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125.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117.xml"/>
  <Override ContentType="application/vnd.openxmlformats-officedocument.presentationml.notesSlide+xml" PartName="/ppt/notesSlides/notesSlide3.xml"/>
  <Override ContentType="application/vnd.openxmlformats-officedocument.presentationml.notesSlide+xml" PartName="/ppt/notesSlides/notesSlide91.xml"/>
  <Override ContentType="application/vnd.openxmlformats-officedocument.presentationml.notesSlide+xml" PartName="/ppt/notesSlides/notesSlide133.xml"/>
  <Override ContentType="application/vnd.openxmlformats-officedocument.presentationml.notesSlide+xml" PartName="/ppt/notesSlides/notesSlide109.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07.xml"/>
  <Override ContentType="application/vnd.openxmlformats-officedocument.presentationml.notesSlide+xml" PartName="/ppt/notesSlides/notesSlide100.xml"/>
  <Override ContentType="application/vnd.openxmlformats-officedocument.presentationml.notesSlide+xml" PartName="/ppt/notesSlides/notesSlide42.xml"/>
  <Override ContentType="application/vnd.openxmlformats-officedocument.presentationml.notesSlide+xml" PartName="/ppt/notesSlides/notesSlide85.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77.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119.xml"/>
  <Override ContentType="application/vnd.openxmlformats-officedocument.presentationml.notesSlide+xml" PartName="/ppt/notesSlides/notesSlide81.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105.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135.xml"/>
  <Override ContentType="application/vnd.openxmlformats-officedocument.presentationml.notesSlide+xml" PartName="/ppt/notesSlides/notesSlide93.xml"/>
  <Override ContentType="application/vnd.openxmlformats-officedocument.presentationml.notesSlide+xml" PartName="/ppt/notesSlides/notesSlide87.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123.xml"/>
  <Override ContentType="application/vnd.openxmlformats-officedocument.presentationml.notesSlide+xml" PartName="/ppt/notesSlides/notesSlide110.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112.xml"/>
  <Override ContentType="application/vnd.openxmlformats-officedocument.presentationml.notesSlide+xml" PartName="/ppt/notesSlides/notesSlide103.xml"/>
  <Override ContentType="application/vnd.openxmlformats-officedocument.presentationml.notesSlide+xml" PartName="/ppt/notesSlides/notesSlide97.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89.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120.xml"/>
  <Override ContentType="application/vnd.openxmlformats-officedocument.presentationml.notesSlide+xml" PartName="/ppt/notesSlides/notesSlide20.xml"/>
  <Override ContentType="application/vnd.openxmlformats-officedocument.presentationml.notesSlide+xml" PartName="/ppt/notesSlides/notesSlide129.xml"/>
  <Override ContentType="application/vnd.openxmlformats-officedocument.presentationml.notesSlide+xml" PartName="/ppt/notesSlides/notesSlide60.xml"/>
  <Override ContentType="application/vnd.openxmlformats-officedocument.presentationml.notesSlide+xml" PartName="/ppt/notesSlides/notesSlide18.xml"/>
  <Override ContentType="application/vnd.openxmlformats-officedocument.presentationml.notesSlide+xml" PartName="/ppt/notesSlides/notesSlide48.xml"/>
  <Override ContentType="application/vnd.openxmlformats-officedocument.presentationml.notesSlide+xml" PartName="/ppt/notesSlides/notesSlide131.xml"/>
  <Override ContentType="application/vnd.openxmlformats-officedocument.presentationml.notesSlide+xml" PartName="/ppt/notesSlides/notesSlide127.xml"/>
  <Override ContentType="application/vnd.openxmlformats-officedocument.presentationml.notesSlide+xml" PartName="/ppt/notesSlides/notesSlide114.xml"/>
  <Override ContentType="application/vnd.openxmlformats-officedocument.presentationml.notesSlide+xml" PartName="/ppt/notesSlides/notesSlide101.xml"/>
  <Override ContentType="application/vnd.openxmlformats-officedocument.presentationml.notesSlide+xml" PartName="/ppt/notesSlides/notesSlide95.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1.xml"/>
  <Override ContentType="application/vnd.openxmlformats-officedocument.presentationml.notesSlide+xml" PartName="/ppt/notesSlides/notesSlide92.xml"/>
  <Override ContentType="application/vnd.openxmlformats-officedocument.presentationml.notesSlide+xml" PartName="/ppt/notesSlides/notesSlide84.xml"/>
  <Override ContentType="application/vnd.openxmlformats-officedocument.presentationml.notesSlide+xml" PartName="/ppt/notesSlides/notesSlide116.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24.xml"/>
  <Override ContentType="application/vnd.openxmlformats-officedocument.presentationml.notesSlide+xml" PartName="/ppt/notesSlides/notesSlide126.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82.xml"/>
  <Override ContentType="application/vnd.openxmlformats-officedocument.presentationml.notesSlide+xml" PartName="/ppt/notesSlides/notesSlide94.xml"/>
  <Override ContentType="application/vnd.openxmlformats-officedocument.presentationml.notesSlide+xml" PartName="/ppt/notesSlides/notesSlide51.xml"/>
  <Override ContentType="application/vnd.openxmlformats-officedocument.presentationml.notesSlide+xml" PartName="/ppt/notesSlides/notesSlide108.xml"/>
  <Override ContentType="application/vnd.openxmlformats-officedocument.presentationml.notesSlide+xml" PartName="/ppt/notesSlides/notesSlide90.xml"/>
  <Override ContentType="application/vnd.openxmlformats-officedocument.presentationml.notesSlide+xml" PartName="/ppt/notesSlides/notesSlide1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86.xml"/>
  <Override ContentType="application/vnd.openxmlformats-officedocument.presentationml.notesSlide+xml" PartName="/ppt/notesSlides/notesSlide106.xml"/>
  <Override ContentType="application/vnd.openxmlformats-officedocument.presentationml.notesSlide+xml" PartName="/ppt/notesSlides/notesSlide99.xml"/>
  <Override ContentType="application/vnd.openxmlformats-officedocument.presentationml.notesSlide+xml" PartName="/ppt/notesSlides/notesSlide56.xml"/>
  <Override ContentType="application/vnd.openxmlformats-officedocument.presentationml.notesSlide+xml" PartName="/ppt/notesSlides/notesSlide122.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118.xml"/>
  <Override ContentType="application/vnd.openxmlformats-officedocument.presentationml.notesSlide+xml" PartName="/ppt/notesSlides/notesSlide7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88.xml"/>
  <Override ContentType="application/vnd.openxmlformats-officedocument.presentationml.notesSlide+xml" PartName="/ppt/notesSlides/notesSlide136.xml"/>
  <Override ContentType="application/vnd.openxmlformats-officedocument.presentationml.notesSlide+xml" PartName="/ppt/notesSlides/notesSlide2.xml"/>
  <Override ContentType="application/vnd.openxmlformats-officedocument.presentationml.notesSlide+xml" PartName="/ppt/notesSlides/notesSlide62.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28.xml"/>
  <Override ContentType="application/vnd.openxmlformats-officedocument.presentationml.notesSlide+xml" PartName="/ppt/notesSlides/notesSlide1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113.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98.xml"/>
  <Override ContentType="application/vnd.openxmlformats-officedocument.presentationml.notesSlide+xml" PartName="/ppt/notesSlides/notesSlide104.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3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21.xml"/>
  <Override ContentType="application/vnd.openxmlformats-officedocument.presentationml.notesSlide+xml" PartName="/ppt/notesSlides/notesSlide6.xml"/>
  <Override ContentType="application/vnd.openxmlformats-officedocument.presentationml.notesSlide+xml" PartName="/ppt/notesSlides/notesSlide128.xml"/>
  <Override ContentType="application/vnd.openxmlformats-officedocument.presentationml.notesSlide+xml" PartName="/ppt/notesSlides/notesSlide79.xml"/>
  <Override ContentType="application/vnd.openxmlformats-officedocument.presentationml.notesSlide+xml" PartName="/ppt/notesSlides/notesSlide132.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96.xml"/>
  <Override ContentType="application/vnd.openxmlformats-officedocument.presentationml.notesSlide+xml" PartName="/ppt/notesSlides/notesSlide102.xml"/>
  <Override ContentType="application/vnd.openxmlformats-officedocument.presentationml.notesSlide+xml" PartName="/ppt/notesSlides/notesSlide19.xml"/>
  <Override ContentType="application/vnd.openxmlformats-officedocument.presentationml.notesSlide+xml" PartName="/ppt/notesSlides/notesSlide83.xml"/>
  <Override ContentType="application/vnd.openxmlformats-officedocument.presentationml.notesSlide+xml" PartName="/ppt/notesSlides/notesSlide115.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121.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86.xml"/>
  <Override ContentType="application/vnd.openxmlformats-officedocument.presentationml.slide+xml" PartName="/ppt/slides/slide35.xml"/>
  <Override ContentType="application/vnd.openxmlformats-officedocument.presentationml.slide+xml" PartName="/ppt/slides/slide105.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13.xml"/>
  <Override ContentType="application/vnd.openxmlformats-officedocument.presentationml.slide+xml" PartName="/ppt/slides/slide68.xml"/>
  <Override ContentType="application/vnd.openxmlformats-officedocument.presentationml.slide+xml" PartName="/ppt/slides/slide94.xml"/>
  <Override ContentType="application/vnd.openxmlformats-officedocument.presentationml.slide+xml" PartName="/ppt/slides/slide84.xml"/>
  <Override ContentType="application/vnd.openxmlformats-officedocument.presentationml.slide+xml" PartName="/ppt/slides/slide107.xml"/>
  <Override ContentType="application/vnd.openxmlformats-officedocument.presentationml.slide+xml" PartName="/ppt/slides/slide37.xml"/>
  <Override ContentType="application/vnd.openxmlformats-officedocument.presentationml.slide+xml" PartName="/ppt/slides/slide123.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66.xml"/>
  <Override ContentType="application/vnd.openxmlformats-officedocument.presentationml.slide+xml" PartName="/ppt/slides/slide23.xml"/>
  <Override ContentType="application/vnd.openxmlformats-officedocument.presentationml.slide+xml" PartName="/ppt/slides/slide136.xml"/>
  <Override ContentType="application/vnd.openxmlformats-officedocument.presentationml.slide+xml" PartName="/ppt/slides/slide10.xml"/>
  <Override ContentType="application/vnd.openxmlformats-officedocument.presentationml.slide+xml" PartName="/ppt/slides/slide111.xml"/>
  <Override ContentType="application/vnd.openxmlformats-officedocument.presentationml.slide+xml" PartName="/ppt/slides/slide53.xml"/>
  <Override ContentType="application/vnd.openxmlformats-officedocument.presentationml.slide+xml" PartName="/ppt/slides/slide96.xml"/>
  <Override ContentType="application/vnd.openxmlformats-officedocument.presentationml.slide+xml" PartName="/ppt/slides/slide48.xml"/>
  <Override ContentType="application/vnd.openxmlformats-officedocument.presentationml.slide+xml" PartName="/ppt/slides/slide22.xml"/>
  <Override ContentType="application/vnd.openxmlformats-officedocument.presentationml.slide+xml" PartName="/ppt/slides/slide82.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18.xml"/>
  <Override ContentType="application/vnd.openxmlformats-officedocument.presentationml.slide+xml" PartName="/ppt/slides/slide12.xml"/>
  <Override ContentType="application/vnd.openxmlformats-officedocument.presentationml.slide+xml" PartName="/ppt/slides/slide108.xml"/>
  <Override ContentType="application/vnd.openxmlformats-officedocument.presentationml.slide+xml" PartName="/ppt/slides/slide98.xml"/>
  <Override ContentType="application/vnd.openxmlformats-officedocument.presentationml.slide+xml" PartName="/ppt/slides/slide125.xml"/>
  <Override ContentType="application/vnd.openxmlformats-officedocument.presentationml.slide+xml" PartName="/ppt/slides/slide72.xml"/>
  <Override ContentType="application/vnd.openxmlformats-officedocument.presentationml.slide+xml" PartName="/ppt/slides/slide135.xml"/>
  <Override ContentType="application/vnd.openxmlformats-officedocument.presentationml.slide+xml" PartName="/ppt/slides/slide20.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89.xml"/>
  <Override ContentType="application/vnd.openxmlformats-officedocument.presentationml.slide+xml" PartName="/ppt/slides/slide76.xml"/>
  <Override ContentType="application/vnd.openxmlformats-officedocument.presentationml.slide+xml" PartName="/ppt/slides/slide129.xml"/>
  <Override ContentType="application/vnd.openxmlformats-officedocument.presentationml.slide+xml" PartName="/ppt/slides/slide63.xml"/>
  <Override ContentType="application/vnd.openxmlformats-officedocument.presentationml.slide+xml" PartName="/ppt/slides/slide131.xml"/>
  <Override ContentType="application/vnd.openxmlformats-officedocument.presentationml.slide+xml" PartName="/ppt/slides/slide93.xml"/>
  <Override ContentType="application/vnd.openxmlformats-officedocument.presentationml.slide+xml" PartName="/ppt/slides/slide101.xml"/>
  <Override ContentType="application/vnd.openxmlformats-officedocument.presentationml.slide+xml" PartName="/ppt/slides/slide116.xml"/>
  <Override ContentType="application/vnd.openxmlformats-officedocument.presentationml.slide+xml" PartName="/ppt/slides/slide80.xml"/>
  <Override ContentType="application/vnd.openxmlformats-officedocument.presentationml.slide+xml" PartName="/ppt/slides/slide103.xml"/>
  <Override ContentType="application/vnd.openxmlformats-officedocument.presentationml.slide+xml" PartName="/ppt/slides/slide61.xml"/>
  <Override ContentType="application/vnd.openxmlformats-officedocument.presentationml.slide+xml" PartName="/ppt/slides/slide133.xml"/>
  <Override ContentType="application/vnd.openxmlformats-officedocument.presentationml.slide+xml" PartName="/ppt/slides/slide91.xml"/>
  <Override ContentType="application/vnd.openxmlformats-officedocument.presentationml.slide+xml" PartName="/ppt/slides/slide114.xml"/>
  <Override ContentType="application/vnd.openxmlformats-officedocument.presentationml.slide+xml" PartName="/ppt/slides/slide31.xml"/>
  <Override ContentType="application/vnd.openxmlformats-officedocument.presentationml.slide+xml" PartName="/ppt/slides/slide127.xml"/>
  <Override ContentType="application/vnd.openxmlformats-officedocument.presentationml.slide+xml" PartName="/ppt/slides/slide120.xml"/>
  <Override ContentType="application/vnd.openxmlformats-officedocument.presentationml.slide+xml" PartName="/ppt/slides/slide87.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12.xml"/>
  <Override ContentType="application/vnd.openxmlformats-officedocument.presentationml.slide+xml" PartName="/ppt/slides/slide95.xml"/>
  <Override ContentType="application/vnd.openxmlformats-officedocument.presentationml.slide+xml" PartName="/ppt/slides/slide69.xml"/>
  <Override ContentType="application/vnd.openxmlformats-officedocument.presentationml.slide+xml" PartName="/ppt/slides/slide85.xml"/>
  <Override ContentType="application/vnd.openxmlformats-officedocument.presentationml.slide+xml" PartName="/ppt/slides/slide42.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122.xml"/>
  <Override ContentType="application/vnd.openxmlformats-officedocument.presentationml.slide+xml" PartName="/ppt/slides/slide130.xml"/>
  <Override ContentType="application/vnd.openxmlformats-officedocument.presentationml.slide+xml" PartName="/ppt/slides/slide16.xml"/>
  <Override ContentType="application/vnd.openxmlformats-officedocument.presentationml.slide+xml" PartName="/ppt/slides/slide104.xml"/>
  <Override ContentType="application/vnd.openxmlformats-officedocument.presentationml.slide+xml" PartName="/ppt/slides/slide24.xml"/>
  <Override ContentType="application/vnd.openxmlformats-officedocument.presentationml.slide+xml" PartName="/ppt/slides/slide97.xml"/>
  <Override ContentType="application/vnd.openxmlformats-officedocument.presentationml.slide+xml" PartName="/ppt/slides/slide11.xml"/>
  <Override ContentType="application/vnd.openxmlformats-officedocument.presentationml.slide+xml" PartName="/ppt/slides/slide110.xml"/>
  <Override ContentType="application/vnd.openxmlformats-officedocument.presentationml.slide+xml" PartName="/ppt/slides/slide6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79.xml"/>
  <Override ContentType="application/vnd.openxmlformats-officedocument.presentationml.slide+xml" PartName="/ppt/slides/slide49.xml"/>
  <Override ContentType="application/vnd.openxmlformats-officedocument.presentationml.slide+xml" PartName="/ppt/slides/slide124.xml"/>
  <Override ContentType="application/vnd.openxmlformats-officedocument.presentationml.slide+xml" PartName="/ppt/slides/slide83.xml"/>
  <Override ContentType="application/vnd.openxmlformats-officedocument.presentationml.slide+xml" PartName="/ppt/slides/slide106.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119.xml"/>
  <Override ContentType="application/vnd.openxmlformats-officedocument.presentationml.slide+xml" PartName="/ppt/slides/slide40.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126.xml"/>
  <Override ContentType="application/vnd.openxmlformats-officedocument.presentationml.slide+xml" PartName="/ppt/slides/slide109.xml"/>
  <Override ContentType="application/vnd.openxmlformats-officedocument.presentationml.slide+xml" PartName="/ppt/slides/slide134.xml"/>
  <Override ContentType="application/vnd.openxmlformats-officedocument.presentationml.slide+xml" PartName="/ppt/slides/slide99.xml"/>
  <Override ContentType="application/vnd.openxmlformats-officedocument.presentationml.slide+xml" PartName="/ppt/slides/slide3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47.xml"/>
  <Override ContentType="application/vnd.openxmlformats-officedocument.presentationml.slide+xml" PartName="/ppt/slides/slide21.xml"/>
  <Override ContentType="application/vnd.openxmlformats-officedocument.presentationml.slide+xml" PartName="/ppt/slides/slide100.xml"/>
  <Override ContentType="application/vnd.openxmlformats-officedocument.presentationml.slide+xml" PartName="/ppt/slides/slide64.xml"/>
  <Override ContentType="application/vnd.openxmlformats-officedocument.presentationml.slide+xml" PartName="/ppt/slides/slide81.xml"/>
  <Override ContentType="application/vnd.openxmlformats-officedocument.presentationml.slide+xml" PartName="/ppt/slides/slide90.xml"/>
  <Override ContentType="application/vnd.openxmlformats-officedocument.presentationml.slide+xml" PartName="/ppt/slides/slide8.xml"/>
  <Override ContentType="application/vnd.openxmlformats-officedocument.presentationml.slide+xml" PartName="/ppt/slides/slide117.xml"/>
  <Override ContentType="application/vnd.openxmlformats-officedocument.presentationml.slide+xml" PartName="/ppt/slides/slide132.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88.xml"/>
  <Override ContentType="application/vnd.openxmlformats-officedocument.presentationml.slide+xml" PartName="/ppt/slides/slide128.xml"/>
  <Override ContentType="application/vnd.openxmlformats-officedocument.presentationml.slide+xml" PartName="/ppt/slides/slide92.xml"/>
  <Override ContentType="application/vnd.openxmlformats-officedocument.presentationml.slide+xml" PartName="/ppt/slides/slide115.xml"/>
  <Override ContentType="application/vnd.openxmlformats-officedocument.presentationml.slide+xml" PartName="/ppt/slides/slide102.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 id="299" r:id="rId49"/>
    <p:sldId id="300" r:id="rId50"/>
    <p:sldId id="301" r:id="rId51"/>
    <p:sldId id="302" r:id="rId52"/>
    <p:sldId id="303" r:id="rId53"/>
    <p:sldId id="304" r:id="rId54"/>
    <p:sldId id="305" r:id="rId55"/>
    <p:sldId id="306" r:id="rId56"/>
    <p:sldId id="307" r:id="rId57"/>
    <p:sldId id="308" r:id="rId58"/>
    <p:sldId id="309" r:id="rId59"/>
    <p:sldId id="310" r:id="rId60"/>
    <p:sldId id="311" r:id="rId61"/>
    <p:sldId id="312" r:id="rId62"/>
    <p:sldId id="313" r:id="rId63"/>
    <p:sldId id="314" r:id="rId64"/>
    <p:sldId id="315" r:id="rId65"/>
    <p:sldId id="316" r:id="rId66"/>
    <p:sldId id="317" r:id="rId67"/>
    <p:sldId id="318" r:id="rId68"/>
    <p:sldId id="319" r:id="rId69"/>
    <p:sldId id="320" r:id="rId70"/>
    <p:sldId id="321" r:id="rId71"/>
    <p:sldId id="322" r:id="rId72"/>
    <p:sldId id="323" r:id="rId73"/>
    <p:sldId id="324" r:id="rId74"/>
    <p:sldId id="325" r:id="rId75"/>
    <p:sldId id="326" r:id="rId76"/>
    <p:sldId id="327" r:id="rId77"/>
    <p:sldId id="328" r:id="rId78"/>
    <p:sldId id="329" r:id="rId79"/>
    <p:sldId id="330" r:id="rId80"/>
    <p:sldId id="331" r:id="rId81"/>
    <p:sldId id="332" r:id="rId82"/>
    <p:sldId id="333" r:id="rId83"/>
    <p:sldId id="334" r:id="rId84"/>
    <p:sldId id="335" r:id="rId85"/>
    <p:sldId id="336" r:id="rId86"/>
    <p:sldId id="337" r:id="rId87"/>
    <p:sldId id="338" r:id="rId88"/>
    <p:sldId id="339" r:id="rId89"/>
    <p:sldId id="340" r:id="rId90"/>
    <p:sldId id="341" r:id="rId91"/>
    <p:sldId id="342" r:id="rId92"/>
    <p:sldId id="343" r:id="rId93"/>
    <p:sldId id="344" r:id="rId94"/>
    <p:sldId id="345" r:id="rId95"/>
    <p:sldId id="346" r:id="rId96"/>
    <p:sldId id="347" r:id="rId97"/>
    <p:sldId id="348" r:id="rId98"/>
    <p:sldId id="349" r:id="rId99"/>
    <p:sldId id="350" r:id="rId100"/>
    <p:sldId id="351" r:id="rId101"/>
    <p:sldId id="352" r:id="rId102"/>
    <p:sldId id="353" r:id="rId103"/>
    <p:sldId id="354" r:id="rId104"/>
    <p:sldId id="355" r:id="rId105"/>
    <p:sldId id="356" r:id="rId106"/>
    <p:sldId id="357" r:id="rId107"/>
    <p:sldId id="358" r:id="rId108"/>
    <p:sldId id="359" r:id="rId109"/>
    <p:sldId id="360" r:id="rId110"/>
    <p:sldId id="361" r:id="rId111"/>
    <p:sldId id="362" r:id="rId112"/>
    <p:sldId id="363" r:id="rId113"/>
    <p:sldId id="364" r:id="rId114"/>
    <p:sldId id="365" r:id="rId115"/>
    <p:sldId id="366" r:id="rId116"/>
    <p:sldId id="367" r:id="rId117"/>
    <p:sldId id="368" r:id="rId118"/>
    <p:sldId id="369" r:id="rId119"/>
    <p:sldId id="370" r:id="rId120"/>
    <p:sldId id="371" r:id="rId121"/>
    <p:sldId id="372" r:id="rId122"/>
    <p:sldId id="373" r:id="rId123"/>
    <p:sldId id="374" r:id="rId124"/>
    <p:sldId id="375" r:id="rId125"/>
    <p:sldId id="376" r:id="rId126"/>
    <p:sldId id="377" r:id="rId127"/>
    <p:sldId id="378" r:id="rId128"/>
    <p:sldId id="379" r:id="rId129"/>
    <p:sldId id="380" r:id="rId130"/>
    <p:sldId id="381" r:id="rId131"/>
    <p:sldId id="382" r:id="rId132"/>
    <p:sldId id="383" r:id="rId133"/>
    <p:sldId id="384" r:id="rId134"/>
    <p:sldId id="385" r:id="rId135"/>
    <p:sldId id="386" r:id="rId136"/>
    <p:sldId id="387" r:id="rId137"/>
    <p:sldId id="388" r:id="rId138"/>
    <p:sldId id="389" r:id="rId139"/>
    <p:sldId id="390" r:id="rId140"/>
    <p:sldId id="391" r:id="rId141"/>
  </p:sldIdLst>
  <p:sldSz cy="5143500" cx="9144000"/>
  <p:notesSz cx="6858000" cy="9144000"/>
  <p:embeddedFontLst>
    <p:embeddedFont>
      <p:font typeface="Caveat"/>
      <p:regular r:id="rId142"/>
      <p:bold r:id="rId143"/>
    </p:embeddedFont>
    <p:embeddedFont>
      <p:font typeface="Amatic SC"/>
      <p:regular r:id="rId144"/>
      <p:bold r:id="rId145"/>
    </p:embeddedFont>
    <p:embeddedFont>
      <p:font typeface="Lato"/>
      <p:regular r:id="rId146"/>
      <p:bold r:id="rId147"/>
      <p:italic r:id="rId148"/>
      <p:boldItalic r:id="rId149"/>
    </p:embeddedFont>
    <p:embeddedFont>
      <p:font typeface="Caveat SemiBold"/>
      <p:regular r:id="rId150"/>
      <p:bold r:id="rId15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07" Type="http://schemas.openxmlformats.org/officeDocument/2006/relationships/slide" Target="slides/slide102.xml"/><Relationship Id="rId106" Type="http://schemas.openxmlformats.org/officeDocument/2006/relationships/slide" Target="slides/slide101.xml"/><Relationship Id="rId105" Type="http://schemas.openxmlformats.org/officeDocument/2006/relationships/slide" Target="slides/slide100.xml"/><Relationship Id="rId104" Type="http://schemas.openxmlformats.org/officeDocument/2006/relationships/slide" Target="slides/slide99.xml"/><Relationship Id="rId109" Type="http://schemas.openxmlformats.org/officeDocument/2006/relationships/slide" Target="slides/slide104.xml"/><Relationship Id="rId108" Type="http://schemas.openxmlformats.org/officeDocument/2006/relationships/slide" Target="slides/slide103.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slide" Target="slides/slide44.xml"/><Relationship Id="rId103" Type="http://schemas.openxmlformats.org/officeDocument/2006/relationships/slide" Target="slides/slide98.xml"/><Relationship Id="rId102" Type="http://schemas.openxmlformats.org/officeDocument/2006/relationships/slide" Target="slides/slide97.xml"/><Relationship Id="rId101" Type="http://schemas.openxmlformats.org/officeDocument/2006/relationships/slide" Target="slides/slide96.xml"/><Relationship Id="rId100" Type="http://schemas.openxmlformats.org/officeDocument/2006/relationships/slide" Target="slides/slide95.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29" Type="http://schemas.openxmlformats.org/officeDocument/2006/relationships/slide" Target="slides/slide124.xml"/><Relationship Id="rId128" Type="http://schemas.openxmlformats.org/officeDocument/2006/relationships/slide" Target="slides/slide123.xml"/><Relationship Id="rId127" Type="http://schemas.openxmlformats.org/officeDocument/2006/relationships/slide" Target="slides/slide122.xml"/><Relationship Id="rId126" Type="http://schemas.openxmlformats.org/officeDocument/2006/relationships/slide" Target="slides/slide121.xml"/><Relationship Id="rId26" Type="http://schemas.openxmlformats.org/officeDocument/2006/relationships/slide" Target="slides/slide21.xml"/><Relationship Id="rId121" Type="http://schemas.openxmlformats.org/officeDocument/2006/relationships/slide" Target="slides/slide116.xml"/><Relationship Id="rId25" Type="http://schemas.openxmlformats.org/officeDocument/2006/relationships/slide" Target="slides/slide20.xml"/><Relationship Id="rId120" Type="http://schemas.openxmlformats.org/officeDocument/2006/relationships/slide" Target="slides/slide115.xml"/><Relationship Id="rId28" Type="http://schemas.openxmlformats.org/officeDocument/2006/relationships/slide" Target="slides/slide23.xml"/><Relationship Id="rId27" Type="http://schemas.openxmlformats.org/officeDocument/2006/relationships/slide" Target="slides/slide22.xml"/><Relationship Id="rId125" Type="http://schemas.openxmlformats.org/officeDocument/2006/relationships/slide" Target="slides/slide120.xml"/><Relationship Id="rId29" Type="http://schemas.openxmlformats.org/officeDocument/2006/relationships/slide" Target="slides/slide24.xml"/><Relationship Id="rId124" Type="http://schemas.openxmlformats.org/officeDocument/2006/relationships/slide" Target="slides/slide119.xml"/><Relationship Id="rId123" Type="http://schemas.openxmlformats.org/officeDocument/2006/relationships/slide" Target="slides/slide118.xml"/><Relationship Id="rId122" Type="http://schemas.openxmlformats.org/officeDocument/2006/relationships/slide" Target="slides/slide117.xml"/><Relationship Id="rId95" Type="http://schemas.openxmlformats.org/officeDocument/2006/relationships/slide" Target="slides/slide90.xml"/><Relationship Id="rId94" Type="http://schemas.openxmlformats.org/officeDocument/2006/relationships/slide" Target="slides/slide89.xml"/><Relationship Id="rId97" Type="http://schemas.openxmlformats.org/officeDocument/2006/relationships/slide" Target="slides/slide92.xml"/><Relationship Id="rId96" Type="http://schemas.openxmlformats.org/officeDocument/2006/relationships/slide" Target="slides/slide91.xml"/><Relationship Id="rId11" Type="http://schemas.openxmlformats.org/officeDocument/2006/relationships/slide" Target="slides/slide6.xml"/><Relationship Id="rId99" Type="http://schemas.openxmlformats.org/officeDocument/2006/relationships/slide" Target="slides/slide94.xml"/><Relationship Id="rId10" Type="http://schemas.openxmlformats.org/officeDocument/2006/relationships/slide" Target="slides/slide5.xml"/><Relationship Id="rId98" Type="http://schemas.openxmlformats.org/officeDocument/2006/relationships/slide" Target="slides/slide93.xml"/><Relationship Id="rId13" Type="http://schemas.openxmlformats.org/officeDocument/2006/relationships/slide" Target="slides/slide8.xml"/><Relationship Id="rId12" Type="http://schemas.openxmlformats.org/officeDocument/2006/relationships/slide" Target="slides/slide7.xml"/><Relationship Id="rId91" Type="http://schemas.openxmlformats.org/officeDocument/2006/relationships/slide" Target="slides/slide86.xml"/><Relationship Id="rId90" Type="http://schemas.openxmlformats.org/officeDocument/2006/relationships/slide" Target="slides/slide85.xml"/><Relationship Id="rId93" Type="http://schemas.openxmlformats.org/officeDocument/2006/relationships/slide" Target="slides/slide88.xml"/><Relationship Id="rId92" Type="http://schemas.openxmlformats.org/officeDocument/2006/relationships/slide" Target="slides/slide87.xml"/><Relationship Id="rId118" Type="http://schemas.openxmlformats.org/officeDocument/2006/relationships/slide" Target="slides/slide113.xml"/><Relationship Id="rId117" Type="http://schemas.openxmlformats.org/officeDocument/2006/relationships/slide" Target="slides/slide112.xml"/><Relationship Id="rId116" Type="http://schemas.openxmlformats.org/officeDocument/2006/relationships/slide" Target="slides/slide111.xml"/><Relationship Id="rId115" Type="http://schemas.openxmlformats.org/officeDocument/2006/relationships/slide" Target="slides/slide110.xml"/><Relationship Id="rId119" Type="http://schemas.openxmlformats.org/officeDocument/2006/relationships/slide" Target="slides/slide114.xml"/><Relationship Id="rId15" Type="http://schemas.openxmlformats.org/officeDocument/2006/relationships/slide" Target="slides/slide10.xml"/><Relationship Id="rId110" Type="http://schemas.openxmlformats.org/officeDocument/2006/relationships/slide" Target="slides/slide105.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14" Type="http://schemas.openxmlformats.org/officeDocument/2006/relationships/slide" Target="slides/slide109.xml"/><Relationship Id="rId18" Type="http://schemas.openxmlformats.org/officeDocument/2006/relationships/slide" Target="slides/slide13.xml"/><Relationship Id="rId113" Type="http://schemas.openxmlformats.org/officeDocument/2006/relationships/slide" Target="slides/slide108.xml"/><Relationship Id="rId112" Type="http://schemas.openxmlformats.org/officeDocument/2006/relationships/slide" Target="slides/slide107.xml"/><Relationship Id="rId111" Type="http://schemas.openxmlformats.org/officeDocument/2006/relationships/slide" Target="slides/slide106.xml"/><Relationship Id="rId84" Type="http://schemas.openxmlformats.org/officeDocument/2006/relationships/slide" Target="slides/slide79.xml"/><Relationship Id="rId83" Type="http://schemas.openxmlformats.org/officeDocument/2006/relationships/slide" Target="slides/slide78.xml"/><Relationship Id="rId86" Type="http://schemas.openxmlformats.org/officeDocument/2006/relationships/slide" Target="slides/slide81.xml"/><Relationship Id="rId85" Type="http://schemas.openxmlformats.org/officeDocument/2006/relationships/slide" Target="slides/slide80.xml"/><Relationship Id="rId88" Type="http://schemas.openxmlformats.org/officeDocument/2006/relationships/slide" Target="slides/slide83.xml"/><Relationship Id="rId150" Type="http://schemas.openxmlformats.org/officeDocument/2006/relationships/font" Target="fonts/CaveatSemiBold-regular.fntdata"/><Relationship Id="rId87" Type="http://schemas.openxmlformats.org/officeDocument/2006/relationships/slide" Target="slides/slide82.xml"/><Relationship Id="rId89" Type="http://schemas.openxmlformats.org/officeDocument/2006/relationships/slide" Target="slides/slide84.xml"/><Relationship Id="rId80" Type="http://schemas.openxmlformats.org/officeDocument/2006/relationships/slide" Target="slides/slide75.xml"/><Relationship Id="rId82" Type="http://schemas.openxmlformats.org/officeDocument/2006/relationships/slide" Target="slides/slide77.xml"/><Relationship Id="rId81" Type="http://schemas.openxmlformats.org/officeDocument/2006/relationships/slide" Target="slides/slide7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149" Type="http://schemas.openxmlformats.org/officeDocument/2006/relationships/font" Target="fonts/Lato-boldItalic.fntdata"/><Relationship Id="rId4" Type="http://schemas.openxmlformats.org/officeDocument/2006/relationships/slideMaster" Target="slideMasters/slideMaster1.xml"/><Relationship Id="rId148" Type="http://schemas.openxmlformats.org/officeDocument/2006/relationships/font" Target="fonts/Lato-italic.fntdata"/><Relationship Id="rId9" Type="http://schemas.openxmlformats.org/officeDocument/2006/relationships/slide" Target="slides/slide4.xml"/><Relationship Id="rId143" Type="http://schemas.openxmlformats.org/officeDocument/2006/relationships/font" Target="fonts/Caveat-bold.fntdata"/><Relationship Id="rId142" Type="http://schemas.openxmlformats.org/officeDocument/2006/relationships/font" Target="fonts/Caveat-regular.fntdata"/><Relationship Id="rId141" Type="http://schemas.openxmlformats.org/officeDocument/2006/relationships/slide" Target="slides/slide136.xml"/><Relationship Id="rId140" Type="http://schemas.openxmlformats.org/officeDocument/2006/relationships/slide" Target="slides/slide135.xml"/><Relationship Id="rId5" Type="http://schemas.openxmlformats.org/officeDocument/2006/relationships/notesMaster" Target="notesMasters/notesMaster1.xml"/><Relationship Id="rId147" Type="http://schemas.openxmlformats.org/officeDocument/2006/relationships/font" Target="fonts/Lato-bold.fntdata"/><Relationship Id="rId6" Type="http://schemas.openxmlformats.org/officeDocument/2006/relationships/slide" Target="slides/slide1.xml"/><Relationship Id="rId146" Type="http://schemas.openxmlformats.org/officeDocument/2006/relationships/font" Target="fonts/Lato-regular.fntdata"/><Relationship Id="rId7" Type="http://schemas.openxmlformats.org/officeDocument/2006/relationships/slide" Target="slides/slide2.xml"/><Relationship Id="rId145" Type="http://schemas.openxmlformats.org/officeDocument/2006/relationships/font" Target="fonts/AmaticSC-bold.fntdata"/><Relationship Id="rId8" Type="http://schemas.openxmlformats.org/officeDocument/2006/relationships/slide" Target="slides/slide3.xml"/><Relationship Id="rId144" Type="http://schemas.openxmlformats.org/officeDocument/2006/relationships/font" Target="fonts/AmaticSC-regular.fntdata"/><Relationship Id="rId73" Type="http://schemas.openxmlformats.org/officeDocument/2006/relationships/slide" Target="slides/slide68.xml"/><Relationship Id="rId72" Type="http://schemas.openxmlformats.org/officeDocument/2006/relationships/slide" Target="slides/slide67.xml"/><Relationship Id="rId75" Type="http://schemas.openxmlformats.org/officeDocument/2006/relationships/slide" Target="slides/slide70.xml"/><Relationship Id="rId74" Type="http://schemas.openxmlformats.org/officeDocument/2006/relationships/slide" Target="slides/slide69.xml"/><Relationship Id="rId77" Type="http://schemas.openxmlformats.org/officeDocument/2006/relationships/slide" Target="slides/slide72.xml"/><Relationship Id="rId76" Type="http://schemas.openxmlformats.org/officeDocument/2006/relationships/slide" Target="slides/slide71.xml"/><Relationship Id="rId79" Type="http://schemas.openxmlformats.org/officeDocument/2006/relationships/slide" Target="slides/slide74.xml"/><Relationship Id="rId78" Type="http://schemas.openxmlformats.org/officeDocument/2006/relationships/slide" Target="slides/slide73.xml"/><Relationship Id="rId71" Type="http://schemas.openxmlformats.org/officeDocument/2006/relationships/slide" Target="slides/slide66.xml"/><Relationship Id="rId70" Type="http://schemas.openxmlformats.org/officeDocument/2006/relationships/slide" Target="slides/slide65.xml"/><Relationship Id="rId139" Type="http://schemas.openxmlformats.org/officeDocument/2006/relationships/slide" Target="slides/slide134.xml"/><Relationship Id="rId138" Type="http://schemas.openxmlformats.org/officeDocument/2006/relationships/slide" Target="slides/slide133.xml"/><Relationship Id="rId137" Type="http://schemas.openxmlformats.org/officeDocument/2006/relationships/slide" Target="slides/slide132.xml"/><Relationship Id="rId132" Type="http://schemas.openxmlformats.org/officeDocument/2006/relationships/slide" Target="slides/slide127.xml"/><Relationship Id="rId131" Type="http://schemas.openxmlformats.org/officeDocument/2006/relationships/slide" Target="slides/slide126.xml"/><Relationship Id="rId130" Type="http://schemas.openxmlformats.org/officeDocument/2006/relationships/slide" Target="slides/slide125.xml"/><Relationship Id="rId136" Type="http://schemas.openxmlformats.org/officeDocument/2006/relationships/slide" Target="slides/slide131.xml"/><Relationship Id="rId135" Type="http://schemas.openxmlformats.org/officeDocument/2006/relationships/slide" Target="slides/slide130.xml"/><Relationship Id="rId134" Type="http://schemas.openxmlformats.org/officeDocument/2006/relationships/slide" Target="slides/slide129.xml"/><Relationship Id="rId133" Type="http://schemas.openxmlformats.org/officeDocument/2006/relationships/slide" Target="slides/slide128.xml"/><Relationship Id="rId62" Type="http://schemas.openxmlformats.org/officeDocument/2006/relationships/slide" Target="slides/slide57.xml"/><Relationship Id="rId61" Type="http://schemas.openxmlformats.org/officeDocument/2006/relationships/slide" Target="slides/slide56.xml"/><Relationship Id="rId64" Type="http://schemas.openxmlformats.org/officeDocument/2006/relationships/slide" Target="slides/slide59.xml"/><Relationship Id="rId63" Type="http://schemas.openxmlformats.org/officeDocument/2006/relationships/slide" Target="slides/slide58.xml"/><Relationship Id="rId66" Type="http://schemas.openxmlformats.org/officeDocument/2006/relationships/slide" Target="slides/slide61.xml"/><Relationship Id="rId65" Type="http://schemas.openxmlformats.org/officeDocument/2006/relationships/slide" Target="slides/slide60.xml"/><Relationship Id="rId68" Type="http://schemas.openxmlformats.org/officeDocument/2006/relationships/slide" Target="slides/slide63.xml"/><Relationship Id="rId67" Type="http://schemas.openxmlformats.org/officeDocument/2006/relationships/slide" Target="slides/slide62.xml"/><Relationship Id="rId60" Type="http://schemas.openxmlformats.org/officeDocument/2006/relationships/slide" Target="slides/slide55.xml"/><Relationship Id="rId69" Type="http://schemas.openxmlformats.org/officeDocument/2006/relationships/slide" Target="slides/slide64.xml"/><Relationship Id="rId51" Type="http://schemas.openxmlformats.org/officeDocument/2006/relationships/slide" Target="slides/slide46.xml"/><Relationship Id="rId50" Type="http://schemas.openxmlformats.org/officeDocument/2006/relationships/slide" Target="slides/slide45.xml"/><Relationship Id="rId53" Type="http://schemas.openxmlformats.org/officeDocument/2006/relationships/slide" Target="slides/slide48.xml"/><Relationship Id="rId52" Type="http://schemas.openxmlformats.org/officeDocument/2006/relationships/slide" Target="slides/slide47.xml"/><Relationship Id="rId55" Type="http://schemas.openxmlformats.org/officeDocument/2006/relationships/slide" Target="slides/slide50.xml"/><Relationship Id="rId54" Type="http://schemas.openxmlformats.org/officeDocument/2006/relationships/slide" Target="slides/slide49.xml"/><Relationship Id="rId57" Type="http://schemas.openxmlformats.org/officeDocument/2006/relationships/slide" Target="slides/slide52.xml"/><Relationship Id="rId56" Type="http://schemas.openxmlformats.org/officeDocument/2006/relationships/slide" Target="slides/slide51.xml"/><Relationship Id="rId59" Type="http://schemas.openxmlformats.org/officeDocument/2006/relationships/slide" Target="slides/slide54.xml"/><Relationship Id="rId58" Type="http://schemas.openxmlformats.org/officeDocument/2006/relationships/slide" Target="slides/slide53.xml"/><Relationship Id="rId151" Type="http://schemas.openxmlformats.org/officeDocument/2006/relationships/font" Target="fonts/CaveatSemiBold-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105b5704acc_0_1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105b5704acc_0_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4" name="Shape 804"/>
        <p:cNvGrpSpPr/>
        <p:nvPr/>
      </p:nvGrpSpPr>
      <p:grpSpPr>
        <a:xfrm>
          <a:off x="0" y="0"/>
          <a:ext cx="0" cy="0"/>
          <a:chOff x="0" y="0"/>
          <a:chExt cx="0" cy="0"/>
        </a:xfrm>
      </p:grpSpPr>
      <p:sp>
        <p:nvSpPr>
          <p:cNvPr id="805" name="Google Shape;805;gf7b1da9f21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6" name="Google Shape;806;gf7b1da9f21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1" name="Shape 811"/>
        <p:cNvGrpSpPr/>
        <p:nvPr/>
      </p:nvGrpSpPr>
      <p:grpSpPr>
        <a:xfrm>
          <a:off x="0" y="0"/>
          <a:ext cx="0" cy="0"/>
          <a:chOff x="0" y="0"/>
          <a:chExt cx="0" cy="0"/>
        </a:xfrm>
      </p:grpSpPr>
      <p:sp>
        <p:nvSpPr>
          <p:cNvPr id="812" name="Google Shape;812;gf7b1da9f21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3" name="Google Shape;813;gf7b1da9f21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7" name="Shape 817"/>
        <p:cNvGrpSpPr/>
        <p:nvPr/>
      </p:nvGrpSpPr>
      <p:grpSpPr>
        <a:xfrm>
          <a:off x="0" y="0"/>
          <a:ext cx="0" cy="0"/>
          <a:chOff x="0" y="0"/>
          <a:chExt cx="0" cy="0"/>
        </a:xfrm>
      </p:grpSpPr>
      <p:sp>
        <p:nvSpPr>
          <p:cNvPr id="818" name="Google Shape;818;gf7b1da9f21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9" name="Google Shape;819;gf7b1da9f21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3" name="Shape 823"/>
        <p:cNvGrpSpPr/>
        <p:nvPr/>
      </p:nvGrpSpPr>
      <p:grpSpPr>
        <a:xfrm>
          <a:off x="0" y="0"/>
          <a:ext cx="0" cy="0"/>
          <a:chOff x="0" y="0"/>
          <a:chExt cx="0" cy="0"/>
        </a:xfrm>
      </p:grpSpPr>
      <p:sp>
        <p:nvSpPr>
          <p:cNvPr id="824" name="Google Shape;824;gf7b1da9f21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5" name="Google Shape;825;gf7b1da9f21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8" name="Shape 828"/>
        <p:cNvGrpSpPr/>
        <p:nvPr/>
      </p:nvGrpSpPr>
      <p:grpSpPr>
        <a:xfrm>
          <a:off x="0" y="0"/>
          <a:ext cx="0" cy="0"/>
          <a:chOff x="0" y="0"/>
          <a:chExt cx="0" cy="0"/>
        </a:xfrm>
      </p:grpSpPr>
      <p:sp>
        <p:nvSpPr>
          <p:cNvPr id="829" name="Google Shape;829;gf7b1da9f21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0" name="Google Shape;830;gf7b1da9f21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4" name="Shape 834"/>
        <p:cNvGrpSpPr/>
        <p:nvPr/>
      </p:nvGrpSpPr>
      <p:grpSpPr>
        <a:xfrm>
          <a:off x="0" y="0"/>
          <a:ext cx="0" cy="0"/>
          <a:chOff x="0" y="0"/>
          <a:chExt cx="0" cy="0"/>
        </a:xfrm>
      </p:grpSpPr>
      <p:sp>
        <p:nvSpPr>
          <p:cNvPr id="835" name="Google Shape;835;gf96966ba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6" name="Google Shape;836;gf96966ba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0" name="Shape 840"/>
        <p:cNvGrpSpPr/>
        <p:nvPr/>
      </p:nvGrpSpPr>
      <p:grpSpPr>
        <a:xfrm>
          <a:off x="0" y="0"/>
          <a:ext cx="0" cy="0"/>
          <a:chOff x="0" y="0"/>
          <a:chExt cx="0" cy="0"/>
        </a:xfrm>
      </p:grpSpPr>
      <p:sp>
        <p:nvSpPr>
          <p:cNvPr id="841" name="Google Shape;841;gf99f36feba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2" name="Google Shape;842;gf99f36feba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6" name="Shape 846"/>
        <p:cNvGrpSpPr/>
        <p:nvPr/>
      </p:nvGrpSpPr>
      <p:grpSpPr>
        <a:xfrm>
          <a:off x="0" y="0"/>
          <a:ext cx="0" cy="0"/>
          <a:chOff x="0" y="0"/>
          <a:chExt cx="0" cy="0"/>
        </a:xfrm>
      </p:grpSpPr>
      <p:sp>
        <p:nvSpPr>
          <p:cNvPr id="847" name="Google Shape;847;gf97b6dce0a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8" name="Google Shape;848;gf97b6dce0a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3" name="Shape 853"/>
        <p:cNvGrpSpPr/>
        <p:nvPr/>
      </p:nvGrpSpPr>
      <p:grpSpPr>
        <a:xfrm>
          <a:off x="0" y="0"/>
          <a:ext cx="0" cy="0"/>
          <a:chOff x="0" y="0"/>
          <a:chExt cx="0" cy="0"/>
        </a:xfrm>
      </p:grpSpPr>
      <p:sp>
        <p:nvSpPr>
          <p:cNvPr id="854" name="Google Shape;854;gf97b6dce0a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5" name="Google Shape;855;gf97b6dce0a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9" name="Shape 859"/>
        <p:cNvGrpSpPr/>
        <p:nvPr/>
      </p:nvGrpSpPr>
      <p:grpSpPr>
        <a:xfrm>
          <a:off x="0" y="0"/>
          <a:ext cx="0" cy="0"/>
          <a:chOff x="0" y="0"/>
          <a:chExt cx="0" cy="0"/>
        </a:xfrm>
      </p:grpSpPr>
      <p:sp>
        <p:nvSpPr>
          <p:cNvPr id="860" name="Google Shape;860;gf99f36feb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1" name="Google Shape;861;gf99f36feb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105b5704acc_0_1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105b5704acc_0_1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5" name="Shape 865"/>
        <p:cNvGrpSpPr/>
        <p:nvPr/>
      </p:nvGrpSpPr>
      <p:grpSpPr>
        <a:xfrm>
          <a:off x="0" y="0"/>
          <a:ext cx="0" cy="0"/>
          <a:chOff x="0" y="0"/>
          <a:chExt cx="0" cy="0"/>
        </a:xfrm>
      </p:grpSpPr>
      <p:sp>
        <p:nvSpPr>
          <p:cNvPr id="866" name="Google Shape;866;gf97b6dce0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7" name="Google Shape;867;gf97b6dce0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3" name="Shape 873"/>
        <p:cNvGrpSpPr/>
        <p:nvPr/>
      </p:nvGrpSpPr>
      <p:grpSpPr>
        <a:xfrm>
          <a:off x="0" y="0"/>
          <a:ext cx="0" cy="0"/>
          <a:chOff x="0" y="0"/>
          <a:chExt cx="0" cy="0"/>
        </a:xfrm>
      </p:grpSpPr>
      <p:sp>
        <p:nvSpPr>
          <p:cNvPr id="874" name="Google Shape;874;gf96966ba45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5" name="Google Shape;875;gf96966ba45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0" name="Shape 880"/>
        <p:cNvGrpSpPr/>
        <p:nvPr/>
      </p:nvGrpSpPr>
      <p:grpSpPr>
        <a:xfrm>
          <a:off x="0" y="0"/>
          <a:ext cx="0" cy="0"/>
          <a:chOff x="0" y="0"/>
          <a:chExt cx="0" cy="0"/>
        </a:xfrm>
      </p:grpSpPr>
      <p:sp>
        <p:nvSpPr>
          <p:cNvPr id="881" name="Google Shape;881;gf97b6dce0a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2" name="Google Shape;882;gf97b6dce0a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6" name="Shape 886"/>
        <p:cNvGrpSpPr/>
        <p:nvPr/>
      </p:nvGrpSpPr>
      <p:grpSpPr>
        <a:xfrm>
          <a:off x="0" y="0"/>
          <a:ext cx="0" cy="0"/>
          <a:chOff x="0" y="0"/>
          <a:chExt cx="0" cy="0"/>
        </a:xfrm>
      </p:grpSpPr>
      <p:sp>
        <p:nvSpPr>
          <p:cNvPr id="887" name="Google Shape;887;gfc5f0fc9c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8" name="Google Shape;888;gfc5f0fc9c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3" name="Shape 893"/>
        <p:cNvGrpSpPr/>
        <p:nvPr/>
      </p:nvGrpSpPr>
      <p:grpSpPr>
        <a:xfrm>
          <a:off x="0" y="0"/>
          <a:ext cx="0" cy="0"/>
          <a:chOff x="0" y="0"/>
          <a:chExt cx="0" cy="0"/>
        </a:xfrm>
      </p:grpSpPr>
      <p:sp>
        <p:nvSpPr>
          <p:cNvPr id="894" name="Google Shape;894;gfc5f0fc9c3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5" name="Google Shape;895;gfc5f0fc9c3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9" name="Shape 899"/>
        <p:cNvGrpSpPr/>
        <p:nvPr/>
      </p:nvGrpSpPr>
      <p:grpSpPr>
        <a:xfrm>
          <a:off x="0" y="0"/>
          <a:ext cx="0" cy="0"/>
          <a:chOff x="0" y="0"/>
          <a:chExt cx="0" cy="0"/>
        </a:xfrm>
      </p:grpSpPr>
      <p:sp>
        <p:nvSpPr>
          <p:cNvPr id="900" name="Google Shape;900;gfc5f0fc9c3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1" name="Google Shape;901;gfc5f0fc9c3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6" name="Shape 906"/>
        <p:cNvGrpSpPr/>
        <p:nvPr/>
      </p:nvGrpSpPr>
      <p:grpSpPr>
        <a:xfrm>
          <a:off x="0" y="0"/>
          <a:ext cx="0" cy="0"/>
          <a:chOff x="0" y="0"/>
          <a:chExt cx="0" cy="0"/>
        </a:xfrm>
      </p:grpSpPr>
      <p:sp>
        <p:nvSpPr>
          <p:cNvPr id="907" name="Google Shape;907;gfc5f0fc9c3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8" name="Google Shape;908;gfc5f0fc9c3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2" name="Shape 912"/>
        <p:cNvGrpSpPr/>
        <p:nvPr/>
      </p:nvGrpSpPr>
      <p:grpSpPr>
        <a:xfrm>
          <a:off x="0" y="0"/>
          <a:ext cx="0" cy="0"/>
          <a:chOff x="0" y="0"/>
          <a:chExt cx="0" cy="0"/>
        </a:xfrm>
      </p:grpSpPr>
      <p:sp>
        <p:nvSpPr>
          <p:cNvPr id="913" name="Google Shape;913;gcfaf5479c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4" name="Google Shape;914;gcfaf5479c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9" name="Shape 919"/>
        <p:cNvGrpSpPr/>
        <p:nvPr/>
      </p:nvGrpSpPr>
      <p:grpSpPr>
        <a:xfrm>
          <a:off x="0" y="0"/>
          <a:ext cx="0" cy="0"/>
          <a:chOff x="0" y="0"/>
          <a:chExt cx="0" cy="0"/>
        </a:xfrm>
      </p:grpSpPr>
      <p:sp>
        <p:nvSpPr>
          <p:cNvPr id="920" name="Google Shape;920;gcfaf5479c2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1" name="Google Shape;921;gcfaf5479c2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5" name="Shape 925"/>
        <p:cNvGrpSpPr/>
        <p:nvPr/>
      </p:nvGrpSpPr>
      <p:grpSpPr>
        <a:xfrm>
          <a:off x="0" y="0"/>
          <a:ext cx="0" cy="0"/>
          <a:chOff x="0" y="0"/>
          <a:chExt cx="0" cy="0"/>
        </a:xfrm>
      </p:grpSpPr>
      <p:sp>
        <p:nvSpPr>
          <p:cNvPr id="926" name="Google Shape;926;gcfaf5479c2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7" name="Google Shape;927;gcfaf5479c2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105b5704acc_0_1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105b5704acc_0_1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3" name="Shape 933"/>
        <p:cNvGrpSpPr/>
        <p:nvPr/>
      </p:nvGrpSpPr>
      <p:grpSpPr>
        <a:xfrm>
          <a:off x="0" y="0"/>
          <a:ext cx="0" cy="0"/>
          <a:chOff x="0" y="0"/>
          <a:chExt cx="0" cy="0"/>
        </a:xfrm>
      </p:grpSpPr>
      <p:sp>
        <p:nvSpPr>
          <p:cNvPr id="934" name="Google Shape;934;g105b5704acc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5" name="Google Shape;935;g105b5704acc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0" name="Shape 940"/>
        <p:cNvGrpSpPr/>
        <p:nvPr/>
      </p:nvGrpSpPr>
      <p:grpSpPr>
        <a:xfrm>
          <a:off x="0" y="0"/>
          <a:ext cx="0" cy="0"/>
          <a:chOff x="0" y="0"/>
          <a:chExt cx="0" cy="0"/>
        </a:xfrm>
      </p:grpSpPr>
      <p:sp>
        <p:nvSpPr>
          <p:cNvPr id="941" name="Google Shape;941;gcfaf5479c2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2" name="Google Shape;942;gcfaf5479c2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6" name="Shape 946"/>
        <p:cNvGrpSpPr/>
        <p:nvPr/>
      </p:nvGrpSpPr>
      <p:grpSpPr>
        <a:xfrm>
          <a:off x="0" y="0"/>
          <a:ext cx="0" cy="0"/>
          <a:chOff x="0" y="0"/>
          <a:chExt cx="0" cy="0"/>
        </a:xfrm>
      </p:grpSpPr>
      <p:sp>
        <p:nvSpPr>
          <p:cNvPr id="947" name="Google Shape;947;gcfaf5479c2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8" name="Google Shape;948;gcfaf5479c2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2" name="Shape 952"/>
        <p:cNvGrpSpPr/>
        <p:nvPr/>
      </p:nvGrpSpPr>
      <p:grpSpPr>
        <a:xfrm>
          <a:off x="0" y="0"/>
          <a:ext cx="0" cy="0"/>
          <a:chOff x="0" y="0"/>
          <a:chExt cx="0" cy="0"/>
        </a:xfrm>
      </p:grpSpPr>
      <p:sp>
        <p:nvSpPr>
          <p:cNvPr id="953" name="Google Shape;953;gcfaf5479c2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4" name="Google Shape;954;gcfaf5479c2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8" name="Shape 958"/>
        <p:cNvGrpSpPr/>
        <p:nvPr/>
      </p:nvGrpSpPr>
      <p:grpSpPr>
        <a:xfrm>
          <a:off x="0" y="0"/>
          <a:ext cx="0" cy="0"/>
          <a:chOff x="0" y="0"/>
          <a:chExt cx="0" cy="0"/>
        </a:xfrm>
      </p:grpSpPr>
      <p:sp>
        <p:nvSpPr>
          <p:cNvPr id="959" name="Google Shape;959;gcfaf5479c2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0" name="Google Shape;960;gcfaf5479c2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7" name="Shape 967"/>
        <p:cNvGrpSpPr/>
        <p:nvPr/>
      </p:nvGrpSpPr>
      <p:grpSpPr>
        <a:xfrm>
          <a:off x="0" y="0"/>
          <a:ext cx="0" cy="0"/>
          <a:chOff x="0" y="0"/>
          <a:chExt cx="0" cy="0"/>
        </a:xfrm>
      </p:grpSpPr>
      <p:sp>
        <p:nvSpPr>
          <p:cNvPr id="968" name="Google Shape;968;gcfaf5479c2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9" name="Google Shape;969;gcfaf5479c2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3" name="Shape 973"/>
        <p:cNvGrpSpPr/>
        <p:nvPr/>
      </p:nvGrpSpPr>
      <p:grpSpPr>
        <a:xfrm>
          <a:off x="0" y="0"/>
          <a:ext cx="0" cy="0"/>
          <a:chOff x="0" y="0"/>
          <a:chExt cx="0" cy="0"/>
        </a:xfrm>
      </p:grpSpPr>
      <p:sp>
        <p:nvSpPr>
          <p:cNvPr id="974" name="Google Shape;974;g105b5704acc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5" name="Google Shape;975;g105b5704acc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9" name="Shape 979"/>
        <p:cNvGrpSpPr/>
        <p:nvPr/>
      </p:nvGrpSpPr>
      <p:grpSpPr>
        <a:xfrm>
          <a:off x="0" y="0"/>
          <a:ext cx="0" cy="0"/>
          <a:chOff x="0" y="0"/>
          <a:chExt cx="0" cy="0"/>
        </a:xfrm>
      </p:grpSpPr>
      <p:sp>
        <p:nvSpPr>
          <p:cNvPr id="980" name="Google Shape;980;g105b5704acc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1" name="Google Shape;981;g105b5704acc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5" name="Shape 985"/>
        <p:cNvGrpSpPr/>
        <p:nvPr/>
      </p:nvGrpSpPr>
      <p:grpSpPr>
        <a:xfrm>
          <a:off x="0" y="0"/>
          <a:ext cx="0" cy="0"/>
          <a:chOff x="0" y="0"/>
          <a:chExt cx="0" cy="0"/>
        </a:xfrm>
      </p:grpSpPr>
      <p:sp>
        <p:nvSpPr>
          <p:cNvPr id="986" name="Google Shape;986;g105b5704acc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7" name="Google Shape;987;g105b5704acc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1" name="Shape 991"/>
        <p:cNvGrpSpPr/>
        <p:nvPr/>
      </p:nvGrpSpPr>
      <p:grpSpPr>
        <a:xfrm>
          <a:off x="0" y="0"/>
          <a:ext cx="0" cy="0"/>
          <a:chOff x="0" y="0"/>
          <a:chExt cx="0" cy="0"/>
        </a:xfrm>
      </p:grpSpPr>
      <p:sp>
        <p:nvSpPr>
          <p:cNvPr id="992" name="Google Shape;992;g105b5704acc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3" name="Google Shape;993;g105b5704acc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105b5704acc_0_1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105b5704acc_0_1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0" name="Shape 1000"/>
        <p:cNvGrpSpPr/>
        <p:nvPr/>
      </p:nvGrpSpPr>
      <p:grpSpPr>
        <a:xfrm>
          <a:off x="0" y="0"/>
          <a:ext cx="0" cy="0"/>
          <a:chOff x="0" y="0"/>
          <a:chExt cx="0" cy="0"/>
        </a:xfrm>
      </p:grpSpPr>
      <p:sp>
        <p:nvSpPr>
          <p:cNvPr id="1001" name="Google Shape;1001;g105b5704acc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2" name="Google Shape;1002;g105b5704acc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9" name="Shape 1009"/>
        <p:cNvGrpSpPr/>
        <p:nvPr/>
      </p:nvGrpSpPr>
      <p:grpSpPr>
        <a:xfrm>
          <a:off x="0" y="0"/>
          <a:ext cx="0" cy="0"/>
          <a:chOff x="0" y="0"/>
          <a:chExt cx="0" cy="0"/>
        </a:xfrm>
      </p:grpSpPr>
      <p:sp>
        <p:nvSpPr>
          <p:cNvPr id="1010" name="Google Shape;1010;g105b5704acc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1" name="Google Shape;1011;g105b5704acc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5" name="Shape 1015"/>
        <p:cNvGrpSpPr/>
        <p:nvPr/>
      </p:nvGrpSpPr>
      <p:grpSpPr>
        <a:xfrm>
          <a:off x="0" y="0"/>
          <a:ext cx="0" cy="0"/>
          <a:chOff x="0" y="0"/>
          <a:chExt cx="0" cy="0"/>
        </a:xfrm>
      </p:grpSpPr>
      <p:sp>
        <p:nvSpPr>
          <p:cNvPr id="1016" name="Google Shape;1016;g105b5704acc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7" name="Google Shape;1017;g105b5704acc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4" name="Shape 1024"/>
        <p:cNvGrpSpPr/>
        <p:nvPr/>
      </p:nvGrpSpPr>
      <p:grpSpPr>
        <a:xfrm>
          <a:off x="0" y="0"/>
          <a:ext cx="0" cy="0"/>
          <a:chOff x="0" y="0"/>
          <a:chExt cx="0" cy="0"/>
        </a:xfrm>
      </p:grpSpPr>
      <p:sp>
        <p:nvSpPr>
          <p:cNvPr id="1025" name="Google Shape;1025;g105b5704acc_0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6" name="Google Shape;1026;g105b5704acc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0" name="Shape 1030"/>
        <p:cNvGrpSpPr/>
        <p:nvPr/>
      </p:nvGrpSpPr>
      <p:grpSpPr>
        <a:xfrm>
          <a:off x="0" y="0"/>
          <a:ext cx="0" cy="0"/>
          <a:chOff x="0" y="0"/>
          <a:chExt cx="0" cy="0"/>
        </a:xfrm>
      </p:grpSpPr>
      <p:sp>
        <p:nvSpPr>
          <p:cNvPr id="1031" name="Google Shape;1031;g105b5704acc_0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2" name="Google Shape;1032;g105b5704acc_0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7" name="Shape 1037"/>
        <p:cNvGrpSpPr/>
        <p:nvPr/>
      </p:nvGrpSpPr>
      <p:grpSpPr>
        <a:xfrm>
          <a:off x="0" y="0"/>
          <a:ext cx="0" cy="0"/>
          <a:chOff x="0" y="0"/>
          <a:chExt cx="0" cy="0"/>
        </a:xfrm>
      </p:grpSpPr>
      <p:sp>
        <p:nvSpPr>
          <p:cNvPr id="1038" name="Google Shape;1038;g105b5704acc_0_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9" name="Google Shape;1039;g105b5704acc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4" name="Shape 1044"/>
        <p:cNvGrpSpPr/>
        <p:nvPr/>
      </p:nvGrpSpPr>
      <p:grpSpPr>
        <a:xfrm>
          <a:off x="0" y="0"/>
          <a:ext cx="0" cy="0"/>
          <a:chOff x="0" y="0"/>
          <a:chExt cx="0" cy="0"/>
        </a:xfrm>
      </p:grpSpPr>
      <p:sp>
        <p:nvSpPr>
          <p:cNvPr id="1045" name="Google Shape;1045;g105b5704acc_0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6" name="Google Shape;1046;g105b5704acc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105cad65afb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105cad65afb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105cad65afb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105cad65afb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105cad65afb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105cad65afb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105cad65afb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105cad65afb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e8775337d7_0_3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e8775337d7_0_3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ea24be3125_1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ea24be3125_1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g105b5704acc_0_1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g105b5704acc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e8775337d7_0_3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e8775337d7_0_3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ea24be3125_1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ea24be3125_1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ge8775337d7_0_3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2" name="Google Shape;182;ge8775337d7_0_3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e8775337d7_0_3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e8775337d7_0_3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gea138cfd1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4" name="Google Shape;204;gea138cfd1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ea24be3125_1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ea24be3125_1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ea24be3125_1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ea24be3125_1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ea24be3125_1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ea24be3125_1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ea24be3125_1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ea24be3125_1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ea24be3125_1_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ea24be3125_1_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105b5704acc_0_1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105b5704acc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gea24be3125_1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7" name="Google Shape;247;gea24be3125_1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ea24be3125_1_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ea24be3125_1_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gea30d669c0_0_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1" name="Google Shape;271;gea30d669c0_0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ea24be3125_1_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ea24be3125_1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ea24be3125_1_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ea24be3125_1_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1" name="Shape 291"/>
        <p:cNvGrpSpPr/>
        <p:nvPr/>
      </p:nvGrpSpPr>
      <p:grpSpPr>
        <a:xfrm>
          <a:off x="0" y="0"/>
          <a:ext cx="0" cy="0"/>
          <a:chOff x="0" y="0"/>
          <a:chExt cx="0" cy="0"/>
        </a:xfrm>
      </p:grpSpPr>
      <p:sp>
        <p:nvSpPr>
          <p:cNvPr id="292" name="Google Shape;292;gea30d669c0_0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3" name="Google Shape;293;gea30d669c0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gea24be3125_1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0" name="Google Shape;300;gea24be3125_1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gea30d669c0_0_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0" name="Google Shape;310;gea30d669c0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5" name="Shape 315"/>
        <p:cNvGrpSpPr/>
        <p:nvPr/>
      </p:nvGrpSpPr>
      <p:grpSpPr>
        <a:xfrm>
          <a:off x="0" y="0"/>
          <a:ext cx="0" cy="0"/>
          <a:chOff x="0" y="0"/>
          <a:chExt cx="0" cy="0"/>
        </a:xfrm>
      </p:grpSpPr>
      <p:sp>
        <p:nvSpPr>
          <p:cNvPr id="316" name="Google Shape;316;gea30d669c0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7" name="Google Shape;317;gea30d669c0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gea30d669c0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2" name="Google Shape;332;gea30d669c0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 name="Shape 66"/>
        <p:cNvGrpSpPr/>
        <p:nvPr/>
      </p:nvGrpSpPr>
      <p:grpSpPr>
        <a:xfrm>
          <a:off x="0" y="0"/>
          <a:ext cx="0" cy="0"/>
          <a:chOff x="0" y="0"/>
          <a:chExt cx="0" cy="0"/>
        </a:xfrm>
      </p:grpSpPr>
      <p:sp>
        <p:nvSpPr>
          <p:cNvPr id="67" name="Google Shape;67;g105b5704acc_0_1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105b5704acc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 name="Shape 342"/>
        <p:cNvGrpSpPr/>
        <p:nvPr/>
      </p:nvGrpSpPr>
      <p:grpSpPr>
        <a:xfrm>
          <a:off x="0" y="0"/>
          <a:ext cx="0" cy="0"/>
          <a:chOff x="0" y="0"/>
          <a:chExt cx="0" cy="0"/>
        </a:xfrm>
      </p:grpSpPr>
      <p:sp>
        <p:nvSpPr>
          <p:cNvPr id="343" name="Google Shape;343;gea30d669c0_0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4" name="Google Shape;344;gea30d669c0_0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gea30d669c0_0_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6" name="Google Shape;366;gea30d669c0_0_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gea30d669c0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6" name="Google Shape;376;gea30d669c0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ged4ae02fb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2" name="Google Shape;382;ged4ae02fb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 name="Shape 387"/>
        <p:cNvGrpSpPr/>
        <p:nvPr/>
      </p:nvGrpSpPr>
      <p:grpSpPr>
        <a:xfrm>
          <a:off x="0" y="0"/>
          <a:ext cx="0" cy="0"/>
          <a:chOff x="0" y="0"/>
          <a:chExt cx="0" cy="0"/>
        </a:xfrm>
      </p:grpSpPr>
      <p:sp>
        <p:nvSpPr>
          <p:cNvPr id="388" name="Google Shape;388;ged4ae02fb7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9" name="Google Shape;389;ged4ae02fb7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3" name="Shape 393"/>
        <p:cNvGrpSpPr/>
        <p:nvPr/>
      </p:nvGrpSpPr>
      <p:grpSpPr>
        <a:xfrm>
          <a:off x="0" y="0"/>
          <a:ext cx="0" cy="0"/>
          <a:chOff x="0" y="0"/>
          <a:chExt cx="0" cy="0"/>
        </a:xfrm>
      </p:grpSpPr>
      <p:sp>
        <p:nvSpPr>
          <p:cNvPr id="394" name="Google Shape;394;gee607e93c3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5" name="Google Shape;395;gee607e93c3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5" name="Shape 405"/>
        <p:cNvGrpSpPr/>
        <p:nvPr/>
      </p:nvGrpSpPr>
      <p:grpSpPr>
        <a:xfrm>
          <a:off x="0" y="0"/>
          <a:ext cx="0" cy="0"/>
          <a:chOff x="0" y="0"/>
          <a:chExt cx="0" cy="0"/>
        </a:xfrm>
      </p:grpSpPr>
      <p:sp>
        <p:nvSpPr>
          <p:cNvPr id="406" name="Google Shape;406;gee607e93c3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7" name="Google Shape;407;gee607e93c3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7" name="Shape 417"/>
        <p:cNvGrpSpPr/>
        <p:nvPr/>
      </p:nvGrpSpPr>
      <p:grpSpPr>
        <a:xfrm>
          <a:off x="0" y="0"/>
          <a:ext cx="0" cy="0"/>
          <a:chOff x="0" y="0"/>
          <a:chExt cx="0" cy="0"/>
        </a:xfrm>
      </p:grpSpPr>
      <p:sp>
        <p:nvSpPr>
          <p:cNvPr id="418" name="Google Shape;418;gee607e93c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9" name="Google Shape;419;gee607e93c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8" name="Shape 428"/>
        <p:cNvGrpSpPr/>
        <p:nvPr/>
      </p:nvGrpSpPr>
      <p:grpSpPr>
        <a:xfrm>
          <a:off x="0" y="0"/>
          <a:ext cx="0" cy="0"/>
          <a:chOff x="0" y="0"/>
          <a:chExt cx="0" cy="0"/>
        </a:xfrm>
      </p:grpSpPr>
      <p:sp>
        <p:nvSpPr>
          <p:cNvPr id="429" name="Google Shape;429;gee607e93c3_0_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0" name="Google Shape;430;gee607e93c3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7" name="Shape 437"/>
        <p:cNvGrpSpPr/>
        <p:nvPr/>
      </p:nvGrpSpPr>
      <p:grpSpPr>
        <a:xfrm>
          <a:off x="0" y="0"/>
          <a:ext cx="0" cy="0"/>
          <a:chOff x="0" y="0"/>
          <a:chExt cx="0" cy="0"/>
        </a:xfrm>
      </p:grpSpPr>
      <p:sp>
        <p:nvSpPr>
          <p:cNvPr id="438" name="Google Shape;438;gee607e93c3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9" name="Google Shape;439;gee607e93c3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105b5704acc_0_1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105b5704acc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7" name="Shape 447"/>
        <p:cNvGrpSpPr/>
        <p:nvPr/>
      </p:nvGrpSpPr>
      <p:grpSpPr>
        <a:xfrm>
          <a:off x="0" y="0"/>
          <a:ext cx="0" cy="0"/>
          <a:chOff x="0" y="0"/>
          <a:chExt cx="0" cy="0"/>
        </a:xfrm>
      </p:grpSpPr>
      <p:sp>
        <p:nvSpPr>
          <p:cNvPr id="448" name="Google Shape;448;gee607e93c3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9" name="Google Shape;449;gee607e93c3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7" name="Shape 457"/>
        <p:cNvGrpSpPr/>
        <p:nvPr/>
      </p:nvGrpSpPr>
      <p:grpSpPr>
        <a:xfrm>
          <a:off x="0" y="0"/>
          <a:ext cx="0" cy="0"/>
          <a:chOff x="0" y="0"/>
          <a:chExt cx="0" cy="0"/>
        </a:xfrm>
      </p:grpSpPr>
      <p:sp>
        <p:nvSpPr>
          <p:cNvPr id="458" name="Google Shape;458;gee607e93c3_0_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9" name="Google Shape;459;gee607e93c3_0_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 name="Shape 463"/>
        <p:cNvGrpSpPr/>
        <p:nvPr/>
      </p:nvGrpSpPr>
      <p:grpSpPr>
        <a:xfrm>
          <a:off x="0" y="0"/>
          <a:ext cx="0" cy="0"/>
          <a:chOff x="0" y="0"/>
          <a:chExt cx="0" cy="0"/>
        </a:xfrm>
      </p:grpSpPr>
      <p:sp>
        <p:nvSpPr>
          <p:cNvPr id="464" name="Google Shape;464;gef70b3025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5" name="Google Shape;465;gef70b3025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9" name="Shape 469"/>
        <p:cNvGrpSpPr/>
        <p:nvPr/>
      </p:nvGrpSpPr>
      <p:grpSpPr>
        <a:xfrm>
          <a:off x="0" y="0"/>
          <a:ext cx="0" cy="0"/>
          <a:chOff x="0" y="0"/>
          <a:chExt cx="0" cy="0"/>
        </a:xfrm>
      </p:grpSpPr>
      <p:sp>
        <p:nvSpPr>
          <p:cNvPr id="470" name="Google Shape;470;gef70b3025d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1" name="Google Shape;471;gef70b3025d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5" name="Shape 475"/>
        <p:cNvGrpSpPr/>
        <p:nvPr/>
      </p:nvGrpSpPr>
      <p:grpSpPr>
        <a:xfrm>
          <a:off x="0" y="0"/>
          <a:ext cx="0" cy="0"/>
          <a:chOff x="0" y="0"/>
          <a:chExt cx="0" cy="0"/>
        </a:xfrm>
      </p:grpSpPr>
      <p:sp>
        <p:nvSpPr>
          <p:cNvPr id="476" name="Google Shape;476;gef7f48c486_1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7" name="Google Shape;477;gef7f48c486_1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4" name="Shape 484"/>
        <p:cNvGrpSpPr/>
        <p:nvPr/>
      </p:nvGrpSpPr>
      <p:grpSpPr>
        <a:xfrm>
          <a:off x="0" y="0"/>
          <a:ext cx="0" cy="0"/>
          <a:chOff x="0" y="0"/>
          <a:chExt cx="0" cy="0"/>
        </a:xfrm>
      </p:grpSpPr>
      <p:sp>
        <p:nvSpPr>
          <p:cNvPr id="485" name="Google Shape;485;gef7f48c486_1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6" name="Google Shape;486;gef7f48c486_1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4" name="Shape 494"/>
        <p:cNvGrpSpPr/>
        <p:nvPr/>
      </p:nvGrpSpPr>
      <p:grpSpPr>
        <a:xfrm>
          <a:off x="0" y="0"/>
          <a:ext cx="0" cy="0"/>
          <a:chOff x="0" y="0"/>
          <a:chExt cx="0" cy="0"/>
        </a:xfrm>
      </p:grpSpPr>
      <p:sp>
        <p:nvSpPr>
          <p:cNvPr id="495" name="Google Shape;495;gef7f48c486_1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6" name="Google Shape;496;gef7f48c486_1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1" name="Shape 501"/>
        <p:cNvGrpSpPr/>
        <p:nvPr/>
      </p:nvGrpSpPr>
      <p:grpSpPr>
        <a:xfrm>
          <a:off x="0" y="0"/>
          <a:ext cx="0" cy="0"/>
          <a:chOff x="0" y="0"/>
          <a:chExt cx="0" cy="0"/>
        </a:xfrm>
      </p:grpSpPr>
      <p:sp>
        <p:nvSpPr>
          <p:cNvPr id="502" name="Google Shape;502;gef70b3025d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3" name="Google Shape;503;gef70b3025d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5" name="Shape 515"/>
        <p:cNvGrpSpPr/>
        <p:nvPr/>
      </p:nvGrpSpPr>
      <p:grpSpPr>
        <a:xfrm>
          <a:off x="0" y="0"/>
          <a:ext cx="0" cy="0"/>
          <a:chOff x="0" y="0"/>
          <a:chExt cx="0" cy="0"/>
        </a:xfrm>
      </p:grpSpPr>
      <p:sp>
        <p:nvSpPr>
          <p:cNvPr id="516" name="Google Shape;516;gef70b3025d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7" name="Google Shape;517;gef70b3025d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8" name="Shape 528"/>
        <p:cNvGrpSpPr/>
        <p:nvPr/>
      </p:nvGrpSpPr>
      <p:grpSpPr>
        <a:xfrm>
          <a:off x="0" y="0"/>
          <a:ext cx="0" cy="0"/>
          <a:chOff x="0" y="0"/>
          <a:chExt cx="0" cy="0"/>
        </a:xfrm>
      </p:grpSpPr>
      <p:sp>
        <p:nvSpPr>
          <p:cNvPr id="529" name="Google Shape;529;gef7f48c486_1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0" name="Google Shape;530;gef7f48c486_1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105b5704acc_0_1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105b5704acc_0_1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0" name="Shape 540"/>
        <p:cNvGrpSpPr/>
        <p:nvPr/>
      </p:nvGrpSpPr>
      <p:grpSpPr>
        <a:xfrm>
          <a:off x="0" y="0"/>
          <a:ext cx="0" cy="0"/>
          <a:chOff x="0" y="0"/>
          <a:chExt cx="0" cy="0"/>
        </a:xfrm>
      </p:grpSpPr>
      <p:sp>
        <p:nvSpPr>
          <p:cNvPr id="541" name="Google Shape;541;gef7f48c486_1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2" name="Google Shape;542;gef7f48c486_1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6" name="Shape 546"/>
        <p:cNvGrpSpPr/>
        <p:nvPr/>
      </p:nvGrpSpPr>
      <p:grpSpPr>
        <a:xfrm>
          <a:off x="0" y="0"/>
          <a:ext cx="0" cy="0"/>
          <a:chOff x="0" y="0"/>
          <a:chExt cx="0" cy="0"/>
        </a:xfrm>
      </p:grpSpPr>
      <p:sp>
        <p:nvSpPr>
          <p:cNvPr id="547" name="Google Shape;547;gf0e14fd8a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8" name="Google Shape;548;gf0e14fd8a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3" name="Shape 553"/>
        <p:cNvGrpSpPr/>
        <p:nvPr/>
      </p:nvGrpSpPr>
      <p:grpSpPr>
        <a:xfrm>
          <a:off x="0" y="0"/>
          <a:ext cx="0" cy="0"/>
          <a:chOff x="0" y="0"/>
          <a:chExt cx="0" cy="0"/>
        </a:xfrm>
      </p:grpSpPr>
      <p:sp>
        <p:nvSpPr>
          <p:cNvPr id="554" name="Google Shape;554;gf0e14fd8a3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5" name="Google Shape;555;gf0e14fd8a3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9" name="Shape 559"/>
        <p:cNvGrpSpPr/>
        <p:nvPr/>
      </p:nvGrpSpPr>
      <p:grpSpPr>
        <a:xfrm>
          <a:off x="0" y="0"/>
          <a:ext cx="0" cy="0"/>
          <a:chOff x="0" y="0"/>
          <a:chExt cx="0" cy="0"/>
        </a:xfrm>
      </p:grpSpPr>
      <p:sp>
        <p:nvSpPr>
          <p:cNvPr id="560" name="Google Shape;560;gf0e0e51957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1" name="Google Shape;561;gf0e0e51957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7" name="Shape 567"/>
        <p:cNvGrpSpPr/>
        <p:nvPr/>
      </p:nvGrpSpPr>
      <p:grpSpPr>
        <a:xfrm>
          <a:off x="0" y="0"/>
          <a:ext cx="0" cy="0"/>
          <a:chOff x="0" y="0"/>
          <a:chExt cx="0" cy="0"/>
        </a:xfrm>
      </p:grpSpPr>
      <p:sp>
        <p:nvSpPr>
          <p:cNvPr id="568" name="Google Shape;568;gf0e0e5195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9" name="Google Shape;569;gf0e0e5195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5" name="Shape 575"/>
        <p:cNvGrpSpPr/>
        <p:nvPr/>
      </p:nvGrpSpPr>
      <p:grpSpPr>
        <a:xfrm>
          <a:off x="0" y="0"/>
          <a:ext cx="0" cy="0"/>
          <a:chOff x="0" y="0"/>
          <a:chExt cx="0" cy="0"/>
        </a:xfrm>
      </p:grpSpPr>
      <p:sp>
        <p:nvSpPr>
          <p:cNvPr id="576" name="Google Shape;576;gf0e0e51957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7" name="Google Shape;577;gf0e0e51957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1" name="Shape 581"/>
        <p:cNvGrpSpPr/>
        <p:nvPr/>
      </p:nvGrpSpPr>
      <p:grpSpPr>
        <a:xfrm>
          <a:off x="0" y="0"/>
          <a:ext cx="0" cy="0"/>
          <a:chOff x="0" y="0"/>
          <a:chExt cx="0" cy="0"/>
        </a:xfrm>
      </p:grpSpPr>
      <p:sp>
        <p:nvSpPr>
          <p:cNvPr id="582" name="Google Shape;582;gf0e0e51957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3" name="Google Shape;583;gf0e0e51957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7" name="Shape 587"/>
        <p:cNvGrpSpPr/>
        <p:nvPr/>
      </p:nvGrpSpPr>
      <p:grpSpPr>
        <a:xfrm>
          <a:off x="0" y="0"/>
          <a:ext cx="0" cy="0"/>
          <a:chOff x="0" y="0"/>
          <a:chExt cx="0" cy="0"/>
        </a:xfrm>
      </p:grpSpPr>
      <p:sp>
        <p:nvSpPr>
          <p:cNvPr id="588" name="Google Shape;588;gf0e0e51957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9" name="Google Shape;589;gf0e0e51957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5" name="Shape 595"/>
        <p:cNvGrpSpPr/>
        <p:nvPr/>
      </p:nvGrpSpPr>
      <p:grpSpPr>
        <a:xfrm>
          <a:off x="0" y="0"/>
          <a:ext cx="0" cy="0"/>
          <a:chOff x="0" y="0"/>
          <a:chExt cx="0" cy="0"/>
        </a:xfrm>
      </p:grpSpPr>
      <p:sp>
        <p:nvSpPr>
          <p:cNvPr id="596" name="Google Shape;596;gf0e0e51957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7" name="Google Shape;597;gf0e0e51957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3" name="Shape 603"/>
        <p:cNvGrpSpPr/>
        <p:nvPr/>
      </p:nvGrpSpPr>
      <p:grpSpPr>
        <a:xfrm>
          <a:off x="0" y="0"/>
          <a:ext cx="0" cy="0"/>
          <a:chOff x="0" y="0"/>
          <a:chExt cx="0" cy="0"/>
        </a:xfrm>
      </p:grpSpPr>
      <p:sp>
        <p:nvSpPr>
          <p:cNvPr id="604" name="Google Shape;604;gf0e0e51957_0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5" name="Google Shape;605;gf0e0e51957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105b5704acc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105b5704acc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3" name="Shape 613"/>
        <p:cNvGrpSpPr/>
        <p:nvPr/>
      </p:nvGrpSpPr>
      <p:grpSpPr>
        <a:xfrm>
          <a:off x="0" y="0"/>
          <a:ext cx="0" cy="0"/>
          <a:chOff x="0" y="0"/>
          <a:chExt cx="0" cy="0"/>
        </a:xfrm>
      </p:grpSpPr>
      <p:sp>
        <p:nvSpPr>
          <p:cNvPr id="614" name="Google Shape;614;gf0e0e51957_0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5" name="Google Shape;615;gf0e0e51957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1" name="Shape 621"/>
        <p:cNvGrpSpPr/>
        <p:nvPr/>
      </p:nvGrpSpPr>
      <p:grpSpPr>
        <a:xfrm>
          <a:off x="0" y="0"/>
          <a:ext cx="0" cy="0"/>
          <a:chOff x="0" y="0"/>
          <a:chExt cx="0" cy="0"/>
        </a:xfrm>
      </p:grpSpPr>
      <p:sp>
        <p:nvSpPr>
          <p:cNvPr id="622" name="Google Shape;622;gf0e0e51957_0_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3" name="Google Shape;623;gf0e0e51957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7" name="Shape 627"/>
        <p:cNvGrpSpPr/>
        <p:nvPr/>
      </p:nvGrpSpPr>
      <p:grpSpPr>
        <a:xfrm>
          <a:off x="0" y="0"/>
          <a:ext cx="0" cy="0"/>
          <a:chOff x="0" y="0"/>
          <a:chExt cx="0" cy="0"/>
        </a:xfrm>
      </p:grpSpPr>
      <p:sp>
        <p:nvSpPr>
          <p:cNvPr id="628" name="Google Shape;628;gf0e0e51957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9" name="Google Shape;629;gf0e0e51957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3" name="Shape 633"/>
        <p:cNvGrpSpPr/>
        <p:nvPr/>
      </p:nvGrpSpPr>
      <p:grpSpPr>
        <a:xfrm>
          <a:off x="0" y="0"/>
          <a:ext cx="0" cy="0"/>
          <a:chOff x="0" y="0"/>
          <a:chExt cx="0" cy="0"/>
        </a:xfrm>
      </p:grpSpPr>
      <p:sp>
        <p:nvSpPr>
          <p:cNvPr id="634" name="Google Shape;634;gf30435e6c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5" name="Google Shape;635;gf30435e6c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0" name="Shape 640"/>
        <p:cNvGrpSpPr/>
        <p:nvPr/>
      </p:nvGrpSpPr>
      <p:grpSpPr>
        <a:xfrm>
          <a:off x="0" y="0"/>
          <a:ext cx="0" cy="0"/>
          <a:chOff x="0" y="0"/>
          <a:chExt cx="0" cy="0"/>
        </a:xfrm>
      </p:grpSpPr>
      <p:sp>
        <p:nvSpPr>
          <p:cNvPr id="641" name="Google Shape;641;gf30435e6c9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2" name="Google Shape;642;gf30435e6c9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6" name="Shape 646"/>
        <p:cNvGrpSpPr/>
        <p:nvPr/>
      </p:nvGrpSpPr>
      <p:grpSpPr>
        <a:xfrm>
          <a:off x="0" y="0"/>
          <a:ext cx="0" cy="0"/>
          <a:chOff x="0" y="0"/>
          <a:chExt cx="0" cy="0"/>
        </a:xfrm>
      </p:grpSpPr>
      <p:sp>
        <p:nvSpPr>
          <p:cNvPr id="647" name="Google Shape;647;gf30435e6c9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8" name="Google Shape;648;gf30435e6c9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6" name="Shape 656"/>
        <p:cNvGrpSpPr/>
        <p:nvPr/>
      </p:nvGrpSpPr>
      <p:grpSpPr>
        <a:xfrm>
          <a:off x="0" y="0"/>
          <a:ext cx="0" cy="0"/>
          <a:chOff x="0" y="0"/>
          <a:chExt cx="0" cy="0"/>
        </a:xfrm>
      </p:grpSpPr>
      <p:sp>
        <p:nvSpPr>
          <p:cNvPr id="657" name="Google Shape;657;gf31288b9e2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8" name="Google Shape;658;gf31288b9e2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3" name="Shape 663"/>
        <p:cNvGrpSpPr/>
        <p:nvPr/>
      </p:nvGrpSpPr>
      <p:grpSpPr>
        <a:xfrm>
          <a:off x="0" y="0"/>
          <a:ext cx="0" cy="0"/>
          <a:chOff x="0" y="0"/>
          <a:chExt cx="0" cy="0"/>
        </a:xfrm>
      </p:grpSpPr>
      <p:sp>
        <p:nvSpPr>
          <p:cNvPr id="664" name="Google Shape;664;gf31288b9e2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5" name="Google Shape;665;gf31288b9e2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68" name="Shape 668"/>
        <p:cNvGrpSpPr/>
        <p:nvPr/>
      </p:nvGrpSpPr>
      <p:grpSpPr>
        <a:xfrm>
          <a:off x="0" y="0"/>
          <a:ext cx="0" cy="0"/>
          <a:chOff x="0" y="0"/>
          <a:chExt cx="0" cy="0"/>
        </a:xfrm>
      </p:grpSpPr>
      <p:sp>
        <p:nvSpPr>
          <p:cNvPr id="669" name="Google Shape;669;gf31288b9e2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0" name="Google Shape;670;gf31288b9e2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3" name="Shape 673"/>
        <p:cNvGrpSpPr/>
        <p:nvPr/>
      </p:nvGrpSpPr>
      <p:grpSpPr>
        <a:xfrm>
          <a:off x="0" y="0"/>
          <a:ext cx="0" cy="0"/>
          <a:chOff x="0" y="0"/>
          <a:chExt cx="0" cy="0"/>
        </a:xfrm>
      </p:grpSpPr>
      <p:sp>
        <p:nvSpPr>
          <p:cNvPr id="674" name="Google Shape;674;gf31288b9e2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5" name="Google Shape;675;gf31288b9e2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105b5704acc_0_1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105b5704acc_0_1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9" name="Shape 679"/>
        <p:cNvGrpSpPr/>
        <p:nvPr/>
      </p:nvGrpSpPr>
      <p:grpSpPr>
        <a:xfrm>
          <a:off x="0" y="0"/>
          <a:ext cx="0" cy="0"/>
          <a:chOff x="0" y="0"/>
          <a:chExt cx="0" cy="0"/>
        </a:xfrm>
      </p:grpSpPr>
      <p:sp>
        <p:nvSpPr>
          <p:cNvPr id="680" name="Google Shape;680;gf31288b9e2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1" name="Google Shape;681;gf31288b9e2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5" name="Shape 685"/>
        <p:cNvGrpSpPr/>
        <p:nvPr/>
      </p:nvGrpSpPr>
      <p:grpSpPr>
        <a:xfrm>
          <a:off x="0" y="0"/>
          <a:ext cx="0" cy="0"/>
          <a:chOff x="0" y="0"/>
          <a:chExt cx="0" cy="0"/>
        </a:xfrm>
      </p:grpSpPr>
      <p:sp>
        <p:nvSpPr>
          <p:cNvPr id="686" name="Google Shape;686;gf31288b9e2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87" name="Google Shape;687;gf31288b9e2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1" name="Shape 691"/>
        <p:cNvGrpSpPr/>
        <p:nvPr/>
      </p:nvGrpSpPr>
      <p:grpSpPr>
        <a:xfrm>
          <a:off x="0" y="0"/>
          <a:ext cx="0" cy="0"/>
          <a:chOff x="0" y="0"/>
          <a:chExt cx="0" cy="0"/>
        </a:xfrm>
      </p:grpSpPr>
      <p:sp>
        <p:nvSpPr>
          <p:cNvPr id="692" name="Google Shape;692;gf31288b9e2_1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3" name="Google Shape;693;gf31288b9e2_1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6" name="Shape 696"/>
        <p:cNvGrpSpPr/>
        <p:nvPr/>
      </p:nvGrpSpPr>
      <p:grpSpPr>
        <a:xfrm>
          <a:off x="0" y="0"/>
          <a:ext cx="0" cy="0"/>
          <a:chOff x="0" y="0"/>
          <a:chExt cx="0" cy="0"/>
        </a:xfrm>
      </p:grpSpPr>
      <p:sp>
        <p:nvSpPr>
          <p:cNvPr id="697" name="Google Shape;697;gf31288b9e2_1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8" name="Google Shape;698;gf31288b9e2_1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2" name="Shape 702"/>
        <p:cNvGrpSpPr/>
        <p:nvPr/>
      </p:nvGrpSpPr>
      <p:grpSpPr>
        <a:xfrm>
          <a:off x="0" y="0"/>
          <a:ext cx="0" cy="0"/>
          <a:chOff x="0" y="0"/>
          <a:chExt cx="0" cy="0"/>
        </a:xfrm>
      </p:grpSpPr>
      <p:sp>
        <p:nvSpPr>
          <p:cNvPr id="703" name="Google Shape;703;gf31288b9e2_1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4" name="Google Shape;704;gf31288b9e2_1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7" name="Shape 707"/>
        <p:cNvGrpSpPr/>
        <p:nvPr/>
      </p:nvGrpSpPr>
      <p:grpSpPr>
        <a:xfrm>
          <a:off x="0" y="0"/>
          <a:ext cx="0" cy="0"/>
          <a:chOff x="0" y="0"/>
          <a:chExt cx="0" cy="0"/>
        </a:xfrm>
      </p:grpSpPr>
      <p:sp>
        <p:nvSpPr>
          <p:cNvPr id="708" name="Google Shape;708;gf31288b9e2_1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9" name="Google Shape;709;gf31288b9e2_1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2" name="Shape 712"/>
        <p:cNvGrpSpPr/>
        <p:nvPr/>
      </p:nvGrpSpPr>
      <p:grpSpPr>
        <a:xfrm>
          <a:off x="0" y="0"/>
          <a:ext cx="0" cy="0"/>
          <a:chOff x="0" y="0"/>
          <a:chExt cx="0" cy="0"/>
        </a:xfrm>
      </p:grpSpPr>
      <p:sp>
        <p:nvSpPr>
          <p:cNvPr id="713" name="Google Shape;713;gf31288b9e2_1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4" name="Google Shape;714;gf31288b9e2_1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7" name="Shape 717"/>
        <p:cNvGrpSpPr/>
        <p:nvPr/>
      </p:nvGrpSpPr>
      <p:grpSpPr>
        <a:xfrm>
          <a:off x="0" y="0"/>
          <a:ext cx="0" cy="0"/>
          <a:chOff x="0" y="0"/>
          <a:chExt cx="0" cy="0"/>
        </a:xfrm>
      </p:grpSpPr>
      <p:sp>
        <p:nvSpPr>
          <p:cNvPr id="718" name="Google Shape;718;gf31288b9e2_1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9" name="Google Shape;719;gf31288b9e2_1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3" name="Shape 723"/>
        <p:cNvGrpSpPr/>
        <p:nvPr/>
      </p:nvGrpSpPr>
      <p:grpSpPr>
        <a:xfrm>
          <a:off x="0" y="0"/>
          <a:ext cx="0" cy="0"/>
          <a:chOff x="0" y="0"/>
          <a:chExt cx="0" cy="0"/>
        </a:xfrm>
      </p:grpSpPr>
      <p:sp>
        <p:nvSpPr>
          <p:cNvPr id="724" name="Google Shape;724;gf31288b9e2_1_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5" name="Google Shape;725;gf31288b9e2_1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9" name="Shape 729"/>
        <p:cNvGrpSpPr/>
        <p:nvPr/>
      </p:nvGrpSpPr>
      <p:grpSpPr>
        <a:xfrm>
          <a:off x="0" y="0"/>
          <a:ext cx="0" cy="0"/>
          <a:chOff x="0" y="0"/>
          <a:chExt cx="0" cy="0"/>
        </a:xfrm>
      </p:grpSpPr>
      <p:sp>
        <p:nvSpPr>
          <p:cNvPr id="730" name="Google Shape;730;gf158dd0c8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1" name="Google Shape;731;gf158dd0c8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105b5704acc_0_1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105b5704acc_0_1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6" name="Shape 736"/>
        <p:cNvGrpSpPr/>
        <p:nvPr/>
      </p:nvGrpSpPr>
      <p:grpSpPr>
        <a:xfrm>
          <a:off x="0" y="0"/>
          <a:ext cx="0" cy="0"/>
          <a:chOff x="0" y="0"/>
          <a:chExt cx="0" cy="0"/>
        </a:xfrm>
      </p:grpSpPr>
      <p:sp>
        <p:nvSpPr>
          <p:cNvPr id="737" name="Google Shape;737;gf158dd0c89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8" name="Google Shape;738;gf158dd0c89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2" name="Shape 742"/>
        <p:cNvGrpSpPr/>
        <p:nvPr/>
      </p:nvGrpSpPr>
      <p:grpSpPr>
        <a:xfrm>
          <a:off x="0" y="0"/>
          <a:ext cx="0" cy="0"/>
          <a:chOff x="0" y="0"/>
          <a:chExt cx="0" cy="0"/>
        </a:xfrm>
      </p:grpSpPr>
      <p:sp>
        <p:nvSpPr>
          <p:cNvPr id="743" name="Google Shape;743;gf6b3bc7140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4" name="Google Shape;744;gf6b3bc7140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8" name="Shape 748"/>
        <p:cNvGrpSpPr/>
        <p:nvPr/>
      </p:nvGrpSpPr>
      <p:grpSpPr>
        <a:xfrm>
          <a:off x="0" y="0"/>
          <a:ext cx="0" cy="0"/>
          <a:chOff x="0" y="0"/>
          <a:chExt cx="0" cy="0"/>
        </a:xfrm>
      </p:grpSpPr>
      <p:sp>
        <p:nvSpPr>
          <p:cNvPr id="749" name="Google Shape;749;gf158dd0c89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0" name="Google Shape;750;gf158dd0c89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5" name="Shape 755"/>
        <p:cNvGrpSpPr/>
        <p:nvPr/>
      </p:nvGrpSpPr>
      <p:grpSpPr>
        <a:xfrm>
          <a:off x="0" y="0"/>
          <a:ext cx="0" cy="0"/>
          <a:chOff x="0" y="0"/>
          <a:chExt cx="0" cy="0"/>
        </a:xfrm>
      </p:grpSpPr>
      <p:sp>
        <p:nvSpPr>
          <p:cNvPr id="756" name="Google Shape;756;gf16af90cd4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7" name="Google Shape;757;gf16af90cd4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1" name="Shape 761"/>
        <p:cNvGrpSpPr/>
        <p:nvPr/>
      </p:nvGrpSpPr>
      <p:grpSpPr>
        <a:xfrm>
          <a:off x="0" y="0"/>
          <a:ext cx="0" cy="0"/>
          <a:chOff x="0" y="0"/>
          <a:chExt cx="0" cy="0"/>
        </a:xfrm>
      </p:grpSpPr>
      <p:sp>
        <p:nvSpPr>
          <p:cNvPr id="762" name="Google Shape;762;gf6b3bc7140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3" name="Google Shape;763;gf6b3bc7140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9" name="Shape 769"/>
        <p:cNvGrpSpPr/>
        <p:nvPr/>
      </p:nvGrpSpPr>
      <p:grpSpPr>
        <a:xfrm>
          <a:off x="0" y="0"/>
          <a:ext cx="0" cy="0"/>
          <a:chOff x="0" y="0"/>
          <a:chExt cx="0" cy="0"/>
        </a:xfrm>
      </p:grpSpPr>
      <p:sp>
        <p:nvSpPr>
          <p:cNvPr id="770" name="Google Shape;770;gf6b3bc7140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1" name="Google Shape;771;gf6b3bc7140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5" name="Shape 775"/>
        <p:cNvGrpSpPr/>
        <p:nvPr/>
      </p:nvGrpSpPr>
      <p:grpSpPr>
        <a:xfrm>
          <a:off x="0" y="0"/>
          <a:ext cx="0" cy="0"/>
          <a:chOff x="0" y="0"/>
          <a:chExt cx="0" cy="0"/>
        </a:xfrm>
      </p:grpSpPr>
      <p:sp>
        <p:nvSpPr>
          <p:cNvPr id="776" name="Google Shape;776;gf7b1da9f2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7" name="Google Shape;777;gf7b1da9f2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2" name="Shape 782"/>
        <p:cNvGrpSpPr/>
        <p:nvPr/>
      </p:nvGrpSpPr>
      <p:grpSpPr>
        <a:xfrm>
          <a:off x="0" y="0"/>
          <a:ext cx="0" cy="0"/>
          <a:chOff x="0" y="0"/>
          <a:chExt cx="0" cy="0"/>
        </a:xfrm>
      </p:grpSpPr>
      <p:sp>
        <p:nvSpPr>
          <p:cNvPr id="783" name="Google Shape;783;gf7b1da9f21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4" name="Google Shape;784;gf7b1da9f21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8" name="Shape 788"/>
        <p:cNvGrpSpPr/>
        <p:nvPr/>
      </p:nvGrpSpPr>
      <p:grpSpPr>
        <a:xfrm>
          <a:off x="0" y="0"/>
          <a:ext cx="0" cy="0"/>
          <a:chOff x="0" y="0"/>
          <a:chExt cx="0" cy="0"/>
        </a:xfrm>
      </p:grpSpPr>
      <p:sp>
        <p:nvSpPr>
          <p:cNvPr id="789" name="Google Shape;789;gf7b1da9f21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0" name="Google Shape;790;gf7b1da9f21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6" name="Shape 796"/>
        <p:cNvGrpSpPr/>
        <p:nvPr/>
      </p:nvGrpSpPr>
      <p:grpSpPr>
        <a:xfrm>
          <a:off x="0" y="0"/>
          <a:ext cx="0" cy="0"/>
          <a:chOff x="0" y="0"/>
          <a:chExt cx="0" cy="0"/>
        </a:xfrm>
      </p:grpSpPr>
      <p:sp>
        <p:nvSpPr>
          <p:cNvPr id="797" name="Google Shape;797;gf7b1da9f21_0_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8" name="Google Shape;798;gf7b1da9f21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3" name="Shape 43"/>
        <p:cNvGrpSpPr/>
        <p:nvPr/>
      </p:nvGrpSpPr>
      <p:grpSpPr>
        <a:xfrm>
          <a:off x="0" y="0"/>
          <a:ext cx="0" cy="0"/>
          <a:chOff x="0" y="0"/>
          <a:chExt cx="0" cy="0"/>
        </a:xfrm>
      </p:grpSpPr>
      <p:sp>
        <p:nvSpPr>
          <p:cNvPr id="44" name="Google Shape;44;p11"/>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SzPts val="1800"/>
              <a:buNone/>
              <a:defRPr/>
            </a:lvl1pPr>
          </a:lstStyle>
          <a:p/>
        </p:txBody>
      </p:sp>
      <p:sp>
        <p:nvSpPr>
          <p:cNvPr id="45" name="Google Shape;45;p1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6" name="Shape 46"/>
        <p:cNvGrpSpPr/>
        <p:nvPr/>
      </p:nvGrpSpPr>
      <p:grpSpPr>
        <a:xfrm>
          <a:off x="0" y="0"/>
          <a:ext cx="0" cy="0"/>
          <a:chOff x="0" y="0"/>
          <a:chExt cx="0" cy="0"/>
        </a:xfrm>
      </p:grpSpPr>
      <p:sp>
        <p:nvSpPr>
          <p:cNvPr id="47" name="Google Shape;47;p12"/>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8" name="Google Shape;48;p12"/>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49" name="Google Shape;49;p1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1" name="Shape 11"/>
        <p:cNvGrpSpPr/>
        <p:nvPr/>
      </p:nvGrpSpPr>
      <p:grpSpPr>
        <a:xfrm>
          <a:off x="0" y="0"/>
          <a:ext cx="0" cy="0"/>
          <a:chOff x="0" y="0"/>
          <a:chExt cx="0" cy="0"/>
        </a:xfrm>
      </p:grpSpPr>
      <p:sp>
        <p:nvSpPr>
          <p:cNvPr id="12" name="Google Shape;12;p3"/>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3" name="Google Shape;13;p3"/>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4" name="Google Shape;14;p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5" name="Shape 15"/>
        <p:cNvGrpSpPr/>
        <p:nvPr/>
      </p:nvGrpSpPr>
      <p:grpSpPr>
        <a:xfrm>
          <a:off x="0" y="0"/>
          <a:ext cx="0" cy="0"/>
          <a:chOff x="0" y="0"/>
          <a:chExt cx="0" cy="0"/>
        </a:xfrm>
      </p:grpSpPr>
      <p:sp>
        <p:nvSpPr>
          <p:cNvPr id="16" name="Google Shape;16;p4"/>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17" name="Google Shape;17;p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0" name="Google Shape;20;p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21" name="Google Shape;21;p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2" name="Shape 22"/>
        <p:cNvGrpSpPr/>
        <p:nvPr/>
      </p:nvGrpSpPr>
      <p:grpSpPr>
        <a:xfrm>
          <a:off x="0" y="0"/>
          <a:ext cx="0" cy="0"/>
          <a:chOff x="0" y="0"/>
          <a:chExt cx="0" cy="0"/>
        </a:xfrm>
      </p:grpSpPr>
      <p:sp>
        <p:nvSpPr>
          <p:cNvPr id="23" name="Google Shape;23;p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4" name="Google Shape;24;p6"/>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5" name="Google Shape;25;p6"/>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6" name="Google Shape;26;p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7" name="Shape 27"/>
        <p:cNvGrpSpPr/>
        <p:nvPr/>
      </p:nvGrpSpPr>
      <p:grpSpPr>
        <a:xfrm>
          <a:off x="0" y="0"/>
          <a:ext cx="0" cy="0"/>
          <a:chOff x="0" y="0"/>
          <a:chExt cx="0" cy="0"/>
        </a:xfrm>
      </p:grpSpPr>
      <p:sp>
        <p:nvSpPr>
          <p:cNvPr id="28" name="Google Shape;28;p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9" name="Google Shape;29;p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0" name="Shape 30"/>
        <p:cNvGrpSpPr/>
        <p:nvPr/>
      </p:nvGrpSpPr>
      <p:grpSpPr>
        <a:xfrm>
          <a:off x="0" y="0"/>
          <a:ext cx="0" cy="0"/>
          <a:chOff x="0" y="0"/>
          <a:chExt cx="0" cy="0"/>
        </a:xfrm>
      </p:grpSpPr>
      <p:sp>
        <p:nvSpPr>
          <p:cNvPr id="31" name="Google Shape;31;p8"/>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2" name="Google Shape;32;p8"/>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3" name="Google Shape;33;p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4" name="Shape 34"/>
        <p:cNvGrpSpPr/>
        <p:nvPr/>
      </p:nvGrpSpPr>
      <p:grpSpPr>
        <a:xfrm>
          <a:off x="0" y="0"/>
          <a:ext cx="0" cy="0"/>
          <a:chOff x="0" y="0"/>
          <a:chExt cx="0" cy="0"/>
        </a:xfrm>
      </p:grpSpPr>
      <p:sp>
        <p:nvSpPr>
          <p:cNvPr id="35" name="Google Shape;35;p9"/>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6" name="Google Shape;36;p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7" name="Shape 37"/>
        <p:cNvGrpSpPr/>
        <p:nvPr/>
      </p:nvGrpSpPr>
      <p:grpSpPr>
        <a:xfrm>
          <a:off x="0" y="0"/>
          <a:ext cx="0" cy="0"/>
          <a:chOff x="0" y="0"/>
          <a:chExt cx="0" cy="0"/>
        </a:xfrm>
      </p:grpSpPr>
      <p:sp>
        <p:nvSpPr>
          <p:cNvPr id="38" name="Google Shape;38;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9" name="Google Shape;39;p10"/>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40" name="Google Shape;40;p10"/>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1" name="Google Shape;41;p10"/>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42" name="Google Shape;42;p1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1.xml"/><Relationship Id="rId12" Type="http://schemas.openxmlformats.org/officeDocument/2006/relationships/slideLayout" Target="../slideLayouts/slideLayout11.xml"/><Relationship Id="rId1" Type="http://schemas.openxmlformats.org/officeDocument/2006/relationships/image" Target="../media/image2.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1600"/>
              </a:spcBef>
              <a:spcAft>
                <a:spcPts val="160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s"/>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0.xml"/><Relationship Id="rId3" Type="http://schemas.openxmlformats.org/officeDocument/2006/relationships/hyperlink" Target="http://drive.google.com/file/d/1-8Cj1if15GRHFGTk0dbax6w0j4W10NDk/view" TargetMode="External"/><Relationship Id="rId4" Type="http://schemas.openxmlformats.org/officeDocument/2006/relationships/image" Target="../media/image12.png"/><Relationship Id="rId5" Type="http://schemas.openxmlformats.org/officeDocument/2006/relationships/hyperlink" Target="http://drive.google.com/file/d/1iiazbU9Q1USHTlO8GNzo-NUjnDRw92VU/view" TargetMode="Externa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1.xml"/><Relationship Id="rId3" Type="http://schemas.openxmlformats.org/officeDocument/2006/relationships/image" Target="../media/image127.png"/></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2.xml"/><Relationship Id="rId3" Type="http://schemas.openxmlformats.org/officeDocument/2006/relationships/image" Target="../media/image118.png"/></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3.xml"/><Relationship Id="rId3" Type="http://schemas.openxmlformats.org/officeDocument/2006/relationships/image" Target="../media/image120.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4.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5.xml"/><Relationship Id="rId3" Type="http://schemas.openxmlformats.org/officeDocument/2006/relationships/image" Target="../media/image119.png"/></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6.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7.xml"/><Relationship Id="rId3" Type="http://schemas.openxmlformats.org/officeDocument/2006/relationships/image" Target="../media/image126.pn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8.xml"/><Relationship Id="rId3" Type="http://schemas.openxmlformats.org/officeDocument/2006/relationships/image" Target="../media/image123.png"/></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9.xml"/><Relationship Id="rId3" Type="http://schemas.openxmlformats.org/officeDocument/2006/relationships/image" Target="../media/image12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0.xml"/><Relationship Id="rId3" Type="http://schemas.openxmlformats.org/officeDocument/2006/relationships/image" Target="../media/image124.png"/></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1.xml"/><Relationship Id="rId3" Type="http://schemas.openxmlformats.org/officeDocument/2006/relationships/hyperlink" Target="http://www.youtube.com/watch?v=VsXXc78LYxE" TargetMode="External"/><Relationship Id="rId4" Type="http://schemas.openxmlformats.org/officeDocument/2006/relationships/image" Target="../media/image125.jpg"/></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3.xml"/><Relationship Id="rId3" Type="http://schemas.openxmlformats.org/officeDocument/2006/relationships/image" Target="../media/image130.png"/><Relationship Id="rId4" Type="http://schemas.openxmlformats.org/officeDocument/2006/relationships/image" Target="../media/image129.png"/></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4.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5.xml"/><Relationship Id="rId3" Type="http://schemas.openxmlformats.org/officeDocument/2006/relationships/hyperlink" Target="http://www.youtube.com/watch?v=HYhncDvA-jM" TargetMode="External"/><Relationship Id="rId4" Type="http://schemas.openxmlformats.org/officeDocument/2006/relationships/image" Target="../media/image133.jpg"/></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6.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7.xml"/><Relationship Id="rId3" Type="http://schemas.openxmlformats.org/officeDocument/2006/relationships/image" Target="../media/image135.png"/><Relationship Id="rId4" Type="http://schemas.openxmlformats.org/officeDocument/2006/relationships/image" Target="../media/image132.png"/></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8.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9.xml"/><Relationship Id="rId3" Type="http://schemas.openxmlformats.org/officeDocument/2006/relationships/hyperlink" Target="http://www.youtube.com/watch?v=qmw7VIozkPQ" TargetMode="External"/><Relationship Id="rId4" Type="http://schemas.openxmlformats.org/officeDocument/2006/relationships/image" Target="../media/image131.jpg"/><Relationship Id="rId5" Type="http://schemas.openxmlformats.org/officeDocument/2006/relationships/hyperlink" Target="http://www.youtube.com/watch?v=OdMcOGFLt_A" TargetMode="External"/><Relationship Id="rId6" Type="http://schemas.openxmlformats.org/officeDocument/2006/relationships/image" Target="../media/image134.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0.xml"/><Relationship Id="rId3" Type="http://schemas.openxmlformats.org/officeDocument/2006/relationships/hyperlink" Target="http://www.youtube.com/watch?v=O8BLUzAxNmQ" TargetMode="External"/><Relationship Id="rId4" Type="http://schemas.openxmlformats.org/officeDocument/2006/relationships/image" Target="../media/image137.jpg"/><Relationship Id="rId5" Type="http://schemas.openxmlformats.org/officeDocument/2006/relationships/hyperlink" Target="http://www.youtube.com/watch?v=JZQzAWzSsn4" TargetMode="External"/><Relationship Id="rId6" Type="http://schemas.openxmlformats.org/officeDocument/2006/relationships/image" Target="../media/image136.jpg"/></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1.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2.xml"/><Relationship Id="rId3" Type="http://schemas.openxmlformats.org/officeDocument/2006/relationships/image" Target="../media/image138.png"/></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3.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4.xml"/><Relationship Id="rId3" Type="http://schemas.openxmlformats.org/officeDocument/2006/relationships/image" Target="../media/image144.png"/><Relationship Id="rId4" Type="http://schemas.openxmlformats.org/officeDocument/2006/relationships/hyperlink" Target="http://drive.google.com/file/d/1psIQLKi-ZmUWRwWaTsnqbKvvHfqDs96n/view" TargetMode="External"/><Relationship Id="rId5" Type="http://schemas.openxmlformats.org/officeDocument/2006/relationships/image" Target="../media/image1.png"/></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5.xml"/><Relationship Id="rId3" Type="http://schemas.openxmlformats.org/officeDocument/2006/relationships/image" Target="../media/image139.png"/></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6.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7.xml"/><Relationship Id="rId3" Type="http://schemas.openxmlformats.org/officeDocument/2006/relationships/image" Target="../media/image140.png"/></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8.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9.xml"/><Relationship Id="rId3" Type="http://schemas.openxmlformats.org/officeDocument/2006/relationships/image" Target="../media/image141.png"/><Relationship Id="rId4" Type="http://schemas.openxmlformats.org/officeDocument/2006/relationships/hyperlink" Target="http://drive.google.com/file/d/1pzeKAcE8ew-IrsIqws5VDLRPxQ_rp1ta/view" TargetMode="External"/><Relationship Id="rId5" Type="http://schemas.openxmlformats.org/officeDocument/2006/relationships/image" Target="../media/image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0.xml"/><Relationship Id="rId3" Type="http://schemas.openxmlformats.org/officeDocument/2006/relationships/hyperlink" Target="http://drive.google.com/file/d/1eQEGdvuZ_VgLm0M0qad2bzqY7XwHRXw1/view" TargetMode="External"/><Relationship Id="rId4" Type="http://schemas.openxmlformats.org/officeDocument/2006/relationships/image" Target="../media/image1.png"/><Relationship Id="rId5" Type="http://schemas.openxmlformats.org/officeDocument/2006/relationships/image" Target="../media/image148.png"/></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1.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2.xml"/><Relationship Id="rId3" Type="http://schemas.openxmlformats.org/officeDocument/2006/relationships/image" Target="../media/image147.png"/></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3.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4.xml"/><Relationship Id="rId3" Type="http://schemas.openxmlformats.org/officeDocument/2006/relationships/hyperlink" Target="https://soundcloud.com/user-605378694" TargetMode="External"/><Relationship Id="rId4" Type="http://schemas.openxmlformats.org/officeDocument/2006/relationships/image" Target="../media/image145.png"/></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5.xml"/><Relationship Id="rId3" Type="http://schemas.openxmlformats.org/officeDocument/2006/relationships/hyperlink" Target="https://my.visme.co/editor/V0tMU1ozSFg2OHBxeUVicTRLbUNvZz09OjpuDBaIWpBGcYDA15ncKdwM" TargetMode="External"/><Relationship Id="rId4" Type="http://schemas.openxmlformats.org/officeDocument/2006/relationships/image" Target="../media/image143.png"/><Relationship Id="rId5" Type="http://schemas.openxmlformats.org/officeDocument/2006/relationships/image" Target="../media/image146.png"/></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6.xml"/><Relationship Id="rId3" Type="http://schemas.openxmlformats.org/officeDocument/2006/relationships/hyperlink" Target="https://drive.google.com/drive/u/1/folders/1KX78oftUHCI9pRtndCqDqyExiCXP2dhb" TargetMode="External"/><Relationship Id="rId4" Type="http://schemas.openxmlformats.org/officeDocument/2006/relationships/image" Target="../media/image14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hyperlink" Target="https://repository.unad.edu.co/bitstream/handle/10596/40449/jfbacaresg.pdf?sequence=1&amp;isAllowed=y" TargetMode="External"/><Relationship Id="rId4" Type="http://schemas.openxmlformats.org/officeDocument/2006/relationships/hyperlink" Target="https://repository.unad.edu.co/bitstream/handle/10596/40449/jfbacaresg.pdf?sequence=1&amp;isAllowed=y" TargetMode="External"/><Relationship Id="rId5" Type="http://schemas.openxmlformats.org/officeDocument/2006/relationships/hyperlink" Target="https://books.google.com.co/books?hl=es&amp;lr=&amp;id=7TlK9YfI-zYC&amp;oi=fnd&amp;pg=PA64&amp;dq=grabacion+musical+al+aire+libre&amp;ots=p3Li7-%20_n2P&amp;sig=91kn7isrmRwVGcmFza8b1deot3s&amp;redir_esc=y#v=onepage&amp;q=grabacion%20musical%20al%20aire%20libre&amp;f=false" TargetMode="External"/><Relationship Id="rId6" Type="http://schemas.openxmlformats.org/officeDocument/2006/relationships/hyperlink" Target="http://erecursos.uacj.mx/bitstream/handle/20.500.11961/5577/TESIS%20SADOT%20SORIA1.pdf?sequence=12&amp;isAllowed=y" TargetMode="External"/><Relationship Id="rId7" Type="http://schemas.openxmlformats.org/officeDocument/2006/relationships/hyperlink" Target="http://erecursos.uacj.mx/bitstream/handle/20.500.11961/5577/TESIS%20SADOT%20SORIA1.pdf?sequence=12&amp;isAllowed=y"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image" Target="../media/image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10.png"/><Relationship Id="rId4" Type="http://schemas.openxmlformats.org/officeDocument/2006/relationships/image" Target="../media/image28.png"/><Relationship Id="rId5" Type="http://schemas.openxmlformats.org/officeDocument/2006/relationships/image" Target="../media/image2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image" Target="../media/image4.png"/><Relationship Id="rId4" Type="http://schemas.openxmlformats.org/officeDocument/2006/relationships/image" Target="../media/image13.png"/><Relationship Id="rId5" Type="http://schemas.openxmlformats.org/officeDocument/2006/relationships/hyperlink" Target="http://drive.google.com/file/d/17Ukmjd0ztXvdS-bjMaYFiJcfwr1cInKr/view" TargetMode="External"/><Relationship Id="rId6" Type="http://schemas.openxmlformats.org/officeDocument/2006/relationships/image" Target="../media/image16.jpg"/></Relationships>
</file>

<file path=ppt/slides/_rels/slide22.xml.rels><?xml version="1.0" encoding="UTF-8" standalone="yes"?><Relationships xmlns="http://schemas.openxmlformats.org/package/2006/relationships"><Relationship Id="rId10" Type="http://schemas.openxmlformats.org/officeDocument/2006/relationships/image" Target="../media/image15.jpg"/><Relationship Id="rId1" Type="http://schemas.openxmlformats.org/officeDocument/2006/relationships/slideLayout" Target="../slideLayouts/slideLayout4.xml"/><Relationship Id="rId2" Type="http://schemas.openxmlformats.org/officeDocument/2006/relationships/notesSlide" Target="../notesSlides/notesSlide22.xml"/><Relationship Id="rId3"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hyperlink" Target="http://drive.google.com/file/d/1AN1LhyWgA7G2JctEg1atN5U6jY2GPaXW/view" TargetMode="External"/><Relationship Id="rId5" Type="http://schemas.openxmlformats.org/officeDocument/2006/relationships/image" Target="../media/image17.png"/><Relationship Id="rId6" Type="http://schemas.openxmlformats.org/officeDocument/2006/relationships/hyperlink" Target="http://drive.google.com/file/d/1cNMpbcrXVbTnSgH2-KtHevG6cYfsz-D5/view" TargetMode="External"/><Relationship Id="rId7" Type="http://schemas.openxmlformats.org/officeDocument/2006/relationships/image" Target="../media/image1.png"/><Relationship Id="rId8" Type="http://schemas.openxmlformats.org/officeDocument/2006/relationships/hyperlink" Target="http://drive.google.com/file/d/1sv-yZQom7DpkLlno01wXZhSya_sKBaPy/view"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 Id="rId3" Type="http://schemas.openxmlformats.org/officeDocument/2006/relationships/image" Target="../media/image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 Id="rId3" Type="http://schemas.openxmlformats.org/officeDocument/2006/relationships/image" Target="../media/image23.png"/><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6.xml"/><Relationship Id="rId3" Type="http://schemas.openxmlformats.org/officeDocument/2006/relationships/image" Target="../media/image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8.xml"/><Relationship Id="rId3" Type="http://schemas.openxmlformats.org/officeDocument/2006/relationships/hyperlink" Target="http://drive.google.com/file/d/1z5WOz0tOibG1iIteQZ5z3yLmKjr6NOOq/view" TargetMode="External"/><Relationship Id="rId4" Type="http://schemas.openxmlformats.org/officeDocument/2006/relationships/image" Target="../media/image18.jpg"/><Relationship Id="rId5" Type="http://schemas.openxmlformats.org/officeDocument/2006/relationships/hyperlink" Target="http://drive.google.com/file/d/11HUQgk8QPxs_Tejea5tpnizSKDsI1LQe/view" TargetMode="External"/><Relationship Id="rId6" Type="http://schemas.openxmlformats.org/officeDocument/2006/relationships/image" Target="../media/image3.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 Id="rId3"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0" Type="http://schemas.openxmlformats.org/officeDocument/2006/relationships/image" Target="../media/image24.png"/><Relationship Id="rId1" Type="http://schemas.openxmlformats.org/officeDocument/2006/relationships/slideLayout" Target="../slideLayouts/slideLayout4.xml"/><Relationship Id="rId2" Type="http://schemas.openxmlformats.org/officeDocument/2006/relationships/notesSlide" Target="../notesSlides/notesSlide30.xml"/><Relationship Id="rId3" Type="http://schemas.openxmlformats.org/officeDocument/2006/relationships/image" Target="../media/image14.png"/><Relationship Id="rId4" Type="http://schemas.openxmlformats.org/officeDocument/2006/relationships/image" Target="../media/image20.png"/><Relationship Id="rId9" Type="http://schemas.openxmlformats.org/officeDocument/2006/relationships/image" Target="../media/image25.jpg"/><Relationship Id="rId5" Type="http://schemas.openxmlformats.org/officeDocument/2006/relationships/image" Target="../media/image22.png"/><Relationship Id="rId6" Type="http://schemas.openxmlformats.org/officeDocument/2006/relationships/image" Target="../media/image30.png"/><Relationship Id="rId7" Type="http://schemas.openxmlformats.org/officeDocument/2006/relationships/image" Target="../media/image27.jpg"/><Relationship Id="rId8" Type="http://schemas.openxmlformats.org/officeDocument/2006/relationships/hyperlink" Target="http://drive.google.com/file/d/1ywL0yoyCFBjz91PBZto99PzW0lpFTWA3/view" TargetMode="External"/></Relationships>
</file>

<file path=ppt/slides/_rels/slide31.xml.rels><?xml version="1.0" encoding="UTF-8" standalone="yes"?><Relationships xmlns="http://schemas.openxmlformats.org/package/2006/relationships"><Relationship Id="rId10" Type="http://schemas.openxmlformats.org/officeDocument/2006/relationships/image" Target="../media/image12.png"/><Relationship Id="rId1" Type="http://schemas.openxmlformats.org/officeDocument/2006/relationships/slideLayout" Target="../slideLayouts/slideLayout4.xml"/><Relationship Id="rId2" Type="http://schemas.openxmlformats.org/officeDocument/2006/relationships/notesSlide" Target="../notesSlides/notesSlide31.xml"/><Relationship Id="rId3" Type="http://schemas.openxmlformats.org/officeDocument/2006/relationships/image" Target="../media/image26.png"/><Relationship Id="rId4" Type="http://schemas.openxmlformats.org/officeDocument/2006/relationships/hyperlink" Target="http://drive.google.com/file/d/1xpB3tWe--BRkzM2aW1BAGWhxl1eB0CIM/view" TargetMode="External"/><Relationship Id="rId9" Type="http://schemas.openxmlformats.org/officeDocument/2006/relationships/hyperlink" Target="http://drive.google.com/file/d/1NfC_ZIjUpDFrM0OXgAYQyc7Jnz884t5k/view" TargetMode="External"/><Relationship Id="rId5" Type="http://schemas.openxmlformats.org/officeDocument/2006/relationships/image" Target="../media/image1.png"/><Relationship Id="rId6" Type="http://schemas.openxmlformats.org/officeDocument/2006/relationships/image" Target="../media/image80.png"/><Relationship Id="rId7" Type="http://schemas.openxmlformats.org/officeDocument/2006/relationships/hyperlink" Target="http://drive.google.com/file/d/1mBZXHGWrD7jUtd7076g4L_xB1EcQ-DiU/view" TargetMode="External"/><Relationship Id="rId8" Type="http://schemas.openxmlformats.org/officeDocument/2006/relationships/image" Target="../media/image29.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2.xml"/><Relationship Id="rId3" Type="http://schemas.openxmlformats.org/officeDocument/2006/relationships/image" Target="../media/image23.png"/><Relationship Id="rId4" Type="http://schemas.openxmlformats.org/officeDocument/2006/relationships/image" Target="../media/image19.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4.xml"/><Relationship Id="rId3" Type="http://schemas.openxmlformats.org/officeDocument/2006/relationships/image" Target="../media/image7.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5.xml"/><Relationship Id="rId3" Type="http://schemas.openxmlformats.org/officeDocument/2006/relationships/hyperlink" Target="http://drive.google.com/file/d/1bN0sgyWg9fmS0nyNbSY3sRD1rAkO-Fx_/view" TargetMode="External"/><Relationship Id="rId4" Type="http://schemas.openxmlformats.org/officeDocument/2006/relationships/image" Target="../media/image12.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6.xml"/><Relationship Id="rId3" Type="http://schemas.openxmlformats.org/officeDocument/2006/relationships/image" Target="../media/image31.png"/><Relationship Id="rId4" Type="http://schemas.openxmlformats.org/officeDocument/2006/relationships/image" Target="../media/image35.png"/><Relationship Id="rId5" Type="http://schemas.openxmlformats.org/officeDocument/2006/relationships/image" Target="../media/image33.png"/><Relationship Id="rId6" Type="http://schemas.openxmlformats.org/officeDocument/2006/relationships/image" Target="../media/image36.jp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7.xml"/><Relationship Id="rId3" Type="http://schemas.openxmlformats.org/officeDocument/2006/relationships/image" Target="../media/image32.png"/><Relationship Id="rId4" Type="http://schemas.openxmlformats.org/officeDocument/2006/relationships/image" Target="../media/image34.png"/></Relationships>
</file>

<file path=ppt/slides/_rels/slide38.xml.rels><?xml version="1.0" encoding="UTF-8" standalone="yes"?><Relationships xmlns="http://schemas.openxmlformats.org/package/2006/relationships"><Relationship Id="rId11" Type="http://schemas.openxmlformats.org/officeDocument/2006/relationships/hyperlink" Target="http://drive.google.com/file/d/1dDXdyOzETImdQIdpPpa6Hj5ReKdRanas/view" TargetMode="External"/><Relationship Id="rId10" Type="http://schemas.openxmlformats.org/officeDocument/2006/relationships/hyperlink" Target="http://drive.google.com/file/d/1Dfpgh0zOmyClLfi9bf8Job_Swd49h9rr/view" TargetMode="External"/><Relationship Id="rId12" Type="http://schemas.openxmlformats.org/officeDocument/2006/relationships/image" Target="../media/image12.png"/><Relationship Id="rId1" Type="http://schemas.openxmlformats.org/officeDocument/2006/relationships/slideLayout" Target="../slideLayouts/slideLayout4.xml"/><Relationship Id="rId2" Type="http://schemas.openxmlformats.org/officeDocument/2006/relationships/notesSlide" Target="../notesSlides/notesSlide38.xml"/><Relationship Id="rId3" Type="http://schemas.openxmlformats.org/officeDocument/2006/relationships/image" Target="../media/image42.png"/><Relationship Id="rId4" Type="http://schemas.openxmlformats.org/officeDocument/2006/relationships/hyperlink" Target="http://drive.google.com/file/d/1C7QLBP_zGPoLB8OVY93d2Fb0Y4W_kO-1/view" TargetMode="External"/><Relationship Id="rId9" Type="http://schemas.openxmlformats.org/officeDocument/2006/relationships/hyperlink" Target="http://drive.google.com/file/d/1l7-Yah6sjELRaNvNyeZSy7QNmAOLSDo0/view" TargetMode="External"/><Relationship Id="rId5" Type="http://schemas.openxmlformats.org/officeDocument/2006/relationships/image" Target="../media/image1.png"/><Relationship Id="rId6" Type="http://schemas.openxmlformats.org/officeDocument/2006/relationships/hyperlink" Target="http://drive.google.com/file/d/1cLkI87tZwHGuStepeCJ8kUZnVqW0YOAH/view" TargetMode="External"/><Relationship Id="rId7" Type="http://schemas.openxmlformats.org/officeDocument/2006/relationships/image" Target="../media/image38.jpg"/><Relationship Id="rId8" Type="http://schemas.openxmlformats.org/officeDocument/2006/relationships/image" Target="../media/image37.png"/></Relationships>
</file>

<file path=ppt/slides/_rels/slide39.xml.rels><?xml version="1.0" encoding="UTF-8" standalone="yes"?><Relationships xmlns="http://schemas.openxmlformats.org/package/2006/relationships"><Relationship Id="rId10" Type="http://schemas.openxmlformats.org/officeDocument/2006/relationships/image" Target="../media/image24.png"/><Relationship Id="rId1" Type="http://schemas.openxmlformats.org/officeDocument/2006/relationships/slideLayout" Target="../slideLayouts/slideLayout4.xml"/><Relationship Id="rId2" Type="http://schemas.openxmlformats.org/officeDocument/2006/relationships/notesSlide" Target="../notesSlides/notesSlide39.xml"/><Relationship Id="rId3" Type="http://schemas.openxmlformats.org/officeDocument/2006/relationships/image" Target="../media/image14.png"/><Relationship Id="rId4" Type="http://schemas.openxmlformats.org/officeDocument/2006/relationships/image" Target="../media/image20.png"/><Relationship Id="rId9" Type="http://schemas.openxmlformats.org/officeDocument/2006/relationships/image" Target="../media/image25.jpg"/><Relationship Id="rId5" Type="http://schemas.openxmlformats.org/officeDocument/2006/relationships/image" Target="../media/image22.png"/><Relationship Id="rId6" Type="http://schemas.openxmlformats.org/officeDocument/2006/relationships/image" Target="../media/image30.png"/><Relationship Id="rId7" Type="http://schemas.openxmlformats.org/officeDocument/2006/relationships/image" Target="../media/image27.jpg"/><Relationship Id="rId8" Type="http://schemas.openxmlformats.org/officeDocument/2006/relationships/hyperlink" Target="http://drive.google.com/file/d/1ywL0yoyCFBjz91PBZto99PzW0lpFTWA3/view"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1" Type="http://schemas.openxmlformats.org/officeDocument/2006/relationships/hyperlink" Target="http://drive.google.com/file/d/1_Y7psMx7Fyn7xZIDDAUiTzwrHJipM7lO/view" TargetMode="External"/><Relationship Id="rId10" Type="http://schemas.openxmlformats.org/officeDocument/2006/relationships/hyperlink" Target="http://drive.google.com/file/d/1IYoSRld4Db1gyYvOz8dsu8uznOFvNoN7/view" TargetMode="External"/><Relationship Id="rId13" Type="http://schemas.openxmlformats.org/officeDocument/2006/relationships/hyperlink" Target="http://drive.google.com/file/d/1OL1Q3JlY0TrYyTIccQQvxSJ_-w1Ix4iz/view" TargetMode="External"/><Relationship Id="rId12" Type="http://schemas.openxmlformats.org/officeDocument/2006/relationships/hyperlink" Target="http://drive.google.com/file/d/1UCVrRwop6mRBOzinZ5Y9ZjPFHm8PSJO5/view" TargetMode="External"/><Relationship Id="rId1" Type="http://schemas.openxmlformats.org/officeDocument/2006/relationships/slideLayout" Target="../slideLayouts/slideLayout4.xml"/><Relationship Id="rId2" Type="http://schemas.openxmlformats.org/officeDocument/2006/relationships/notesSlide" Target="../notesSlides/notesSlide40.xml"/><Relationship Id="rId3" Type="http://schemas.openxmlformats.org/officeDocument/2006/relationships/image" Target="../media/image45.png"/><Relationship Id="rId4" Type="http://schemas.openxmlformats.org/officeDocument/2006/relationships/image" Target="../media/image48.png"/><Relationship Id="rId9" Type="http://schemas.openxmlformats.org/officeDocument/2006/relationships/hyperlink" Target="http://drive.google.com/file/d/1ndDx-dy6XCJh72t9Yv9HAyKwetSbgZ9N/view" TargetMode="External"/><Relationship Id="rId15" Type="http://schemas.openxmlformats.org/officeDocument/2006/relationships/hyperlink" Target="http://drive.google.com/file/d/1hl6xmV9Iu7u3p0bfZkuzyOqaVbF4nFMX/view" TargetMode="External"/><Relationship Id="rId14" Type="http://schemas.openxmlformats.org/officeDocument/2006/relationships/hyperlink" Target="http://drive.google.com/file/d/1xsejeQ0y69YCWM7e1FqDwqXljHRtMdTm/view" TargetMode="External"/><Relationship Id="rId17" Type="http://schemas.openxmlformats.org/officeDocument/2006/relationships/hyperlink" Target="http://drive.google.com/file/d/1NfC_ZIjUpDFrM0OXgAYQyc7Jnz884t5k/view" TargetMode="External"/><Relationship Id="rId16" Type="http://schemas.openxmlformats.org/officeDocument/2006/relationships/hyperlink" Target="http://drive.google.com/file/d/17Rk7Ez5GicaJy2z36hj-KJEUyTjMeIdy/view" TargetMode="External"/><Relationship Id="rId5" Type="http://schemas.openxmlformats.org/officeDocument/2006/relationships/image" Target="../media/image80.png"/><Relationship Id="rId6" Type="http://schemas.openxmlformats.org/officeDocument/2006/relationships/hyperlink" Target="http://drive.google.com/file/d/1CVQRja8p8tjgFfpfl7ZLdbLd5BFpuuwe/view" TargetMode="External"/><Relationship Id="rId18" Type="http://schemas.openxmlformats.org/officeDocument/2006/relationships/image" Target="../media/image39.jpg"/><Relationship Id="rId7" Type="http://schemas.openxmlformats.org/officeDocument/2006/relationships/image" Target="../media/image1.png"/><Relationship Id="rId8" Type="http://schemas.openxmlformats.org/officeDocument/2006/relationships/hyperlink" Target="http://drive.google.com/file/d/1emfP23rlmyOYQ0tQ4nJnjxmzLSUE-3wr/view"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1.xml"/><Relationship Id="rId3" Type="http://schemas.openxmlformats.org/officeDocument/2006/relationships/image" Target="../media/image23.png"/><Relationship Id="rId4" Type="http://schemas.openxmlformats.org/officeDocument/2006/relationships/image" Target="../media/image19.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3.xml"/><Relationship Id="rId3" Type="http://schemas.openxmlformats.org/officeDocument/2006/relationships/image" Target="../media/image7.png"/><Relationship Id="rId4" Type="http://schemas.openxmlformats.org/officeDocument/2006/relationships/image" Target="../media/image40.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5.xml"/><Relationship Id="rId3" Type="http://schemas.openxmlformats.org/officeDocument/2006/relationships/image" Target="../media/image43.png"/><Relationship Id="rId4" Type="http://schemas.openxmlformats.org/officeDocument/2006/relationships/image" Target="../media/image47.png"/><Relationship Id="rId5" Type="http://schemas.openxmlformats.org/officeDocument/2006/relationships/image" Target="../media/image44.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6.xml"/><Relationship Id="rId3" Type="http://schemas.openxmlformats.org/officeDocument/2006/relationships/image" Target="../media/image46.png"/><Relationship Id="rId4" Type="http://schemas.openxmlformats.org/officeDocument/2006/relationships/image" Target="../media/image41.png"/><Relationship Id="rId5" Type="http://schemas.openxmlformats.org/officeDocument/2006/relationships/image" Target="../media/image57.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7.xml"/><Relationship Id="rId3" Type="http://schemas.openxmlformats.org/officeDocument/2006/relationships/image" Target="../media/image51.png"/><Relationship Id="rId4" Type="http://schemas.openxmlformats.org/officeDocument/2006/relationships/image" Target="../media/image52.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8.xml"/><Relationship Id="rId3" Type="http://schemas.openxmlformats.org/officeDocument/2006/relationships/image" Target="../media/image49.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9.xml"/><Relationship Id="rId3" Type="http://schemas.openxmlformats.org/officeDocument/2006/relationships/image" Target="../media/image5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0.xml"/><Relationship Id="rId3" Type="http://schemas.openxmlformats.org/officeDocument/2006/relationships/image" Target="../media/image50.png"/><Relationship Id="rId4" Type="http://schemas.openxmlformats.org/officeDocument/2006/relationships/image" Target="../media/image53.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2.xml"/><Relationship Id="rId3" Type="http://schemas.openxmlformats.org/officeDocument/2006/relationships/image" Target="../media/image58.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4.xml"/><Relationship Id="rId3" Type="http://schemas.openxmlformats.org/officeDocument/2006/relationships/image" Target="../media/image74.jpg"/><Relationship Id="rId4" Type="http://schemas.openxmlformats.org/officeDocument/2006/relationships/hyperlink" Target="http://drive.google.com/file/d/1t25nZmUclj3pdgsSbDnyvq7xzJSLzAQZ/view" TargetMode="External"/><Relationship Id="rId5" Type="http://schemas.openxmlformats.org/officeDocument/2006/relationships/image" Target="../media/image12.png"/><Relationship Id="rId6" Type="http://schemas.openxmlformats.org/officeDocument/2006/relationships/image" Target="../media/image60.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5.xml"/><Relationship Id="rId3" Type="http://schemas.openxmlformats.org/officeDocument/2006/relationships/image" Target="../media/image54.png"/><Relationship Id="rId4" Type="http://schemas.openxmlformats.org/officeDocument/2006/relationships/hyperlink" Target="http://www.youtube.com/watch?v=KqQPRfji4LY" TargetMode="External"/><Relationship Id="rId5" Type="http://schemas.openxmlformats.org/officeDocument/2006/relationships/image" Target="../media/image63.jpg"/><Relationship Id="rId6" Type="http://schemas.openxmlformats.org/officeDocument/2006/relationships/image" Target="../media/image59.jp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6.xml"/><Relationship Id="rId3" Type="http://schemas.openxmlformats.org/officeDocument/2006/relationships/image" Target="../media/image56.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7.xml"/><Relationship Id="rId3" Type="http://schemas.openxmlformats.org/officeDocument/2006/relationships/hyperlink" Target="http://www.youtube.com/watch?v=vVxIfyq31Qk" TargetMode="External"/><Relationship Id="rId4" Type="http://schemas.openxmlformats.org/officeDocument/2006/relationships/image" Target="../media/image61.jpg"/><Relationship Id="rId5" Type="http://schemas.openxmlformats.org/officeDocument/2006/relationships/image" Target="../media/image70.jpg"/><Relationship Id="rId6" Type="http://schemas.openxmlformats.org/officeDocument/2006/relationships/image" Target="../media/image62.jpg"/><Relationship Id="rId7" Type="http://schemas.openxmlformats.org/officeDocument/2006/relationships/image" Target="../media/image64.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8.xml"/><Relationship Id="rId3" Type="http://schemas.openxmlformats.org/officeDocument/2006/relationships/image" Target="../media/image65.png"/><Relationship Id="rId4" Type="http://schemas.openxmlformats.org/officeDocument/2006/relationships/hyperlink" Target="http://drive.google.com/file/d/1RuKAIlW4GhtmlH97GsJpNgO6ALeTLw4j/view" TargetMode="External"/><Relationship Id="rId5" Type="http://schemas.openxmlformats.org/officeDocument/2006/relationships/image" Target="../media/image12.png"/><Relationship Id="rId6" Type="http://schemas.openxmlformats.org/officeDocument/2006/relationships/hyperlink" Target="http://drive.google.com/file/d/17qgj7Cur3lC8-H_rygPp_ma4qpmrMAYt/view" TargetMode="External"/><Relationship Id="rId7" Type="http://schemas.openxmlformats.org/officeDocument/2006/relationships/image" Target="../media/image1.png"/><Relationship Id="rId8" Type="http://schemas.openxmlformats.org/officeDocument/2006/relationships/image" Target="../media/image77.pn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9.xml"/><Relationship Id="rId3" Type="http://schemas.openxmlformats.org/officeDocument/2006/relationships/image" Target="../media/image68.png"/><Relationship Id="rId4" Type="http://schemas.openxmlformats.org/officeDocument/2006/relationships/image" Target="../media/image8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1.xml"/><Relationship Id="rId3" Type="http://schemas.openxmlformats.org/officeDocument/2006/relationships/image" Target="../media/image71.png"/><Relationship Id="rId4" Type="http://schemas.openxmlformats.org/officeDocument/2006/relationships/image" Target="../media/image66.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3.xml"/><Relationship Id="rId3" Type="http://schemas.openxmlformats.org/officeDocument/2006/relationships/image" Target="../media/image67.png"/><Relationship Id="rId4" Type="http://schemas.openxmlformats.org/officeDocument/2006/relationships/hyperlink" Target="https://directorioicc.gov.co/comision-filmica/pufa" TargetMode="External"/><Relationship Id="rId5" Type="http://schemas.openxmlformats.org/officeDocument/2006/relationships/image" Target="../media/image78.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4.xml"/><Relationship Id="rId3" Type="http://schemas.openxmlformats.org/officeDocument/2006/relationships/hyperlink" Target="http://www.youtube.com/watch?v=rzfdsnhfxN4" TargetMode="External"/><Relationship Id="rId4" Type="http://schemas.openxmlformats.org/officeDocument/2006/relationships/image" Target="../media/image72.jpg"/><Relationship Id="rId5" Type="http://schemas.openxmlformats.org/officeDocument/2006/relationships/hyperlink" Target="http://www.youtube.com/watch?v=zEzEDYHSQ3I" TargetMode="External"/><Relationship Id="rId6" Type="http://schemas.openxmlformats.org/officeDocument/2006/relationships/image" Target="../media/image73.jp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5.xml"/><Relationship Id="rId3" Type="http://schemas.openxmlformats.org/officeDocument/2006/relationships/hyperlink" Target="https://suma.dadep.gov.co/" TargetMode="External"/><Relationship Id="rId4" Type="http://schemas.openxmlformats.org/officeDocument/2006/relationships/image" Target="../media/image69.png"/><Relationship Id="rId5" Type="http://schemas.openxmlformats.org/officeDocument/2006/relationships/image" Target="../media/image81.png"/></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6.xml"/><Relationship Id="rId3" Type="http://schemas.openxmlformats.org/officeDocument/2006/relationships/image" Target="../media/image85.png"/><Relationship Id="rId4" Type="http://schemas.openxmlformats.org/officeDocument/2006/relationships/image" Target="../media/image82.pn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7.xml"/><Relationship Id="rId3" Type="http://schemas.openxmlformats.org/officeDocument/2006/relationships/hyperlink" Target="https://docs.google.com/spreadsheets/d/1h5xPBequv7fPW4UD6o-9PWwpk5h4fLTL4fu8Qw8-0G8/edit#gid=0" TargetMode="External"/><Relationship Id="rId4" Type="http://schemas.openxmlformats.org/officeDocument/2006/relationships/image" Target="../media/image79.png"/><Relationship Id="rId5" Type="http://schemas.openxmlformats.org/officeDocument/2006/relationships/hyperlink" Target="http://www.youtube.com/watch?v=YPIAd1Vq-UQ" TargetMode="External"/><Relationship Id="rId6" Type="http://schemas.openxmlformats.org/officeDocument/2006/relationships/image" Target="../media/image75.jpg"/></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8.xml"/><Relationship Id="rId3" Type="http://schemas.openxmlformats.org/officeDocument/2006/relationships/image" Target="../media/image76.png"/><Relationship Id="rId4" Type="http://schemas.openxmlformats.org/officeDocument/2006/relationships/hyperlink" Target="http://drive.google.com/file/d/1LYS4Q-YN_2wURBayaxTFrGmUVbxSSfRF/view" TargetMode="External"/><Relationship Id="rId5" Type="http://schemas.openxmlformats.org/officeDocument/2006/relationships/image" Target="../media/image83.jp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9.xml"/><Relationship Id="rId3" Type="http://schemas.openxmlformats.org/officeDocument/2006/relationships/hyperlink" Target="https://drive.google.com/drive/u/5/folders/1Z6cXbtZeqpFdkxIWJOynumD8YOVrIOZm" TargetMode="External"/><Relationship Id="rId4" Type="http://schemas.openxmlformats.org/officeDocument/2006/relationships/image" Target="../media/image92.png"/><Relationship Id="rId5" Type="http://schemas.openxmlformats.org/officeDocument/2006/relationships/hyperlink" Target="http://www.youtube.com/watch?v=yXc7TRYQ6XA" TargetMode="External"/><Relationship Id="rId6" Type="http://schemas.openxmlformats.org/officeDocument/2006/relationships/image" Target="../media/image88.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0.xml"/><Relationship Id="rId3" Type="http://schemas.openxmlformats.org/officeDocument/2006/relationships/image" Target="../media/image96.png"/><Relationship Id="rId4" Type="http://schemas.openxmlformats.org/officeDocument/2006/relationships/image" Target="../media/image84.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1.xml"/><Relationship Id="rId3" Type="http://schemas.openxmlformats.org/officeDocument/2006/relationships/hyperlink" Target="https://directorioicc.gov.co/comision-filmica/pufa" TargetMode="External"/><Relationship Id="rId4" Type="http://schemas.openxmlformats.org/officeDocument/2006/relationships/hyperlink" Target="https://suma.dadep.gov.co/" TargetMode="Externa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3.xml"/><Relationship Id="rId3" Type="http://schemas.openxmlformats.org/officeDocument/2006/relationships/image" Target="../media/image91.png"/><Relationship Id="rId4" Type="http://schemas.openxmlformats.org/officeDocument/2006/relationships/image" Target="../media/image89.png"/></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0" Type="http://schemas.openxmlformats.org/officeDocument/2006/relationships/image" Target="../media/image128.jpg"/><Relationship Id="rId1" Type="http://schemas.openxmlformats.org/officeDocument/2006/relationships/slideLayout" Target="../slideLayouts/slideLayout4.xml"/><Relationship Id="rId2" Type="http://schemas.openxmlformats.org/officeDocument/2006/relationships/notesSlide" Target="../notesSlides/notesSlide75.xml"/><Relationship Id="rId3" Type="http://schemas.openxmlformats.org/officeDocument/2006/relationships/hyperlink" Target="https://doi.org/10.19052/sv.1666" TargetMode="External"/><Relationship Id="rId4" Type="http://schemas.openxmlformats.org/officeDocument/2006/relationships/hyperlink" Target="http://www.youtube.com/watch?v=ZejWf7boXqM" TargetMode="External"/><Relationship Id="rId9" Type="http://schemas.openxmlformats.org/officeDocument/2006/relationships/hyperlink" Target="http://www.youtube.com/watch?v=puH1iZBAuQo" TargetMode="External"/><Relationship Id="rId5" Type="http://schemas.openxmlformats.org/officeDocument/2006/relationships/image" Target="../media/image87.jpg"/><Relationship Id="rId6" Type="http://schemas.openxmlformats.org/officeDocument/2006/relationships/hyperlink" Target="http://www.youtube.com/watch?v=0VMJhueFa-U" TargetMode="External"/><Relationship Id="rId7" Type="http://schemas.openxmlformats.org/officeDocument/2006/relationships/image" Target="../media/image90.jpg"/><Relationship Id="rId8" Type="http://schemas.openxmlformats.org/officeDocument/2006/relationships/image" Target="../media/image94.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6.xml"/><Relationship Id="rId3" Type="http://schemas.openxmlformats.org/officeDocument/2006/relationships/image" Target="../media/image104.jpg"/><Relationship Id="rId4" Type="http://schemas.openxmlformats.org/officeDocument/2006/relationships/image" Target="../media/image97.png"/></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7.xml"/><Relationship Id="rId3" Type="http://schemas.openxmlformats.org/officeDocument/2006/relationships/image" Target="../media/image101.jp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8.xml"/><Relationship Id="rId3" Type="http://schemas.openxmlformats.org/officeDocument/2006/relationships/image" Target="../media/image99.jpg"/><Relationship Id="rId4" Type="http://schemas.openxmlformats.org/officeDocument/2006/relationships/hyperlink" Target="https://repository.javeriana.edu.co/bitstream/handle/10554/1455/OsunaBarrigaJuanGabriel2011.pdf?sequence=1&amp;isAllowed=y" TargetMode="Externa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9.xml"/><Relationship Id="rId3" Type="http://schemas.openxmlformats.org/officeDocument/2006/relationships/hyperlink" Target="http://erecursos.uacj.mx/handle/20.500.11961/5577" TargetMode="External"/><Relationship Id="rId4" Type="http://schemas.openxmlformats.org/officeDocument/2006/relationships/hyperlink" Target="http://erecursos.uacj.mx/handle/20.500.11961/5577"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0.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2.xml"/><Relationship Id="rId3" Type="http://schemas.openxmlformats.org/officeDocument/2006/relationships/hyperlink" Target="https://repository.javeriana.edu.co/bitstream/handle/10554/1455/OsunaBarrigaJuanGabriel2011.pdf?sequence=1&amp;isAllowed=y" TargetMode="Externa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3.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4.xml"/><Relationship Id="rId3" Type="http://schemas.openxmlformats.org/officeDocument/2006/relationships/hyperlink" Target="https://repository.javeriana.edu.co/bitstream/handle/10554/1455/OsunaBarrigaJuanGabriel2011.pdf?sequence=1&amp;isAllowed=y" TargetMode="Externa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5.xml"/><Relationship Id="rId3" Type="http://schemas.openxmlformats.org/officeDocument/2006/relationships/image" Target="../media/image102.jpg"/><Relationship Id="rId4" Type="http://schemas.openxmlformats.org/officeDocument/2006/relationships/hyperlink" Target="http://www.youtube.com/watch?v=S_y_gIqtmBU" TargetMode="External"/><Relationship Id="rId5" Type="http://schemas.openxmlformats.org/officeDocument/2006/relationships/image" Target="../media/image95.jpg"/></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6.xml"/><Relationship Id="rId3" Type="http://schemas.openxmlformats.org/officeDocument/2006/relationships/image" Target="../media/image103.jpg"/><Relationship Id="rId4" Type="http://schemas.openxmlformats.org/officeDocument/2006/relationships/hyperlink" Target="http://www.youtube.com/watch?v=YAiu6f8-vug" TargetMode="External"/><Relationship Id="rId5" Type="http://schemas.openxmlformats.org/officeDocument/2006/relationships/image" Target="../media/image93.jp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7.xml"/><Relationship Id="rId3" Type="http://schemas.openxmlformats.org/officeDocument/2006/relationships/image" Target="../media/image103.jpg"/><Relationship Id="rId4" Type="http://schemas.openxmlformats.org/officeDocument/2006/relationships/hyperlink" Target="https://repository.javeriana.edu.co/bitstream/handle/10554/1455/OsunaBarrigaJuanGabriel2011.pdf?sequence=1&amp;isAllowed=y" TargetMode="External"/><Relationship Id="rId5" Type="http://schemas.openxmlformats.org/officeDocument/2006/relationships/hyperlink" Target="https://ciencia.lasalle.edu.co/svo/vol3/iss5/10/" TargetMode="External"/><Relationship Id="rId6" Type="http://schemas.openxmlformats.org/officeDocument/2006/relationships/hyperlink" Target="https://www.youtube.com/watch?v=YAiu6f8-vug" TargetMode="External"/><Relationship Id="rId7" Type="http://schemas.openxmlformats.org/officeDocument/2006/relationships/hyperlink" Target="https://www.youtube.com/watch?v=S_y_gIqtmBU" TargetMode="Externa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8.xml"/><Relationship Id="rId3" Type="http://schemas.openxmlformats.org/officeDocument/2006/relationships/image" Target="../media/image108.jp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9.xml"/><Relationship Id="rId3" Type="http://schemas.openxmlformats.org/officeDocument/2006/relationships/image" Target="../media/image100.png"/><Relationship Id="rId4" Type="http://schemas.openxmlformats.org/officeDocument/2006/relationships/image" Target="../media/image10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0.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1.xml"/><Relationship Id="rId3" Type="http://schemas.openxmlformats.org/officeDocument/2006/relationships/hyperlink" Target="http://www.youtube.com/watch?v=O8BLUzAxNmQ" TargetMode="External"/><Relationship Id="rId4" Type="http://schemas.openxmlformats.org/officeDocument/2006/relationships/image" Target="../media/image98.jpg"/></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2.xml"/><Relationship Id="rId3" Type="http://schemas.openxmlformats.org/officeDocument/2006/relationships/hyperlink" Target="http://www.youtube.com/watch?v=HrPgCw-_GFg" TargetMode="External"/><Relationship Id="rId4" Type="http://schemas.openxmlformats.org/officeDocument/2006/relationships/image" Target="../media/image107.jp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3.xml"/><Relationship Id="rId3" Type="http://schemas.openxmlformats.org/officeDocument/2006/relationships/image" Target="../media/image114.jpg"/><Relationship Id="rId4" Type="http://schemas.openxmlformats.org/officeDocument/2006/relationships/image" Target="../media/image106.jpg"/><Relationship Id="rId5" Type="http://schemas.openxmlformats.org/officeDocument/2006/relationships/image" Target="../media/image109.jpg"/></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4.xml"/><Relationship Id="rId3" Type="http://schemas.openxmlformats.org/officeDocument/2006/relationships/image" Target="../media/image115.jpg"/><Relationship Id="rId4" Type="http://schemas.openxmlformats.org/officeDocument/2006/relationships/hyperlink" Target="http://www.youtube.com/watch?v=JtPcc8nXYd0" TargetMode="External"/><Relationship Id="rId5" Type="http://schemas.openxmlformats.org/officeDocument/2006/relationships/image" Target="../media/image110.jpg"/><Relationship Id="rId6" Type="http://schemas.openxmlformats.org/officeDocument/2006/relationships/hyperlink" Target="http://www.youtube.com/watch?v=LOFvIE-TjHQ" TargetMode="External"/><Relationship Id="rId7" Type="http://schemas.openxmlformats.org/officeDocument/2006/relationships/image" Target="../media/image111.jpg"/></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5.xml"/><Relationship Id="rId3" Type="http://schemas.openxmlformats.org/officeDocument/2006/relationships/image" Target="../media/image122.jpg"/></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6.xml"/><Relationship Id="rId3" Type="http://schemas.openxmlformats.org/officeDocument/2006/relationships/image" Target="../media/image113.png"/><Relationship Id="rId4" Type="http://schemas.openxmlformats.org/officeDocument/2006/relationships/image" Target="../media/image112.png"/></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8.xml"/><Relationship Id="rId3" Type="http://schemas.openxmlformats.org/officeDocument/2006/relationships/image" Target="../media/image117.png"/><Relationship Id="rId4" Type="http://schemas.openxmlformats.org/officeDocument/2006/relationships/image" Target="../media/image116.pn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9.xml"/><Relationship Id="rId3" Type="http://schemas.openxmlformats.org/officeDocument/2006/relationships/hyperlink" Target="http://drive.google.com/file/d/1wYITr6-e7AkT95-wD5oamMJ8chSBdYU9/view" TargetMode="External"/><Relationship Id="rId4" Type="http://schemas.openxmlformats.org/officeDocument/2006/relationships/image" Target="../media/image12.png"/><Relationship Id="rId5" Type="http://schemas.openxmlformats.org/officeDocument/2006/relationships/hyperlink" Target="http://drive.google.com/file/d/12eTb0azu_5BqADHHjsFiEBd8StCHEr7P/view" TargetMode="External"/><Relationship Id="rId6" Type="http://schemas.openxmlformats.org/officeDocument/2006/relationships/hyperlink" Target="http://drive.google.com/file/d/1k4Yprre2ihoSnTP-xZdkMYMbb4IoXale/view"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277400" y="75450"/>
            <a:ext cx="8520600" cy="4718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s" sz="3200">
                <a:latin typeface="Amatic SC"/>
                <a:ea typeface="Amatic SC"/>
                <a:cs typeface="Amatic SC"/>
                <a:sym typeface="Amatic SC"/>
              </a:rPr>
              <a:t>“</a:t>
            </a:r>
            <a:r>
              <a:rPr lang="es" sz="3200">
                <a:latin typeface="Amatic SC"/>
                <a:ea typeface="Amatic SC"/>
                <a:cs typeface="Amatic SC"/>
                <a:sym typeface="Amatic SC"/>
              </a:rPr>
              <a:t>GRABACIÓN DE UN SINGLE CON </a:t>
            </a:r>
            <a:r>
              <a:rPr lang="es" sz="3200">
                <a:latin typeface="Amatic SC"/>
                <a:ea typeface="Amatic SC"/>
                <a:cs typeface="Amatic SC"/>
                <a:sym typeface="Amatic SC"/>
              </a:rPr>
              <a:t>MÚSICOS</a:t>
            </a:r>
            <a:r>
              <a:rPr lang="es" sz="3200">
                <a:latin typeface="Amatic SC"/>
                <a:ea typeface="Amatic SC"/>
                <a:cs typeface="Amatic SC"/>
                <a:sym typeface="Amatic SC"/>
              </a:rPr>
              <a:t>     CALLEJEROS EN LA CALLE”</a:t>
            </a:r>
            <a:endParaRPr sz="3200">
              <a:latin typeface="Amatic SC"/>
              <a:ea typeface="Amatic SC"/>
              <a:cs typeface="Amatic SC"/>
              <a:sym typeface="Amatic SC"/>
            </a:endParaRPr>
          </a:p>
          <a:p>
            <a:pPr indent="0" lvl="0" marL="0" rtl="0" algn="ctr">
              <a:spcBef>
                <a:spcPts val="0"/>
              </a:spcBef>
              <a:spcAft>
                <a:spcPts val="0"/>
              </a:spcAft>
              <a:buNone/>
            </a:pPr>
            <a:r>
              <a:t/>
            </a:r>
            <a:endParaRPr sz="1800">
              <a:latin typeface="Amatic SC"/>
              <a:ea typeface="Amatic SC"/>
              <a:cs typeface="Amatic SC"/>
              <a:sym typeface="Amatic SC"/>
            </a:endParaRPr>
          </a:p>
          <a:p>
            <a:pPr indent="0" lvl="0" marL="0" rtl="0" algn="ctr">
              <a:spcBef>
                <a:spcPts val="0"/>
              </a:spcBef>
              <a:spcAft>
                <a:spcPts val="0"/>
              </a:spcAft>
              <a:buNone/>
            </a:pPr>
            <a:r>
              <a:t/>
            </a:r>
            <a:endParaRPr sz="1800">
              <a:latin typeface="Amatic SC"/>
              <a:ea typeface="Amatic SC"/>
              <a:cs typeface="Amatic SC"/>
              <a:sym typeface="Amatic SC"/>
            </a:endParaRPr>
          </a:p>
          <a:p>
            <a:pPr indent="0" lvl="0" marL="0" rtl="0" algn="ctr">
              <a:spcBef>
                <a:spcPts val="0"/>
              </a:spcBef>
              <a:spcAft>
                <a:spcPts val="0"/>
              </a:spcAft>
              <a:buNone/>
            </a:pPr>
            <a:r>
              <a:rPr b="1" lang="es" sz="1800">
                <a:latin typeface="Amatic SC"/>
                <a:ea typeface="Amatic SC"/>
                <a:cs typeface="Amatic SC"/>
                <a:sym typeface="Amatic SC"/>
              </a:rPr>
              <a:t>Estudiante: María ángela Moreno</a:t>
            </a:r>
            <a:endParaRPr b="1" sz="1800">
              <a:latin typeface="Amatic SC"/>
              <a:ea typeface="Amatic SC"/>
              <a:cs typeface="Amatic SC"/>
              <a:sym typeface="Amatic SC"/>
            </a:endParaRPr>
          </a:p>
          <a:p>
            <a:pPr indent="0" lvl="0" marL="0" rtl="0" algn="ctr">
              <a:spcBef>
                <a:spcPts val="0"/>
              </a:spcBef>
              <a:spcAft>
                <a:spcPts val="0"/>
              </a:spcAft>
              <a:buNone/>
            </a:pPr>
            <a:r>
              <a:t/>
            </a:r>
            <a:endParaRPr b="1" sz="1800">
              <a:latin typeface="Amatic SC"/>
              <a:ea typeface="Amatic SC"/>
              <a:cs typeface="Amatic SC"/>
              <a:sym typeface="Amatic SC"/>
            </a:endParaRPr>
          </a:p>
          <a:p>
            <a:pPr indent="0" lvl="0" marL="0" rtl="0" algn="ctr">
              <a:spcBef>
                <a:spcPts val="0"/>
              </a:spcBef>
              <a:spcAft>
                <a:spcPts val="0"/>
              </a:spcAft>
              <a:buNone/>
            </a:pPr>
            <a:r>
              <a:rPr b="1" lang="es" sz="1800">
                <a:latin typeface="Amatic SC"/>
                <a:ea typeface="Amatic SC"/>
                <a:cs typeface="Amatic SC"/>
                <a:sym typeface="Amatic SC"/>
              </a:rPr>
              <a:t>Dirigido a: Eduardo Días-Coordinador de área</a:t>
            </a:r>
            <a:endParaRPr b="1" sz="1800">
              <a:latin typeface="Amatic SC"/>
              <a:ea typeface="Amatic SC"/>
              <a:cs typeface="Amatic SC"/>
              <a:sym typeface="Amatic SC"/>
            </a:endParaRPr>
          </a:p>
          <a:p>
            <a:pPr indent="0" lvl="0" marL="0" rtl="0" algn="ctr">
              <a:spcBef>
                <a:spcPts val="0"/>
              </a:spcBef>
              <a:spcAft>
                <a:spcPts val="0"/>
              </a:spcAft>
              <a:buNone/>
            </a:pPr>
            <a:r>
              <a:t/>
            </a:r>
            <a:endParaRPr b="1" sz="1800">
              <a:latin typeface="Amatic SC"/>
              <a:ea typeface="Amatic SC"/>
              <a:cs typeface="Amatic SC"/>
              <a:sym typeface="Amatic SC"/>
            </a:endParaRPr>
          </a:p>
          <a:p>
            <a:pPr indent="0" lvl="0" marL="0" rtl="0" algn="ctr">
              <a:spcBef>
                <a:spcPts val="0"/>
              </a:spcBef>
              <a:spcAft>
                <a:spcPts val="0"/>
              </a:spcAft>
              <a:buNone/>
            </a:pPr>
            <a:r>
              <a:rPr b="1" lang="es" sz="1800">
                <a:latin typeface="Amatic SC"/>
                <a:ea typeface="Amatic SC"/>
                <a:cs typeface="Amatic SC"/>
                <a:sym typeface="Amatic SC"/>
              </a:rPr>
              <a:t>Programa de Formación musical - Universidad el Bosque</a:t>
            </a:r>
            <a:endParaRPr b="1" sz="1800">
              <a:latin typeface="Amatic SC"/>
              <a:ea typeface="Amatic SC"/>
              <a:cs typeface="Amatic SC"/>
              <a:sym typeface="Amatic SC"/>
            </a:endParaRPr>
          </a:p>
          <a:p>
            <a:pPr indent="0" lvl="0" marL="0" rtl="0" algn="ctr">
              <a:spcBef>
                <a:spcPts val="0"/>
              </a:spcBef>
              <a:spcAft>
                <a:spcPts val="0"/>
              </a:spcAft>
              <a:buNone/>
            </a:pPr>
            <a:r>
              <a:t/>
            </a:r>
            <a:endParaRPr b="1" sz="1800">
              <a:latin typeface="Amatic SC"/>
              <a:ea typeface="Amatic SC"/>
              <a:cs typeface="Amatic SC"/>
              <a:sym typeface="Amatic SC"/>
            </a:endParaRPr>
          </a:p>
          <a:p>
            <a:pPr indent="0" lvl="0" marL="0" rtl="0" algn="ctr">
              <a:spcBef>
                <a:spcPts val="0"/>
              </a:spcBef>
              <a:spcAft>
                <a:spcPts val="0"/>
              </a:spcAft>
              <a:buNone/>
            </a:pPr>
            <a:r>
              <a:rPr b="1" lang="es" sz="1800">
                <a:latin typeface="Amatic SC"/>
                <a:ea typeface="Amatic SC"/>
                <a:cs typeface="Amatic SC"/>
                <a:sym typeface="Amatic SC"/>
              </a:rPr>
              <a:t>13/07/2021</a:t>
            </a:r>
            <a:endParaRPr b="1" sz="1800">
              <a:latin typeface="Amatic SC"/>
              <a:ea typeface="Amatic SC"/>
              <a:cs typeface="Amatic SC"/>
              <a:sym typeface="Amatic SC"/>
            </a:endParaRPr>
          </a:p>
          <a:p>
            <a:pPr indent="0" lvl="0" marL="0" rtl="0" algn="ctr">
              <a:spcBef>
                <a:spcPts val="0"/>
              </a:spcBef>
              <a:spcAft>
                <a:spcPts val="0"/>
              </a:spcAft>
              <a:buNone/>
            </a:pPr>
            <a:r>
              <a:t/>
            </a:r>
            <a:endParaRPr sz="1800">
              <a:latin typeface="Amatic SC"/>
              <a:ea typeface="Amatic SC"/>
              <a:cs typeface="Amatic SC"/>
              <a:sym typeface="Amatic SC"/>
            </a:endParaRPr>
          </a:p>
          <a:p>
            <a:pPr indent="0" lvl="0" marL="0" rtl="0" algn="ctr">
              <a:spcBef>
                <a:spcPts val="0"/>
              </a:spcBef>
              <a:spcAft>
                <a:spcPts val="0"/>
              </a:spcAft>
              <a:buNone/>
            </a:pPr>
            <a:r>
              <a:t/>
            </a:r>
            <a:endParaRPr sz="4400">
              <a:latin typeface="Amatic SC"/>
              <a:ea typeface="Amatic SC"/>
              <a:cs typeface="Amatic SC"/>
              <a:sym typeface="Amatic SC"/>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Marco Referencial</a:t>
            </a:r>
            <a:endParaRPr>
              <a:latin typeface="Amatic SC"/>
              <a:ea typeface="Amatic SC"/>
              <a:cs typeface="Amatic SC"/>
              <a:sym typeface="Amatic SC"/>
            </a:endParaRPr>
          </a:p>
        </p:txBody>
      </p:sp>
      <p:sp>
        <p:nvSpPr>
          <p:cNvPr id="105" name="Google Shape;105;p2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just">
              <a:spcBef>
                <a:spcPts val="1200"/>
              </a:spcBef>
              <a:spcAft>
                <a:spcPts val="0"/>
              </a:spcAft>
              <a:buNone/>
            </a:pPr>
            <a:r>
              <a:rPr lang="es" sz="1000">
                <a:solidFill>
                  <a:schemeClr val="dk1"/>
                </a:solidFill>
                <a:latin typeface="Caveat"/>
                <a:ea typeface="Caveat"/>
                <a:cs typeface="Caveat"/>
                <a:sym typeface="Caveat"/>
              </a:rPr>
              <a:t>Durante varios años se vinieron dando las grabaciones y presentaciones callejeras como una alternativa de ingreso para los músicos. Estos músicos callejeros han encontrado la forma de hacer sus performances en diferentes lugares como metros, plazas, parques, buses entre otros. Hoy en día en la ciudad de Bogotá sus habitantes se encuentran con músicos callejeros frecuentemente y con la pandemia se vio un incremento significativo por la falta de oportunidades y espacios de trabajo.  También se han hecho documentales como el de “Músicos Callejeros: Un instrumento, una gorra y un sueño” en donde se muestra cómo estos intérpretes se ganan la vida tocando y cantando en las calles. Este se hace con un sentido social y fue uno los referentes que sirvió como inspiración para el proyecto con el que se busca plasmar una razón social evidenciada a través de la música.  </a:t>
            </a:r>
            <a:endParaRPr sz="1000">
              <a:solidFill>
                <a:schemeClr val="dk1"/>
              </a:solidFill>
              <a:latin typeface="Caveat"/>
              <a:ea typeface="Caveat"/>
              <a:cs typeface="Caveat"/>
              <a:sym typeface="Caveat"/>
            </a:endParaRPr>
          </a:p>
          <a:p>
            <a:pPr indent="0" lvl="0" marL="0" rtl="0" algn="just">
              <a:spcBef>
                <a:spcPts val="1200"/>
              </a:spcBef>
              <a:spcAft>
                <a:spcPts val="0"/>
              </a:spcAft>
              <a:buNone/>
            </a:pPr>
            <a:r>
              <a:rPr lang="es" sz="1000">
                <a:solidFill>
                  <a:schemeClr val="dk1"/>
                </a:solidFill>
                <a:latin typeface="Caveat"/>
                <a:ea typeface="Caveat"/>
                <a:cs typeface="Caveat"/>
                <a:sym typeface="Caveat"/>
              </a:rPr>
              <a:t> En este marco referencial se busca reunir diferentes trabajos y referentes que han servido como fuente de inspiración e investigación para poder desarrollar el proyecto. Uno de los trabajos encontrados, fue la tesis de un estudiante de los Andes acerca de la producción musical de proyectos de música independiente en Bogotá. Su metodología se basa en la investigación y creación.  La investigación fue ejecutada en dos etapas: la primera fue destinada a la contextualización del proyecto y definición de conceptos. La segunda se basó en analizar varios referentes musicales que le </a:t>
            </a:r>
            <a:r>
              <a:rPr lang="es" sz="1000">
                <a:solidFill>
                  <a:schemeClr val="dk1"/>
                </a:solidFill>
                <a:latin typeface="Caveat"/>
                <a:ea typeface="Caveat"/>
                <a:cs typeface="Caveat"/>
                <a:sym typeface="Caveat"/>
              </a:rPr>
              <a:t>ayudarán</a:t>
            </a:r>
            <a:r>
              <a:rPr lang="es" sz="1000">
                <a:solidFill>
                  <a:schemeClr val="dk1"/>
                </a:solidFill>
                <a:latin typeface="Caveat"/>
                <a:ea typeface="Caveat"/>
                <a:cs typeface="Caveat"/>
                <a:sym typeface="Caveat"/>
              </a:rPr>
              <a:t> a conocer y determinar los componentes y variables que este podría tener. Por otro lado, en su marco teórico fue muy minucioso al aclarar los conceptos y usó como recurso, diferentes tipos de gráficas para argumentar lo que estaba exponiendo en el texto. Este es un trabajo de grado que se realizó correctamente y es por esto que sirve como base para poder ejecutar el documento para el proyecto de grado de una mejor forma, además contiene información valiosa que puede funcionar al momento de la investigación. “La transformación que ha tenido la industria de la música ha modificado los patrones de promoción, distribución y consumo de la música. La oferta de proyectos musicales tanto a nivel local como a nivel nacional, es un indicio del crecimiento y el potencial que existe en la creación de nuevas propuestas musicales, del mismo modo, es un reto para cada agente involucrado en la cadena de valor adaptarse a este nuevo modelo de consumo. En este panorama, la corriente de la música independiente ha tenido que adaptarse a esta transformación para poder consolidar sus proyectos musicales y lograr una sostenibilidad adecuada. En la creación y desarrollo de cualquier proyecto musical, existen ciertos componentes y variables que pueden ser empleados de distintas maneras por los artistas, bandas, managers y productores para ejecutar sus proyectos. En vista de lo anterior, el propósito de este trabajo de investigación, tiene como eje fundamental delimitar dichos componentes y variables, desde el punto de vista de la producción musical y la gestión, a través de un análisis experimental de cuatro bandas independientes de Bogotá con distinta trayectoria, estas bandas son: Oh’ LaVille, Bomba Estéreo, Monsieur Periné y Los PetitFellas. Para llevar a cabo este proyecto de investigación, se contextualizará al lector con una revisión teórica y se delimitaran los componentes y variables que se dividen en reconocer el rol de un productor musical en la actualidad, establecer el desarrollo en cada una de las etapas de la producción musical, analizar los mecanismos de promoción y difusión y determinar el papel de las organizaciones públicas y privadas que promueven las </a:t>
            </a:r>
            <a:r>
              <a:rPr lang="es" sz="1000">
                <a:solidFill>
                  <a:schemeClr val="dk1"/>
                </a:solidFill>
                <a:latin typeface="Caveat"/>
                <a:ea typeface="Caveat"/>
                <a:cs typeface="Caveat"/>
                <a:sym typeface="Caveat"/>
              </a:rPr>
              <a:t>prácticas</a:t>
            </a:r>
            <a:r>
              <a:rPr lang="es" sz="1000">
                <a:solidFill>
                  <a:schemeClr val="dk1"/>
                </a:solidFill>
                <a:latin typeface="Caveat"/>
                <a:ea typeface="Caveat"/>
                <a:cs typeface="Caveat"/>
                <a:sym typeface="Caveat"/>
              </a:rPr>
              <a:t> musicales a nivel local.” Linares Forero, E. (2014). Realización de proyectos de música independiente en Bogotá-producción musical y gestión.</a:t>
            </a:r>
            <a:endParaRPr sz="1000">
              <a:solidFill>
                <a:schemeClr val="dk1"/>
              </a:solidFill>
              <a:latin typeface="Caveat"/>
              <a:ea typeface="Caveat"/>
              <a:cs typeface="Caveat"/>
              <a:sym typeface="Caveat"/>
            </a:endParaRPr>
          </a:p>
          <a:p>
            <a:pPr indent="0" lvl="0" marL="0" rtl="0" algn="l">
              <a:spcBef>
                <a:spcPts val="1200"/>
              </a:spcBef>
              <a:spcAft>
                <a:spcPts val="0"/>
              </a:spcAft>
              <a:buNone/>
            </a:pPr>
            <a:r>
              <a:t/>
            </a:r>
            <a:endParaRPr sz="1000">
              <a:solidFill>
                <a:schemeClr val="dk1"/>
              </a:solidFill>
              <a:latin typeface="Caveat"/>
              <a:ea typeface="Caveat"/>
              <a:cs typeface="Caveat"/>
              <a:sym typeface="Caveat"/>
            </a:endParaRPr>
          </a:p>
          <a:p>
            <a:pPr indent="0" lvl="0" marL="0" rtl="0" algn="l">
              <a:spcBef>
                <a:spcPts val="1200"/>
              </a:spcBef>
              <a:spcAft>
                <a:spcPts val="0"/>
              </a:spcAft>
              <a:buClr>
                <a:schemeClr val="dk1"/>
              </a:buClr>
              <a:buSzPts val="1100"/>
              <a:buFont typeface="Arial"/>
              <a:buNone/>
            </a:pPr>
            <a:r>
              <a:t/>
            </a:r>
            <a:endParaRPr sz="1000">
              <a:solidFill>
                <a:schemeClr val="dk1"/>
              </a:solidFill>
              <a:latin typeface="Caveat"/>
              <a:ea typeface="Caveat"/>
              <a:cs typeface="Caveat"/>
              <a:sym typeface="Caveat"/>
            </a:endParaRPr>
          </a:p>
          <a:p>
            <a:pPr indent="0" lvl="0" marL="0" rtl="0" algn="l">
              <a:spcBef>
                <a:spcPts val="1200"/>
              </a:spcBef>
              <a:spcAft>
                <a:spcPts val="0"/>
              </a:spcAft>
              <a:buNone/>
            </a:pPr>
            <a:r>
              <a:t/>
            </a:r>
            <a:endParaRPr/>
          </a:p>
        </p:txBody>
      </p:sp>
    </p:spTree>
  </p:cSld>
  <p:clrMapOvr>
    <a:masterClrMapping/>
  </p:clrMapOvr>
</p:sld>
</file>

<file path=ppt/slides/slide10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7" name="Shape 807"/>
        <p:cNvGrpSpPr/>
        <p:nvPr/>
      </p:nvGrpSpPr>
      <p:grpSpPr>
        <a:xfrm>
          <a:off x="0" y="0"/>
          <a:ext cx="0" cy="0"/>
          <a:chOff x="0" y="0"/>
          <a:chExt cx="0" cy="0"/>
        </a:xfrm>
      </p:grpSpPr>
      <p:sp>
        <p:nvSpPr>
          <p:cNvPr id="808" name="Google Shape;808;p11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s" sz="4000">
                <a:solidFill>
                  <a:srgbClr val="FF9900"/>
                </a:solidFill>
                <a:latin typeface="Amatic SC"/>
                <a:ea typeface="Amatic SC"/>
                <a:cs typeface="Amatic SC"/>
                <a:sym typeface="Amatic SC"/>
              </a:rPr>
              <a:t>Bitácora</a:t>
            </a:r>
            <a:endParaRPr sz="4000">
              <a:solidFill>
                <a:srgbClr val="FF9900"/>
              </a:solidFill>
              <a:latin typeface="Amatic SC"/>
              <a:ea typeface="Amatic SC"/>
              <a:cs typeface="Amatic SC"/>
              <a:sym typeface="Amatic SC"/>
            </a:endParaRPr>
          </a:p>
        </p:txBody>
      </p:sp>
      <p:pic>
        <p:nvPicPr>
          <p:cNvPr id="809" name="Google Shape;809;p112" title="9 de octubre.mp4">
            <a:hlinkClick r:id="rId3"/>
          </p:cNvPr>
          <p:cNvPicPr preferRelativeResize="0"/>
          <p:nvPr/>
        </p:nvPicPr>
        <p:blipFill>
          <a:blip r:embed="rId4">
            <a:alphaModFix/>
          </a:blip>
          <a:stretch>
            <a:fillRect/>
          </a:stretch>
        </p:blipFill>
        <p:spPr>
          <a:xfrm>
            <a:off x="311700" y="1727475"/>
            <a:ext cx="3755100" cy="2816318"/>
          </a:xfrm>
          <a:prstGeom prst="rect">
            <a:avLst/>
          </a:prstGeom>
          <a:noFill/>
          <a:ln>
            <a:noFill/>
          </a:ln>
        </p:spPr>
      </p:pic>
      <p:pic>
        <p:nvPicPr>
          <p:cNvPr id="810" name="Google Shape;810;p112" title="9 de Octubre .mp4">
            <a:hlinkClick r:id="rId5"/>
          </p:cNvPr>
          <p:cNvPicPr preferRelativeResize="0"/>
          <p:nvPr/>
        </p:nvPicPr>
        <p:blipFill>
          <a:blip r:embed="rId4">
            <a:alphaModFix/>
          </a:blip>
          <a:stretch>
            <a:fillRect/>
          </a:stretch>
        </p:blipFill>
        <p:spPr>
          <a:xfrm>
            <a:off x="4674800" y="1727475"/>
            <a:ext cx="3755100" cy="28163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9"/>
                                        </p:tgtEl>
                                        <p:attrNameLst>
                                          <p:attrName>style.visibility</p:attrName>
                                        </p:attrNameLst>
                                      </p:cBhvr>
                                      <p:to>
                                        <p:strVal val="visible"/>
                                      </p:to>
                                    </p:set>
                                    <p:animEffect filter="fade" transition="in">
                                      <p:cBhvr>
                                        <p:cTn dur="1000"/>
                                        <p:tgtEl>
                                          <p:spTgt spid="80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0"/>
                                        </p:tgtEl>
                                        <p:attrNameLst>
                                          <p:attrName>style.visibility</p:attrName>
                                        </p:attrNameLst>
                                      </p:cBhvr>
                                      <p:to>
                                        <p:strVal val="visible"/>
                                      </p:to>
                                    </p:set>
                                    <p:animEffect filter="fade" transition="in">
                                      <p:cBhvr>
                                        <p:cTn dur="1000"/>
                                        <p:tgtEl>
                                          <p:spTgt spid="81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4" name="Shape 814"/>
        <p:cNvGrpSpPr/>
        <p:nvPr/>
      </p:nvGrpSpPr>
      <p:grpSpPr>
        <a:xfrm>
          <a:off x="0" y="0"/>
          <a:ext cx="0" cy="0"/>
          <a:chOff x="0" y="0"/>
          <a:chExt cx="0" cy="0"/>
        </a:xfrm>
      </p:grpSpPr>
      <p:sp>
        <p:nvSpPr>
          <p:cNvPr id="815" name="Google Shape;815;p11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4000">
                <a:solidFill>
                  <a:srgbClr val="FF9900"/>
                </a:solidFill>
                <a:latin typeface="Amatic SC"/>
                <a:ea typeface="Amatic SC"/>
                <a:cs typeface="Amatic SC"/>
                <a:sym typeface="Amatic SC"/>
              </a:rPr>
              <a:t>Cronograma de grabación</a:t>
            </a:r>
            <a:endParaRPr sz="4000">
              <a:solidFill>
                <a:srgbClr val="FF9900"/>
              </a:solidFill>
              <a:latin typeface="Amatic SC"/>
              <a:ea typeface="Amatic SC"/>
              <a:cs typeface="Amatic SC"/>
              <a:sym typeface="Amatic SC"/>
            </a:endParaRPr>
          </a:p>
        </p:txBody>
      </p:sp>
      <p:pic>
        <p:nvPicPr>
          <p:cNvPr id="816" name="Google Shape;816;p113"/>
          <p:cNvPicPr preferRelativeResize="0"/>
          <p:nvPr/>
        </p:nvPicPr>
        <p:blipFill>
          <a:blip r:embed="rId3">
            <a:alphaModFix/>
          </a:blip>
          <a:stretch>
            <a:fillRect/>
          </a:stretch>
        </p:blipFill>
        <p:spPr>
          <a:xfrm>
            <a:off x="1548738" y="1212500"/>
            <a:ext cx="6046525" cy="3591875"/>
          </a:xfrm>
          <a:prstGeom prst="rect">
            <a:avLst/>
          </a:prstGeom>
          <a:noFill/>
          <a:ln>
            <a:noFill/>
          </a:ln>
        </p:spPr>
      </p:pic>
    </p:spTree>
  </p:cSld>
  <p:clrMapOvr>
    <a:masterClrMapping/>
  </p:clrMapOvr>
</p:sld>
</file>

<file path=ppt/slides/slide10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0" name="Shape 820"/>
        <p:cNvGrpSpPr/>
        <p:nvPr/>
      </p:nvGrpSpPr>
      <p:grpSpPr>
        <a:xfrm>
          <a:off x="0" y="0"/>
          <a:ext cx="0" cy="0"/>
          <a:chOff x="0" y="0"/>
          <a:chExt cx="0" cy="0"/>
        </a:xfrm>
      </p:grpSpPr>
      <p:pic>
        <p:nvPicPr>
          <p:cNvPr id="821" name="Google Shape;821;p114"/>
          <p:cNvPicPr preferRelativeResize="0"/>
          <p:nvPr/>
        </p:nvPicPr>
        <p:blipFill rotWithShape="1">
          <a:blip r:embed="rId3">
            <a:alphaModFix/>
          </a:blip>
          <a:srcRect b="25147" l="16000" r="21205" t="11380"/>
          <a:stretch/>
        </p:blipFill>
        <p:spPr>
          <a:xfrm>
            <a:off x="1236625" y="1643025"/>
            <a:ext cx="6287600" cy="2949050"/>
          </a:xfrm>
          <a:prstGeom prst="rect">
            <a:avLst/>
          </a:prstGeom>
          <a:noFill/>
          <a:ln>
            <a:noFill/>
          </a:ln>
        </p:spPr>
      </p:pic>
      <p:sp>
        <p:nvSpPr>
          <p:cNvPr id="822" name="Google Shape;822;p114"/>
          <p:cNvSpPr txBox="1"/>
          <p:nvPr/>
        </p:nvSpPr>
        <p:spPr>
          <a:xfrm>
            <a:off x="3520200" y="261250"/>
            <a:ext cx="2103600" cy="8772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4500">
                <a:solidFill>
                  <a:srgbClr val="A4C2F4"/>
                </a:solidFill>
                <a:latin typeface="Amatic SC"/>
                <a:ea typeface="Amatic SC"/>
                <a:cs typeface="Amatic SC"/>
                <a:sym typeface="Amatic SC"/>
              </a:rPr>
              <a:t>Stage plot</a:t>
            </a:r>
            <a:endParaRPr sz="4500">
              <a:solidFill>
                <a:srgbClr val="A4C2F4"/>
              </a:solidFill>
              <a:latin typeface="Amatic SC"/>
              <a:ea typeface="Amatic SC"/>
              <a:cs typeface="Amatic SC"/>
              <a:sym typeface="Amatic SC"/>
            </a:endParaRPr>
          </a:p>
        </p:txBody>
      </p:sp>
    </p:spTree>
  </p:cSld>
  <p:clrMapOvr>
    <a:masterClrMapping/>
  </p:clrMapOvr>
</p:sld>
</file>

<file path=ppt/slides/slide10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6" name="Shape 826"/>
        <p:cNvGrpSpPr/>
        <p:nvPr/>
      </p:nvGrpSpPr>
      <p:grpSpPr>
        <a:xfrm>
          <a:off x="0" y="0"/>
          <a:ext cx="0" cy="0"/>
          <a:chOff x="0" y="0"/>
          <a:chExt cx="0" cy="0"/>
        </a:xfrm>
      </p:grpSpPr>
      <p:pic>
        <p:nvPicPr>
          <p:cNvPr id="827" name="Google Shape;827;p115"/>
          <p:cNvPicPr preferRelativeResize="0"/>
          <p:nvPr/>
        </p:nvPicPr>
        <p:blipFill>
          <a:blip r:embed="rId3">
            <a:alphaModFix/>
          </a:blip>
          <a:stretch>
            <a:fillRect/>
          </a:stretch>
        </p:blipFill>
        <p:spPr>
          <a:xfrm>
            <a:off x="1062450" y="322125"/>
            <a:ext cx="7384875" cy="4624850"/>
          </a:xfrm>
          <a:prstGeom prst="rect">
            <a:avLst/>
          </a:prstGeom>
          <a:noFill/>
          <a:ln>
            <a:noFill/>
          </a:ln>
        </p:spPr>
      </p:pic>
    </p:spTree>
  </p:cSld>
  <p:clrMapOvr>
    <a:masterClrMapping/>
  </p:clrMapOvr>
</p:sld>
</file>

<file path=ppt/slides/slide10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1" name="Shape 831"/>
        <p:cNvGrpSpPr/>
        <p:nvPr/>
      </p:nvGrpSpPr>
      <p:grpSpPr>
        <a:xfrm>
          <a:off x="0" y="0"/>
          <a:ext cx="0" cy="0"/>
          <a:chOff x="0" y="0"/>
          <a:chExt cx="0" cy="0"/>
        </a:xfrm>
      </p:grpSpPr>
      <p:sp>
        <p:nvSpPr>
          <p:cNvPr id="832" name="Google Shape;832;p1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s" sz="4000">
                <a:solidFill>
                  <a:srgbClr val="FF9900"/>
                </a:solidFill>
                <a:latin typeface="Amatic SC"/>
                <a:ea typeface="Amatic SC"/>
                <a:cs typeface="Amatic SC"/>
                <a:sym typeface="Amatic SC"/>
              </a:rPr>
              <a:t>Reflexión Crítica</a:t>
            </a:r>
            <a:endParaRPr sz="4000">
              <a:solidFill>
                <a:srgbClr val="FF9900"/>
              </a:solidFill>
              <a:latin typeface="Amatic SC"/>
              <a:ea typeface="Amatic SC"/>
              <a:cs typeface="Amatic SC"/>
              <a:sym typeface="Amatic SC"/>
            </a:endParaRPr>
          </a:p>
        </p:txBody>
      </p:sp>
      <p:sp>
        <p:nvSpPr>
          <p:cNvPr id="833" name="Google Shape;833;p116"/>
          <p:cNvSpPr txBox="1"/>
          <p:nvPr/>
        </p:nvSpPr>
        <p:spPr>
          <a:xfrm>
            <a:off x="661850" y="1341125"/>
            <a:ext cx="8170500" cy="36480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1500">
                <a:solidFill>
                  <a:srgbClr val="93C47D"/>
                </a:solidFill>
                <a:latin typeface="Caveat"/>
                <a:ea typeface="Caveat"/>
                <a:cs typeface="Caveat"/>
                <a:sym typeface="Caveat"/>
              </a:rPr>
              <a:t>¿Qué puse a prueba? </a:t>
            </a:r>
            <a:r>
              <a:rPr lang="es" sz="1500">
                <a:solidFill>
                  <a:schemeClr val="dk1"/>
                </a:solidFill>
                <a:latin typeface="Caveat"/>
                <a:ea typeface="Caveat"/>
                <a:cs typeface="Caveat"/>
                <a:sym typeface="Caveat"/>
              </a:rPr>
              <a:t>puse a prueba mis habilidades de gestión y organización. Cada vez se acerca más el día de la grabación y hay que tener muchas cosas en cuenta para lograr que salga bien. Con este proceso he recordado las clases de Producción para Presentaciones Artísticas, lo cual me ha ayudado a tener un norte más definido, sin embargo, los imprevistos nunca faltan y es por esto que debo anticiparme a ellos. También usé conocimientos que adquirí en sonido en vivo para poder hacer el stage plot y el input list.</a:t>
            </a:r>
            <a:endParaRPr sz="1500">
              <a:solidFill>
                <a:schemeClr val="dk1"/>
              </a:solidFill>
              <a:latin typeface="Caveat"/>
              <a:ea typeface="Caveat"/>
              <a:cs typeface="Caveat"/>
              <a:sym typeface="Caveat"/>
            </a:endParaRPr>
          </a:p>
          <a:p>
            <a:pPr indent="0" lvl="0" marL="0" rtl="0" algn="l">
              <a:spcBef>
                <a:spcPts val="0"/>
              </a:spcBef>
              <a:spcAft>
                <a:spcPts val="0"/>
              </a:spcAft>
              <a:buNone/>
            </a:pPr>
            <a:r>
              <a:rPr lang="es" sz="1500">
                <a:solidFill>
                  <a:srgbClr val="FF9900"/>
                </a:solidFill>
                <a:latin typeface="Caveat"/>
                <a:ea typeface="Caveat"/>
                <a:cs typeface="Caveat"/>
                <a:sym typeface="Caveat"/>
              </a:rPr>
              <a:t>¿Qué aprendí?  </a:t>
            </a:r>
            <a:r>
              <a:rPr lang="es" sz="1500">
                <a:solidFill>
                  <a:schemeClr val="dk2"/>
                </a:solidFill>
                <a:latin typeface="Caveat"/>
                <a:ea typeface="Caveat"/>
                <a:cs typeface="Caveat"/>
                <a:sym typeface="Caveat"/>
              </a:rPr>
              <a:t>aprendí que es necesario tener un plan B para todo ya que las dificultades siempre van a estar presentes, pero que muchos de estos se pueden prevenir con una buena planeación. El proceso que se ha llevado con el proyecto de grado durante el primer corte me ayudó definitivamente para ir logrando cada uno de los objetivos. Al comienzo del semestre veía todo como un imposible o una meta muy lejana y a medida que he ido trabajando me he dado cuenta que a fluido bien cada objetivo. Debo confesar que el día de la grabación es lo que más me preocupa porque de esto depende que todo salga bien pero por otro lado tengo la tranquilidad de que se ha hecho un buen proceso y sé que voy a poder sacar la grabación adelante.</a:t>
            </a:r>
            <a:endParaRPr sz="1500">
              <a:solidFill>
                <a:schemeClr val="dk2"/>
              </a:solidFill>
              <a:latin typeface="Caveat"/>
              <a:ea typeface="Caveat"/>
              <a:cs typeface="Caveat"/>
              <a:sym typeface="Caveat"/>
            </a:endParaRPr>
          </a:p>
          <a:p>
            <a:pPr indent="0" lvl="0" marL="0" rtl="0" algn="l">
              <a:spcBef>
                <a:spcPts val="0"/>
              </a:spcBef>
              <a:spcAft>
                <a:spcPts val="0"/>
              </a:spcAft>
              <a:buNone/>
            </a:pPr>
            <a:r>
              <a:rPr lang="es" sz="1500">
                <a:solidFill>
                  <a:srgbClr val="6D9EEB"/>
                </a:solidFill>
                <a:latin typeface="Caveat"/>
                <a:ea typeface="Caveat"/>
                <a:cs typeface="Caveat"/>
                <a:sym typeface="Caveat"/>
              </a:rPr>
              <a:t>¿Qué me queda para el futuro? </a:t>
            </a:r>
            <a:r>
              <a:rPr lang="es" sz="1500">
                <a:solidFill>
                  <a:schemeClr val="dk1"/>
                </a:solidFill>
                <a:latin typeface="Caveat"/>
                <a:ea typeface="Caveat"/>
                <a:cs typeface="Caveat"/>
                <a:sym typeface="Caveat"/>
              </a:rPr>
              <a:t>Me queda el aprendizaje de la planeación y ejecución. En nuestra carrera pienso que es muy importante desarrollar estas dos habilidades ya que las tenemos que usar constantemente, ya sea para una presentación, evento, grabación, etc. Y es importante que las dos se hagan de la mejor manera, ya que no sirve de nada planear demasiado si no se ejecuta y viceversa. </a:t>
            </a:r>
            <a:endParaRPr sz="1500">
              <a:solidFill>
                <a:schemeClr val="dk1"/>
              </a:solidFill>
              <a:latin typeface="Caveat"/>
              <a:ea typeface="Caveat"/>
              <a:cs typeface="Caveat"/>
              <a:sym typeface="Caveat"/>
            </a:endParaRPr>
          </a:p>
        </p:txBody>
      </p:sp>
    </p:spTree>
  </p:cSld>
  <p:clrMapOvr>
    <a:masterClrMapping/>
  </p:clrMapOvr>
</p:sld>
</file>

<file path=ppt/slides/slide10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7" name="Shape 837"/>
        <p:cNvGrpSpPr/>
        <p:nvPr/>
      </p:nvGrpSpPr>
      <p:grpSpPr>
        <a:xfrm>
          <a:off x="0" y="0"/>
          <a:ext cx="0" cy="0"/>
          <a:chOff x="0" y="0"/>
          <a:chExt cx="0" cy="0"/>
        </a:xfrm>
      </p:grpSpPr>
      <p:sp>
        <p:nvSpPr>
          <p:cNvPr id="838" name="Google Shape;838;p117"/>
          <p:cNvSpPr txBox="1"/>
          <p:nvPr>
            <p:ph type="title"/>
          </p:nvPr>
        </p:nvSpPr>
        <p:spPr>
          <a:xfrm>
            <a:off x="311700" y="300650"/>
            <a:ext cx="4669500" cy="707400"/>
          </a:xfrm>
          <a:prstGeom prst="rect">
            <a:avLst/>
          </a:prstGeom>
          <a:solidFill>
            <a:schemeClr val="lt1"/>
          </a:solidFill>
        </p:spPr>
        <p:txBody>
          <a:bodyPr anchorCtr="0" anchor="t" bIns="91425" lIns="91425" spcFirstLastPara="1" rIns="91425" wrap="square" tIns="91425">
            <a:noAutofit/>
          </a:bodyPr>
          <a:lstStyle/>
          <a:p>
            <a:pPr indent="0" lvl="0" marL="0" rtl="0" algn="l">
              <a:spcBef>
                <a:spcPts val="0"/>
              </a:spcBef>
              <a:spcAft>
                <a:spcPts val="0"/>
              </a:spcAft>
              <a:buNone/>
            </a:pPr>
            <a:r>
              <a:rPr lang="es" sz="4200">
                <a:solidFill>
                  <a:srgbClr val="9900FF"/>
                </a:solidFill>
                <a:latin typeface="Amatic SC"/>
                <a:ea typeface="Amatic SC"/>
                <a:cs typeface="Amatic SC"/>
                <a:sym typeface="Amatic SC"/>
              </a:rPr>
              <a:t>Cronograma (Semana 10)</a:t>
            </a:r>
            <a:endParaRPr sz="4200">
              <a:solidFill>
                <a:srgbClr val="9900FF"/>
              </a:solidFill>
              <a:latin typeface="Amatic SC"/>
              <a:ea typeface="Amatic SC"/>
              <a:cs typeface="Amatic SC"/>
              <a:sym typeface="Amatic SC"/>
            </a:endParaRPr>
          </a:p>
        </p:txBody>
      </p:sp>
      <p:pic>
        <p:nvPicPr>
          <p:cNvPr id="839" name="Google Shape;839;p117"/>
          <p:cNvPicPr preferRelativeResize="0"/>
          <p:nvPr/>
        </p:nvPicPr>
        <p:blipFill>
          <a:blip r:embed="rId3">
            <a:alphaModFix/>
          </a:blip>
          <a:stretch>
            <a:fillRect/>
          </a:stretch>
        </p:blipFill>
        <p:spPr>
          <a:xfrm>
            <a:off x="1345525" y="1395075"/>
            <a:ext cx="6452949" cy="3201475"/>
          </a:xfrm>
          <a:prstGeom prst="rect">
            <a:avLst/>
          </a:prstGeom>
          <a:noFill/>
          <a:ln>
            <a:noFill/>
          </a:ln>
        </p:spPr>
      </p:pic>
    </p:spTree>
  </p:cSld>
  <p:clrMapOvr>
    <a:masterClrMapping/>
  </p:clrMapOvr>
</p:sld>
</file>

<file path=ppt/slides/slide10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3" name="Shape 843"/>
        <p:cNvGrpSpPr/>
        <p:nvPr/>
      </p:nvGrpSpPr>
      <p:grpSpPr>
        <a:xfrm>
          <a:off x="0" y="0"/>
          <a:ext cx="0" cy="0"/>
          <a:chOff x="0" y="0"/>
          <a:chExt cx="0" cy="0"/>
        </a:xfrm>
      </p:grpSpPr>
      <p:sp>
        <p:nvSpPr>
          <p:cNvPr id="844" name="Google Shape;844;p118"/>
          <p:cNvSpPr txBox="1"/>
          <p:nvPr>
            <p:ph type="title"/>
          </p:nvPr>
        </p:nvSpPr>
        <p:spPr>
          <a:xfrm>
            <a:off x="311700" y="300650"/>
            <a:ext cx="2034600" cy="707400"/>
          </a:xfrm>
          <a:prstGeom prst="rect">
            <a:avLst/>
          </a:prstGeom>
          <a:solidFill>
            <a:schemeClr val="lt1"/>
          </a:solidFill>
        </p:spPr>
        <p:txBody>
          <a:bodyPr anchorCtr="0" anchor="t" bIns="91425" lIns="91425" spcFirstLastPara="1" rIns="91425" wrap="square" tIns="91425">
            <a:noAutofit/>
          </a:bodyPr>
          <a:lstStyle/>
          <a:p>
            <a:pPr indent="0" lvl="0" marL="0" rtl="0" algn="l">
              <a:spcBef>
                <a:spcPts val="0"/>
              </a:spcBef>
              <a:spcAft>
                <a:spcPts val="0"/>
              </a:spcAft>
              <a:buNone/>
            </a:pPr>
            <a:r>
              <a:rPr lang="es" sz="4200">
                <a:solidFill>
                  <a:srgbClr val="9900FF"/>
                </a:solidFill>
                <a:latin typeface="Amatic SC"/>
                <a:ea typeface="Amatic SC"/>
                <a:cs typeface="Amatic SC"/>
                <a:sym typeface="Amatic SC"/>
              </a:rPr>
              <a:t>Objetivos</a:t>
            </a:r>
            <a:endParaRPr sz="4200">
              <a:solidFill>
                <a:srgbClr val="9900FF"/>
              </a:solidFill>
              <a:latin typeface="Amatic SC"/>
              <a:ea typeface="Amatic SC"/>
              <a:cs typeface="Amatic SC"/>
              <a:sym typeface="Amatic SC"/>
            </a:endParaRPr>
          </a:p>
        </p:txBody>
      </p:sp>
      <p:sp>
        <p:nvSpPr>
          <p:cNvPr id="845" name="Google Shape;845;p118"/>
          <p:cNvSpPr txBox="1"/>
          <p:nvPr/>
        </p:nvSpPr>
        <p:spPr>
          <a:xfrm>
            <a:off x="425300" y="1488550"/>
            <a:ext cx="7677900" cy="1600800"/>
          </a:xfrm>
          <a:prstGeom prst="rect">
            <a:avLst/>
          </a:prstGeom>
          <a:solidFill>
            <a:srgbClr val="FCE5CD"/>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2300">
                <a:latin typeface="Caveat"/>
                <a:ea typeface="Caveat"/>
                <a:cs typeface="Caveat"/>
                <a:sym typeface="Caveat"/>
              </a:rPr>
              <a:t>Montaje de los equipos en el Spot escogido, organización de los músicos y del equipo de trabajo</a:t>
            </a:r>
            <a:endParaRPr sz="2300">
              <a:latin typeface="Caveat"/>
              <a:ea typeface="Caveat"/>
              <a:cs typeface="Caveat"/>
              <a:sym typeface="Caveat"/>
            </a:endParaRPr>
          </a:p>
          <a:p>
            <a:pPr indent="0" lvl="0" marL="0" rtl="0" algn="l">
              <a:spcBef>
                <a:spcPts val="0"/>
              </a:spcBef>
              <a:spcAft>
                <a:spcPts val="0"/>
              </a:spcAft>
              <a:buNone/>
            </a:pPr>
            <a:r>
              <a:rPr lang="es" sz="2300">
                <a:latin typeface="Caveat"/>
                <a:ea typeface="Caveat"/>
                <a:cs typeface="Caveat"/>
                <a:sym typeface="Caveat"/>
              </a:rPr>
              <a:t>Mostrar las técnicas de microfonía y la grabación.</a:t>
            </a:r>
            <a:endParaRPr sz="2300">
              <a:latin typeface="Caveat"/>
              <a:ea typeface="Caveat"/>
              <a:cs typeface="Caveat"/>
              <a:sym typeface="Caveat"/>
            </a:endParaRPr>
          </a:p>
          <a:p>
            <a:pPr indent="0" lvl="0" marL="0" rtl="0" algn="l">
              <a:spcBef>
                <a:spcPts val="0"/>
              </a:spcBef>
              <a:spcAft>
                <a:spcPts val="0"/>
              </a:spcAft>
              <a:buNone/>
            </a:pPr>
            <a:r>
              <a:rPr lang="es" sz="2300">
                <a:latin typeface="Caveat"/>
                <a:ea typeface="Caveat"/>
                <a:cs typeface="Caveat"/>
                <a:sym typeface="Caveat"/>
              </a:rPr>
              <a:t>Entregable: Un video de máximo 3o minutos</a:t>
            </a:r>
            <a:endParaRPr sz="2300">
              <a:latin typeface="Caveat"/>
              <a:ea typeface="Caveat"/>
              <a:cs typeface="Caveat"/>
              <a:sym typeface="Caveat"/>
            </a:endParaRPr>
          </a:p>
        </p:txBody>
      </p:sp>
    </p:spTree>
  </p:cSld>
  <p:clrMapOvr>
    <a:masterClrMapping/>
  </p:clrMapOvr>
</p:sld>
</file>

<file path=ppt/slides/slide10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9" name="Shape 849"/>
        <p:cNvGrpSpPr/>
        <p:nvPr/>
      </p:nvGrpSpPr>
      <p:grpSpPr>
        <a:xfrm>
          <a:off x="0" y="0"/>
          <a:ext cx="0" cy="0"/>
          <a:chOff x="0" y="0"/>
          <a:chExt cx="0" cy="0"/>
        </a:xfrm>
      </p:grpSpPr>
      <p:sp>
        <p:nvSpPr>
          <p:cNvPr id="850" name="Google Shape;850;p1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Evidencias</a:t>
            </a:r>
            <a:endParaRPr>
              <a:latin typeface="Amatic SC"/>
              <a:ea typeface="Amatic SC"/>
              <a:cs typeface="Amatic SC"/>
              <a:sym typeface="Amatic SC"/>
            </a:endParaRPr>
          </a:p>
        </p:txBody>
      </p:sp>
      <p:pic>
        <p:nvPicPr>
          <p:cNvPr id="851" name="Google Shape;851;p119"/>
          <p:cNvPicPr preferRelativeResize="0"/>
          <p:nvPr/>
        </p:nvPicPr>
        <p:blipFill>
          <a:blip r:embed="rId3">
            <a:alphaModFix/>
          </a:blip>
          <a:stretch>
            <a:fillRect/>
          </a:stretch>
        </p:blipFill>
        <p:spPr>
          <a:xfrm>
            <a:off x="152400" y="1170125"/>
            <a:ext cx="8839200" cy="2585281"/>
          </a:xfrm>
          <a:prstGeom prst="rect">
            <a:avLst/>
          </a:prstGeom>
          <a:noFill/>
          <a:ln>
            <a:noFill/>
          </a:ln>
        </p:spPr>
      </p:pic>
      <p:sp>
        <p:nvSpPr>
          <p:cNvPr id="852" name="Google Shape;852;p119"/>
          <p:cNvSpPr txBox="1"/>
          <p:nvPr/>
        </p:nvSpPr>
        <p:spPr>
          <a:xfrm>
            <a:off x="582275" y="3962750"/>
            <a:ext cx="7602000" cy="615600"/>
          </a:xfrm>
          <a:prstGeom prst="rect">
            <a:avLst/>
          </a:prstGeom>
          <a:solidFill>
            <a:srgbClr val="FCE5CD"/>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latin typeface="Caveat"/>
                <a:ea typeface="Caveat"/>
                <a:cs typeface="Caveat"/>
                <a:sym typeface="Caveat"/>
              </a:rPr>
              <a:t>Se le </a:t>
            </a:r>
            <a:r>
              <a:rPr lang="es">
                <a:latin typeface="Caveat"/>
                <a:ea typeface="Caveat"/>
                <a:cs typeface="Caveat"/>
                <a:sym typeface="Caveat"/>
              </a:rPr>
              <a:t>envió</a:t>
            </a:r>
            <a:r>
              <a:rPr lang="es">
                <a:latin typeface="Caveat"/>
                <a:ea typeface="Caveat"/>
                <a:cs typeface="Caveat"/>
                <a:sym typeface="Caveat"/>
              </a:rPr>
              <a:t> este correo a Javier </a:t>
            </a:r>
            <a:r>
              <a:rPr lang="es">
                <a:latin typeface="Caveat"/>
                <a:ea typeface="Caveat"/>
                <a:cs typeface="Caveat"/>
                <a:sym typeface="Caveat"/>
              </a:rPr>
              <a:t>Pérez</a:t>
            </a:r>
            <a:r>
              <a:rPr lang="es">
                <a:latin typeface="Caveat"/>
                <a:ea typeface="Caveat"/>
                <a:cs typeface="Caveat"/>
                <a:sym typeface="Caveat"/>
              </a:rPr>
              <a:t> con </a:t>
            </a:r>
            <a:r>
              <a:rPr lang="es">
                <a:latin typeface="Caveat"/>
                <a:ea typeface="Caveat"/>
                <a:cs typeface="Caveat"/>
                <a:sym typeface="Caveat"/>
              </a:rPr>
              <a:t>el</a:t>
            </a:r>
            <a:r>
              <a:rPr lang="es">
                <a:latin typeface="Caveat"/>
                <a:ea typeface="Caveat"/>
                <a:cs typeface="Caveat"/>
                <a:sym typeface="Caveat"/>
              </a:rPr>
              <a:t> fin de solicitar unos </a:t>
            </a:r>
            <a:r>
              <a:rPr lang="es">
                <a:latin typeface="Caveat"/>
                <a:ea typeface="Caveat"/>
                <a:cs typeface="Caveat"/>
                <a:sym typeface="Caveat"/>
              </a:rPr>
              <a:t>equipos</a:t>
            </a:r>
            <a:r>
              <a:rPr lang="es">
                <a:latin typeface="Caveat"/>
                <a:ea typeface="Caveat"/>
                <a:cs typeface="Caveat"/>
                <a:sym typeface="Caveat"/>
              </a:rPr>
              <a:t> para el día de la </a:t>
            </a:r>
            <a:r>
              <a:rPr lang="es">
                <a:latin typeface="Caveat"/>
                <a:ea typeface="Caveat"/>
                <a:cs typeface="Caveat"/>
                <a:sym typeface="Caveat"/>
              </a:rPr>
              <a:t>grabación</a:t>
            </a:r>
            <a:r>
              <a:rPr lang="es">
                <a:latin typeface="Caveat"/>
                <a:ea typeface="Caveat"/>
                <a:cs typeface="Caveat"/>
                <a:sym typeface="Caveat"/>
              </a:rPr>
              <a:t>. Antes se le había mandado un correo a Eduardo y él me respondió que debía consultarlo con Javier y con los de la Casita de Música.</a:t>
            </a:r>
            <a:endParaRPr>
              <a:latin typeface="Caveat"/>
              <a:ea typeface="Caveat"/>
              <a:cs typeface="Caveat"/>
              <a:sym typeface="Caveat"/>
            </a:endParaRPr>
          </a:p>
        </p:txBody>
      </p:sp>
    </p:spTree>
  </p:cSld>
  <p:clrMapOvr>
    <a:masterClrMapping/>
  </p:clrMapOvr>
</p:sld>
</file>

<file path=ppt/slides/slide10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6" name="Shape 856"/>
        <p:cNvGrpSpPr/>
        <p:nvPr/>
      </p:nvGrpSpPr>
      <p:grpSpPr>
        <a:xfrm>
          <a:off x="0" y="0"/>
          <a:ext cx="0" cy="0"/>
          <a:chOff x="0" y="0"/>
          <a:chExt cx="0" cy="0"/>
        </a:xfrm>
      </p:grpSpPr>
      <p:sp>
        <p:nvSpPr>
          <p:cNvPr id="857" name="Google Shape;857;p120"/>
          <p:cNvSpPr txBox="1"/>
          <p:nvPr>
            <p:ph idx="1" type="body"/>
          </p:nvPr>
        </p:nvSpPr>
        <p:spPr>
          <a:xfrm>
            <a:off x="192225" y="3389200"/>
            <a:ext cx="8520600" cy="1179600"/>
          </a:xfrm>
          <a:prstGeom prst="rect">
            <a:avLst/>
          </a:prstGeom>
          <a:solidFill>
            <a:srgbClr val="FCE5CD"/>
          </a:solidFill>
        </p:spPr>
        <p:txBody>
          <a:bodyPr anchorCtr="0" anchor="t" bIns="91425" lIns="91425" spcFirstLastPara="1" rIns="91425" wrap="square" tIns="91425">
            <a:noAutofit/>
          </a:bodyPr>
          <a:lstStyle/>
          <a:p>
            <a:pPr indent="0" lvl="0" marL="0" rtl="0" algn="l">
              <a:spcBef>
                <a:spcPts val="0"/>
              </a:spcBef>
              <a:spcAft>
                <a:spcPts val="0"/>
              </a:spcAft>
              <a:buNone/>
            </a:pPr>
            <a:r>
              <a:rPr lang="es">
                <a:latin typeface="Caveat"/>
                <a:ea typeface="Caveat"/>
                <a:cs typeface="Caveat"/>
                <a:sym typeface="Caveat"/>
              </a:rPr>
              <a:t>Javier me dió permiso de retirar los equipos y me dirigí a </a:t>
            </a:r>
            <a:r>
              <a:rPr lang="es">
                <a:latin typeface="Caveat"/>
                <a:ea typeface="Caveat"/>
                <a:cs typeface="Caveat"/>
                <a:sym typeface="Caveat"/>
              </a:rPr>
              <a:t>escribirle</a:t>
            </a:r>
            <a:r>
              <a:rPr lang="es">
                <a:latin typeface="Caveat"/>
                <a:ea typeface="Caveat"/>
                <a:cs typeface="Caveat"/>
                <a:sym typeface="Caveat"/>
              </a:rPr>
              <a:t> a Diego para poder retirarlos, sin embargo él me dijo que se le había </a:t>
            </a:r>
            <a:r>
              <a:rPr lang="es">
                <a:latin typeface="Caveat"/>
                <a:ea typeface="Caveat"/>
                <a:cs typeface="Caveat"/>
                <a:sym typeface="Caveat"/>
              </a:rPr>
              <a:t>olvidado</a:t>
            </a:r>
            <a:r>
              <a:rPr lang="es">
                <a:latin typeface="Caveat"/>
                <a:ea typeface="Caveat"/>
                <a:cs typeface="Caveat"/>
                <a:sym typeface="Caveat"/>
              </a:rPr>
              <a:t> decirme que tocaba mandar un formulario a rectoría para que me </a:t>
            </a:r>
            <a:r>
              <a:rPr lang="es">
                <a:latin typeface="Caveat"/>
                <a:ea typeface="Caveat"/>
                <a:cs typeface="Caveat"/>
                <a:sym typeface="Caveat"/>
              </a:rPr>
              <a:t>autorizaran</a:t>
            </a:r>
            <a:r>
              <a:rPr lang="es">
                <a:latin typeface="Caveat"/>
                <a:ea typeface="Caveat"/>
                <a:cs typeface="Caveat"/>
                <a:sym typeface="Caveat"/>
              </a:rPr>
              <a:t>. Nunca recibí respuesta y no me terminaron dando los equipos.</a:t>
            </a:r>
            <a:endParaRPr>
              <a:latin typeface="Caveat"/>
              <a:ea typeface="Caveat"/>
              <a:cs typeface="Caveat"/>
              <a:sym typeface="Caveat"/>
            </a:endParaRPr>
          </a:p>
        </p:txBody>
      </p:sp>
      <p:pic>
        <p:nvPicPr>
          <p:cNvPr id="858" name="Google Shape;858;p120"/>
          <p:cNvPicPr preferRelativeResize="0"/>
          <p:nvPr/>
        </p:nvPicPr>
        <p:blipFill>
          <a:blip r:embed="rId3">
            <a:alphaModFix/>
          </a:blip>
          <a:stretch>
            <a:fillRect/>
          </a:stretch>
        </p:blipFill>
        <p:spPr>
          <a:xfrm>
            <a:off x="192225" y="1498900"/>
            <a:ext cx="8520601" cy="1763980"/>
          </a:xfrm>
          <a:prstGeom prst="rect">
            <a:avLst/>
          </a:prstGeom>
          <a:noFill/>
          <a:ln>
            <a:noFill/>
          </a:ln>
        </p:spPr>
      </p:pic>
    </p:spTree>
  </p:cSld>
  <p:clrMapOvr>
    <a:masterClrMapping/>
  </p:clrMapOvr>
</p:sld>
</file>

<file path=ppt/slides/slide10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2" name="Shape 862"/>
        <p:cNvGrpSpPr/>
        <p:nvPr/>
      </p:nvGrpSpPr>
      <p:grpSpPr>
        <a:xfrm>
          <a:off x="0" y="0"/>
          <a:ext cx="0" cy="0"/>
          <a:chOff x="0" y="0"/>
          <a:chExt cx="0" cy="0"/>
        </a:xfrm>
      </p:grpSpPr>
      <p:sp>
        <p:nvSpPr>
          <p:cNvPr id="863" name="Google Shape;863;p121"/>
          <p:cNvSpPr txBox="1"/>
          <p:nvPr>
            <p:ph idx="1" type="body"/>
          </p:nvPr>
        </p:nvSpPr>
        <p:spPr>
          <a:xfrm>
            <a:off x="458925" y="3909500"/>
            <a:ext cx="7794000" cy="1017300"/>
          </a:xfrm>
          <a:prstGeom prst="rect">
            <a:avLst/>
          </a:prstGeom>
          <a:solidFill>
            <a:srgbClr val="FCE5CD"/>
          </a:solidFill>
        </p:spPr>
        <p:txBody>
          <a:bodyPr anchorCtr="0" anchor="t" bIns="91425" lIns="91425" spcFirstLastPara="1" rIns="91425" wrap="square" tIns="91425">
            <a:noAutofit/>
          </a:bodyPr>
          <a:lstStyle/>
          <a:p>
            <a:pPr indent="0" lvl="0" marL="0" rtl="0" algn="l">
              <a:spcBef>
                <a:spcPts val="0"/>
              </a:spcBef>
              <a:spcAft>
                <a:spcPts val="0"/>
              </a:spcAft>
              <a:buNone/>
            </a:pPr>
            <a:r>
              <a:rPr lang="es">
                <a:latin typeface="Caveat"/>
                <a:ea typeface="Caveat"/>
                <a:cs typeface="Caveat"/>
                <a:sym typeface="Caveat"/>
              </a:rPr>
              <a:t>Le envié un correo a Halley comentandole lo ocurrido para ver si se podía hacer algo pero tampoco obtuve respuesta por lo tanto me tocó solucionar por fuera. Sin embargo quedó como evidencia para él de lo que estaba ocurriendo.</a:t>
            </a:r>
            <a:endParaRPr>
              <a:latin typeface="Caveat"/>
              <a:ea typeface="Caveat"/>
              <a:cs typeface="Caveat"/>
              <a:sym typeface="Caveat"/>
            </a:endParaRPr>
          </a:p>
        </p:txBody>
      </p:sp>
      <p:pic>
        <p:nvPicPr>
          <p:cNvPr id="864" name="Google Shape;864;p121"/>
          <p:cNvPicPr preferRelativeResize="0"/>
          <p:nvPr/>
        </p:nvPicPr>
        <p:blipFill>
          <a:blip r:embed="rId3">
            <a:alphaModFix/>
          </a:blip>
          <a:stretch>
            <a:fillRect/>
          </a:stretch>
        </p:blipFill>
        <p:spPr>
          <a:xfrm>
            <a:off x="903925" y="1044425"/>
            <a:ext cx="7067550" cy="24003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23"/>
          <p:cNvSpPr txBox="1"/>
          <p:nvPr>
            <p:ph idx="1" type="body"/>
          </p:nvPr>
        </p:nvSpPr>
        <p:spPr>
          <a:xfrm>
            <a:off x="420050" y="413125"/>
            <a:ext cx="8520600" cy="3416400"/>
          </a:xfrm>
          <a:prstGeom prst="rect">
            <a:avLst/>
          </a:prstGeom>
        </p:spPr>
        <p:txBody>
          <a:bodyPr anchorCtr="0" anchor="t" bIns="91425" lIns="91425" spcFirstLastPara="1" rIns="91425" wrap="square" tIns="91425">
            <a:noAutofit/>
          </a:bodyPr>
          <a:lstStyle/>
          <a:p>
            <a:pPr indent="0" lvl="0" marL="0" rtl="0" algn="just">
              <a:spcBef>
                <a:spcPts val="1200"/>
              </a:spcBef>
              <a:spcAft>
                <a:spcPts val="1200"/>
              </a:spcAft>
              <a:buClr>
                <a:schemeClr val="dk1"/>
              </a:buClr>
              <a:buSzPts val="1100"/>
              <a:buFont typeface="Arial"/>
              <a:buNone/>
            </a:pPr>
            <a:r>
              <a:rPr lang="es" sz="1000">
                <a:solidFill>
                  <a:schemeClr val="dk1"/>
                </a:solidFill>
                <a:latin typeface="Caveat"/>
                <a:ea typeface="Caveat"/>
                <a:cs typeface="Caveat"/>
                <a:sym typeface="Caveat"/>
              </a:rPr>
              <a:t>Por otro lado, dos estudiantes de la Javeriana realizaron un trabajo de grado enfocado en el proceso de grabación en bloque. Es interesante la forma en que desglosaron cada proceso de la pre producción, producción y post producción de las dos propuestas musicales que escogieron. Logrando llevar un registro completo de cada una de las fases cumpliendo con cada uno de sus objetivos. Estos objetivos son un gran referente para el proyecto de grado porque muchos de los procedimientos que ellos hicieron se tendrán que realizar en este proyecto. Es por esto que sirven como referente para plantear y ejecutar los objetivos que se están buscando. Entre estos está la búsqueda de lugares en Bogotá para definir la locación, plantear el stage plot, input list y mix list, establecer las técnicas de grabación que se implementarán, junto al sistema de monitoreo entre otros. Ellos fueron muy claros planteando las técnicas de grabación de cada instrumento y los equipos que utilizaron, argumentando también el porqué de sus elecciones y mostrando paso a paso cada decisión que fue tomada en el proceso. En el caso de este proyecto, cuando se empiece a realizar, se tendrá que dar una memoria de las evidencias de cada objetivo y de su ejecución y viendo el ejemplo anterior, se logra evidenciar la forma correcta de exponer esas evidencias, el manejo de los procesos creativos, investigativos y de ejecución de forma ordenada y concisa. “Teniendo el producto audiovisual final terminado, se pudo llegar a varias conclusiones que conciernen sobre todo al entendimiento y solución de problemas técnicos y logísticos en el acercamiento a lo que es un producto de calidad profesional. Se entendió claramente el por qué de cada proceso. El haber documentado todos los pasos y en un orden previamente establecido, permitió tener control y fluidez tanto en los días de grabación como en las posteriores sesiones de edición, mezcla y postproducción. Es fundamental el manejo de las buenas relaciones con todos los participantes en el evento: Los ayudantes, las bandas y las personas relacionadas con el préstamo de equipos y recintos. Es imprescindible tener una excelente relación con estas personas ya que su buen desempeño y atención es esencial para un proyecto de excelente calidad. Se entendió que todo proyecto requiere de una logística cuidadosamente diseñada para su correcto desarrollo, la coordinación entre las partes participantes es primordial para así no tener atrasos y posiblemente decisiones apresuradas. Es indispensable respetar un orden de eventos e instrucciones para también generar fluidez y una atmósfera agradable para todo el equipo de trabajo, ya que esto proporciona buenos resultados por parte de ellos. Adicionalmente, se llegó a la conclusión que, para este tipo de proyectos, teniendo en cuenta el audio como prioridad, el flujo de trabajo más conveniente a seguir es ilustrado en el anexo 4 A.” Hernández Forero, S. A., &amp; Serrano Martínez, J. C. (2010). Pre-producción, producción, post-producción y referencia visual de dos propuestas musicales por medio del proceso de grabación en bloque.</a:t>
            </a:r>
            <a:endParaRPr/>
          </a:p>
        </p:txBody>
      </p:sp>
    </p:spTree>
  </p:cSld>
  <p:clrMapOvr>
    <a:masterClrMapping/>
  </p:clrMapOvr>
</p:sld>
</file>

<file path=ppt/slides/slide1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8" name="Shape 868"/>
        <p:cNvGrpSpPr/>
        <p:nvPr/>
      </p:nvGrpSpPr>
      <p:grpSpPr>
        <a:xfrm>
          <a:off x="0" y="0"/>
          <a:ext cx="0" cy="0"/>
          <a:chOff x="0" y="0"/>
          <a:chExt cx="0" cy="0"/>
        </a:xfrm>
      </p:grpSpPr>
      <p:sp>
        <p:nvSpPr>
          <p:cNvPr id="869" name="Google Shape;869;p122"/>
          <p:cNvSpPr txBox="1"/>
          <p:nvPr>
            <p:ph type="title"/>
          </p:nvPr>
        </p:nvSpPr>
        <p:spPr>
          <a:xfrm>
            <a:off x="311700" y="445025"/>
            <a:ext cx="23391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4200">
                <a:solidFill>
                  <a:schemeClr val="accent1"/>
                </a:solidFill>
                <a:latin typeface="Amatic SC"/>
                <a:ea typeface="Amatic SC"/>
                <a:cs typeface="Amatic SC"/>
                <a:sym typeface="Amatic SC"/>
              </a:rPr>
              <a:t>Evidencias</a:t>
            </a:r>
            <a:endParaRPr sz="4200">
              <a:solidFill>
                <a:schemeClr val="accent1"/>
              </a:solidFill>
              <a:latin typeface="Amatic SC"/>
              <a:ea typeface="Amatic SC"/>
              <a:cs typeface="Amatic SC"/>
              <a:sym typeface="Amatic SC"/>
            </a:endParaRPr>
          </a:p>
        </p:txBody>
      </p:sp>
      <p:pic>
        <p:nvPicPr>
          <p:cNvPr id="870" name="Google Shape;870;p122"/>
          <p:cNvPicPr preferRelativeResize="0"/>
          <p:nvPr/>
        </p:nvPicPr>
        <p:blipFill>
          <a:blip r:embed="rId3">
            <a:alphaModFix/>
          </a:blip>
          <a:stretch>
            <a:fillRect/>
          </a:stretch>
        </p:blipFill>
        <p:spPr>
          <a:xfrm>
            <a:off x="2995876" y="1135488"/>
            <a:ext cx="2901800" cy="3739125"/>
          </a:xfrm>
          <a:prstGeom prst="rect">
            <a:avLst/>
          </a:prstGeom>
          <a:noFill/>
          <a:ln>
            <a:noFill/>
          </a:ln>
        </p:spPr>
      </p:pic>
      <p:sp>
        <p:nvSpPr>
          <p:cNvPr id="871" name="Google Shape;871;p122"/>
          <p:cNvSpPr txBox="1"/>
          <p:nvPr/>
        </p:nvSpPr>
        <p:spPr>
          <a:xfrm>
            <a:off x="342900" y="1407700"/>
            <a:ext cx="2562600" cy="1262100"/>
          </a:xfrm>
          <a:prstGeom prst="rect">
            <a:avLst/>
          </a:prstGeom>
          <a:solidFill>
            <a:srgbClr val="FCE5CD"/>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latin typeface="Caveat"/>
                <a:ea typeface="Caveat"/>
                <a:cs typeface="Caveat"/>
                <a:sym typeface="Caveat"/>
              </a:rPr>
              <a:t>Esta lista se hizo con Felipe De Mulder (ingeniero de sonido) para asegurarnos de que el  input list estuviera correcto. Agregamos unas cosas que nos faltaban y qudó listo para grabar al otro día.</a:t>
            </a:r>
            <a:endParaRPr>
              <a:latin typeface="Caveat"/>
              <a:ea typeface="Caveat"/>
              <a:cs typeface="Caveat"/>
              <a:sym typeface="Caveat"/>
            </a:endParaRPr>
          </a:p>
        </p:txBody>
      </p:sp>
      <p:sp>
        <p:nvSpPr>
          <p:cNvPr id="872" name="Google Shape;872;p122"/>
          <p:cNvSpPr txBox="1"/>
          <p:nvPr/>
        </p:nvSpPr>
        <p:spPr>
          <a:xfrm>
            <a:off x="6412250" y="1259550"/>
            <a:ext cx="2339100" cy="1262100"/>
          </a:xfrm>
          <a:prstGeom prst="rect">
            <a:avLst/>
          </a:prstGeom>
          <a:solidFill>
            <a:srgbClr val="FCE5CD"/>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latin typeface="Caveat"/>
                <a:ea typeface="Caveat"/>
                <a:cs typeface="Caveat"/>
                <a:sym typeface="Caveat"/>
              </a:rPr>
              <a:t>Al no obtener la ayuda de los equipos con la Universidad decidí conectar la guitarra y el bajo por línea sin caja directa y microfonear todo con dinámicos.</a:t>
            </a:r>
            <a:endParaRPr>
              <a:latin typeface="Caveat"/>
              <a:ea typeface="Caveat"/>
              <a:cs typeface="Caveat"/>
              <a:sym typeface="Caveat"/>
            </a:endParaRPr>
          </a:p>
        </p:txBody>
      </p:sp>
    </p:spTree>
  </p:cSld>
  <p:clrMapOvr>
    <a:masterClrMapping/>
  </p:clrMapOvr>
</p:sld>
</file>

<file path=ppt/slides/slide1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6" name="Shape 876"/>
        <p:cNvGrpSpPr/>
        <p:nvPr/>
      </p:nvGrpSpPr>
      <p:grpSpPr>
        <a:xfrm>
          <a:off x="0" y="0"/>
          <a:ext cx="0" cy="0"/>
          <a:chOff x="0" y="0"/>
          <a:chExt cx="0" cy="0"/>
        </a:xfrm>
      </p:grpSpPr>
      <p:sp>
        <p:nvSpPr>
          <p:cNvPr id="877" name="Google Shape;877;p123"/>
          <p:cNvSpPr txBox="1"/>
          <p:nvPr>
            <p:ph type="title"/>
          </p:nvPr>
        </p:nvSpPr>
        <p:spPr>
          <a:xfrm>
            <a:off x="383875" y="363900"/>
            <a:ext cx="2124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4700">
                <a:solidFill>
                  <a:srgbClr val="A4C2F4"/>
                </a:solidFill>
                <a:latin typeface="Amatic SC"/>
                <a:ea typeface="Amatic SC"/>
                <a:cs typeface="Amatic SC"/>
                <a:sym typeface="Amatic SC"/>
              </a:rPr>
              <a:t>Grabación</a:t>
            </a:r>
            <a:endParaRPr sz="4700">
              <a:solidFill>
                <a:srgbClr val="A4C2F4"/>
              </a:solidFill>
              <a:latin typeface="Amatic SC"/>
              <a:ea typeface="Amatic SC"/>
              <a:cs typeface="Amatic SC"/>
              <a:sym typeface="Amatic SC"/>
            </a:endParaRPr>
          </a:p>
        </p:txBody>
      </p:sp>
      <p:pic>
        <p:nvPicPr>
          <p:cNvPr id="878" name="Google Shape;878;p123" title="Grabación Video">
            <a:hlinkClick r:id="rId3"/>
          </p:cNvPr>
          <p:cNvPicPr preferRelativeResize="0"/>
          <p:nvPr/>
        </p:nvPicPr>
        <p:blipFill>
          <a:blip r:embed="rId4">
            <a:alphaModFix/>
          </a:blip>
          <a:stretch>
            <a:fillRect/>
          </a:stretch>
        </p:blipFill>
        <p:spPr>
          <a:xfrm>
            <a:off x="2953025" y="936600"/>
            <a:ext cx="2866000" cy="2149500"/>
          </a:xfrm>
          <a:prstGeom prst="rect">
            <a:avLst/>
          </a:prstGeom>
          <a:noFill/>
          <a:ln>
            <a:noFill/>
          </a:ln>
        </p:spPr>
      </p:pic>
      <p:sp>
        <p:nvSpPr>
          <p:cNvPr id="879" name="Google Shape;879;p123"/>
          <p:cNvSpPr txBox="1"/>
          <p:nvPr/>
        </p:nvSpPr>
        <p:spPr>
          <a:xfrm>
            <a:off x="225238" y="3167950"/>
            <a:ext cx="7769100" cy="1908600"/>
          </a:xfrm>
          <a:prstGeom prst="rect">
            <a:avLst/>
          </a:prstGeom>
          <a:solidFill>
            <a:srgbClr val="FCE5CD"/>
          </a:solidFill>
          <a:ln>
            <a:noFill/>
          </a:ln>
        </p:spPr>
        <p:txBody>
          <a:bodyPr anchorCtr="0" anchor="t" bIns="91425" lIns="91425" spcFirstLastPara="1" rIns="91425" wrap="square" tIns="91425">
            <a:spAutoFit/>
          </a:bodyPr>
          <a:lstStyle/>
          <a:p>
            <a:pPr indent="-317500" lvl="0" marL="457200" rtl="0" algn="l">
              <a:spcBef>
                <a:spcPts val="0"/>
              </a:spcBef>
              <a:spcAft>
                <a:spcPts val="0"/>
              </a:spcAft>
              <a:buSzPts val="1400"/>
              <a:buFont typeface="Caveat"/>
              <a:buAutoNum type="arabicPeriod"/>
            </a:pPr>
            <a:r>
              <a:rPr lang="es">
                <a:latin typeface="Caveat"/>
                <a:ea typeface="Caveat"/>
                <a:cs typeface="Caveat"/>
                <a:sym typeface="Caveat"/>
              </a:rPr>
              <a:t>Se llegó a la locación a las 6:00 am</a:t>
            </a:r>
            <a:endParaRPr>
              <a:latin typeface="Caveat"/>
              <a:ea typeface="Caveat"/>
              <a:cs typeface="Caveat"/>
              <a:sym typeface="Caveat"/>
            </a:endParaRPr>
          </a:p>
          <a:p>
            <a:pPr indent="-317500" lvl="0" marL="457200" rtl="0" algn="l">
              <a:spcBef>
                <a:spcPts val="0"/>
              </a:spcBef>
              <a:spcAft>
                <a:spcPts val="0"/>
              </a:spcAft>
              <a:buSzPts val="1400"/>
              <a:buFont typeface="Caveat"/>
              <a:buAutoNum type="arabicPeriod"/>
            </a:pPr>
            <a:r>
              <a:rPr lang="es">
                <a:latin typeface="Caveat"/>
                <a:ea typeface="Caveat"/>
                <a:cs typeface="Caveat"/>
                <a:sym typeface="Caveat"/>
              </a:rPr>
              <a:t>Comenzamos a descargar los equipos y a hacer el montaje. Nos demoramos aproximadamente una hora en el montaje.</a:t>
            </a:r>
            <a:endParaRPr>
              <a:latin typeface="Caveat"/>
              <a:ea typeface="Caveat"/>
              <a:cs typeface="Caveat"/>
              <a:sym typeface="Caveat"/>
            </a:endParaRPr>
          </a:p>
          <a:p>
            <a:pPr indent="-317500" lvl="0" marL="457200" rtl="0" algn="l">
              <a:spcBef>
                <a:spcPts val="0"/>
              </a:spcBef>
              <a:spcAft>
                <a:spcPts val="0"/>
              </a:spcAft>
              <a:buSzPts val="1400"/>
              <a:buFont typeface="Caveat"/>
              <a:buAutoNum type="arabicPeriod"/>
            </a:pPr>
            <a:r>
              <a:rPr lang="es">
                <a:latin typeface="Caveat"/>
                <a:ea typeface="Caveat"/>
                <a:cs typeface="Caveat"/>
                <a:sym typeface="Caveat"/>
              </a:rPr>
              <a:t>Después de tener todo montado comenzamos a verificar si la señal estaba entrando y saliendo al monitor y comenzamos a ajustar niveles.</a:t>
            </a:r>
            <a:endParaRPr>
              <a:latin typeface="Caveat"/>
              <a:ea typeface="Caveat"/>
              <a:cs typeface="Caveat"/>
              <a:sym typeface="Caveat"/>
            </a:endParaRPr>
          </a:p>
          <a:p>
            <a:pPr indent="-317500" lvl="0" marL="457200" rtl="0" algn="l">
              <a:spcBef>
                <a:spcPts val="0"/>
              </a:spcBef>
              <a:spcAft>
                <a:spcPts val="0"/>
              </a:spcAft>
              <a:buSzPts val="1400"/>
              <a:buFont typeface="Caveat"/>
              <a:buAutoNum type="arabicPeriod"/>
            </a:pPr>
            <a:r>
              <a:rPr lang="es">
                <a:latin typeface="Caveat"/>
                <a:ea typeface="Caveat"/>
                <a:cs typeface="Caveat"/>
                <a:sym typeface="Caveat"/>
              </a:rPr>
              <a:t>Nos tocó esperar un tiempo para comenzar a grabar ya que al ser una zona residencial los vecinos comenzaron a quejarse por el ruido.</a:t>
            </a:r>
            <a:endParaRPr>
              <a:latin typeface="Caveat"/>
              <a:ea typeface="Caveat"/>
              <a:cs typeface="Caveat"/>
              <a:sym typeface="Caveat"/>
            </a:endParaRPr>
          </a:p>
          <a:p>
            <a:pPr indent="-317500" lvl="0" marL="457200" rtl="0" algn="l">
              <a:spcBef>
                <a:spcPts val="0"/>
              </a:spcBef>
              <a:spcAft>
                <a:spcPts val="0"/>
              </a:spcAft>
              <a:buSzPts val="1400"/>
              <a:buFont typeface="Caveat"/>
              <a:buAutoNum type="arabicPeriod"/>
            </a:pPr>
            <a:r>
              <a:rPr lang="es">
                <a:latin typeface="Caveat"/>
                <a:ea typeface="Caveat"/>
                <a:cs typeface="Caveat"/>
                <a:sym typeface="Caveat"/>
              </a:rPr>
              <a:t>En la grabación el cantante me pidió que le ayudara con algunos coros e hicimos varias tomas de la canción.</a:t>
            </a:r>
            <a:endParaRPr>
              <a:latin typeface="Caveat"/>
              <a:ea typeface="Caveat"/>
              <a:cs typeface="Caveat"/>
              <a:sym typeface="Caveat"/>
            </a:endParaRPr>
          </a:p>
          <a:p>
            <a:pPr indent="-317500" lvl="0" marL="457200" rtl="0" algn="l">
              <a:spcBef>
                <a:spcPts val="0"/>
              </a:spcBef>
              <a:spcAft>
                <a:spcPts val="0"/>
              </a:spcAft>
              <a:buSzPts val="1400"/>
              <a:buFont typeface="Caveat"/>
              <a:buAutoNum type="arabicPeriod"/>
            </a:pPr>
            <a:r>
              <a:rPr lang="es">
                <a:latin typeface="Caveat"/>
                <a:ea typeface="Caveat"/>
                <a:cs typeface="Caveat"/>
                <a:sym typeface="Caveat"/>
              </a:rPr>
              <a:t>Por </a:t>
            </a:r>
            <a:r>
              <a:rPr lang="es">
                <a:latin typeface="Caveat"/>
                <a:ea typeface="Caveat"/>
                <a:cs typeface="Caveat"/>
                <a:sym typeface="Caveat"/>
              </a:rPr>
              <a:t>último</a:t>
            </a:r>
            <a:r>
              <a:rPr lang="es">
                <a:latin typeface="Caveat"/>
                <a:ea typeface="Caveat"/>
                <a:cs typeface="Caveat"/>
                <a:sym typeface="Caveat"/>
              </a:rPr>
              <a:t> revisamos que las tomas estuvieran bien y desmontamos el set de grabación.</a:t>
            </a:r>
            <a:endParaRPr>
              <a:latin typeface="Caveat"/>
              <a:ea typeface="Caveat"/>
              <a:cs typeface="Caveat"/>
              <a:sym typeface="Cavea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78"/>
                                        </p:tgtEl>
                                        <p:attrNameLst>
                                          <p:attrName>style.visibility</p:attrName>
                                        </p:attrNameLst>
                                      </p:cBhvr>
                                      <p:to>
                                        <p:strVal val="visible"/>
                                      </p:to>
                                    </p:set>
                                    <p:animEffect filter="fade" transition="in">
                                      <p:cBhvr>
                                        <p:cTn dur="1000"/>
                                        <p:tgtEl>
                                          <p:spTgt spid="87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3" name="Shape 883"/>
        <p:cNvGrpSpPr/>
        <p:nvPr/>
      </p:nvGrpSpPr>
      <p:grpSpPr>
        <a:xfrm>
          <a:off x="0" y="0"/>
          <a:ext cx="0" cy="0"/>
          <a:chOff x="0" y="0"/>
          <a:chExt cx="0" cy="0"/>
        </a:xfrm>
      </p:grpSpPr>
      <p:sp>
        <p:nvSpPr>
          <p:cNvPr id="884" name="Google Shape;884;p124"/>
          <p:cNvSpPr txBox="1"/>
          <p:nvPr>
            <p:ph type="title"/>
          </p:nvPr>
        </p:nvSpPr>
        <p:spPr>
          <a:xfrm>
            <a:off x="311700" y="0"/>
            <a:ext cx="3315900" cy="707400"/>
          </a:xfrm>
          <a:prstGeom prst="rect">
            <a:avLst/>
          </a:prstGeom>
          <a:solidFill>
            <a:schemeClr val="lt1"/>
          </a:solidFill>
        </p:spPr>
        <p:txBody>
          <a:bodyPr anchorCtr="0" anchor="t" bIns="91425" lIns="91425" spcFirstLastPara="1" rIns="91425" wrap="square" tIns="91425">
            <a:noAutofit/>
          </a:bodyPr>
          <a:lstStyle/>
          <a:p>
            <a:pPr indent="0" lvl="0" marL="0" rtl="0" algn="l">
              <a:spcBef>
                <a:spcPts val="0"/>
              </a:spcBef>
              <a:spcAft>
                <a:spcPts val="0"/>
              </a:spcAft>
              <a:buNone/>
            </a:pPr>
            <a:r>
              <a:rPr lang="es" sz="4200">
                <a:solidFill>
                  <a:srgbClr val="6AA84F"/>
                </a:solidFill>
                <a:latin typeface="Amatic SC"/>
                <a:ea typeface="Amatic SC"/>
                <a:cs typeface="Amatic SC"/>
                <a:sym typeface="Amatic SC"/>
              </a:rPr>
              <a:t>Reflexión Crítica </a:t>
            </a:r>
            <a:endParaRPr sz="4200">
              <a:solidFill>
                <a:srgbClr val="6AA84F"/>
              </a:solidFill>
              <a:latin typeface="Amatic SC"/>
              <a:ea typeface="Amatic SC"/>
              <a:cs typeface="Amatic SC"/>
              <a:sym typeface="Amatic SC"/>
            </a:endParaRPr>
          </a:p>
        </p:txBody>
      </p:sp>
      <p:sp>
        <p:nvSpPr>
          <p:cNvPr id="885" name="Google Shape;885;p124"/>
          <p:cNvSpPr txBox="1"/>
          <p:nvPr>
            <p:ph idx="1" type="body"/>
          </p:nvPr>
        </p:nvSpPr>
        <p:spPr>
          <a:xfrm>
            <a:off x="311700" y="833725"/>
            <a:ext cx="8520600" cy="4093200"/>
          </a:xfrm>
          <a:prstGeom prst="rect">
            <a:avLst/>
          </a:prstGeom>
          <a:solidFill>
            <a:schemeClr val="lt1"/>
          </a:solidFill>
        </p:spPr>
        <p:txBody>
          <a:bodyPr anchorCtr="0" anchor="t" bIns="91425" lIns="91425" spcFirstLastPara="1" rIns="91425" wrap="square" tIns="91425">
            <a:noAutofit/>
          </a:bodyPr>
          <a:lstStyle/>
          <a:p>
            <a:pPr indent="0" lvl="0" marL="0" rtl="0" algn="l">
              <a:spcBef>
                <a:spcPts val="0"/>
              </a:spcBef>
              <a:spcAft>
                <a:spcPts val="0"/>
              </a:spcAft>
              <a:buNone/>
            </a:pPr>
            <a:r>
              <a:rPr lang="es" sz="1700">
                <a:solidFill>
                  <a:srgbClr val="6D9EEB"/>
                </a:solidFill>
                <a:latin typeface="Caveat"/>
                <a:ea typeface="Caveat"/>
                <a:cs typeface="Caveat"/>
                <a:sym typeface="Caveat"/>
              </a:rPr>
              <a:t>¿</a:t>
            </a:r>
            <a:r>
              <a:rPr lang="es" sz="1600">
                <a:solidFill>
                  <a:srgbClr val="6D9EEB"/>
                </a:solidFill>
                <a:latin typeface="Caveat"/>
                <a:ea typeface="Caveat"/>
                <a:cs typeface="Caveat"/>
                <a:sym typeface="Caveat"/>
              </a:rPr>
              <a:t>Qué aprendí? </a:t>
            </a:r>
            <a:r>
              <a:rPr lang="es" sz="1600">
                <a:solidFill>
                  <a:schemeClr val="dk1"/>
                </a:solidFill>
                <a:latin typeface="Caveat"/>
                <a:ea typeface="Caveat"/>
                <a:cs typeface="Caveat"/>
                <a:sym typeface="Caveat"/>
              </a:rPr>
              <a:t>aprendí que a pesar de haber hecho una planeación siempre se vana presentar </a:t>
            </a:r>
            <a:r>
              <a:rPr lang="es" sz="1600">
                <a:solidFill>
                  <a:schemeClr val="dk1"/>
                </a:solidFill>
                <a:latin typeface="Caveat"/>
                <a:ea typeface="Caveat"/>
                <a:cs typeface="Caveat"/>
                <a:sym typeface="Caveat"/>
              </a:rPr>
              <a:t>inconvenientes</a:t>
            </a:r>
            <a:r>
              <a:rPr lang="es" sz="1600">
                <a:solidFill>
                  <a:schemeClr val="dk1"/>
                </a:solidFill>
                <a:latin typeface="Caveat"/>
                <a:ea typeface="Caveat"/>
                <a:cs typeface="Caveat"/>
                <a:sym typeface="Caveat"/>
              </a:rPr>
              <a:t> en el proceso y en la gestión. Lo importante es poder solucionarlos y sacar el proyecto adelante. Por otro lado me gustó mucho el tema de la gestión y dirección del proyecto porque me reté constantemente y me demostré a mi misma que puedo lograr lo que me proponga sin importar los obstáculos. Aprendí a trabajar bajo presión y me alegra mucho haberlo logrado ya que generalmente me costaba mucho hacerlo.</a:t>
            </a:r>
            <a:endParaRPr sz="1600">
              <a:solidFill>
                <a:schemeClr val="dk1"/>
              </a:solidFill>
              <a:latin typeface="Caveat"/>
              <a:ea typeface="Caveat"/>
              <a:cs typeface="Caveat"/>
              <a:sym typeface="Caveat"/>
            </a:endParaRPr>
          </a:p>
          <a:p>
            <a:pPr indent="0" lvl="0" marL="0" rtl="0" algn="l">
              <a:spcBef>
                <a:spcPts val="0"/>
              </a:spcBef>
              <a:spcAft>
                <a:spcPts val="0"/>
              </a:spcAft>
              <a:buNone/>
            </a:pPr>
            <a:r>
              <a:rPr lang="es" sz="1600">
                <a:solidFill>
                  <a:srgbClr val="6AA84F"/>
                </a:solidFill>
                <a:latin typeface="Caveat"/>
                <a:ea typeface="Caveat"/>
                <a:cs typeface="Caveat"/>
                <a:sym typeface="Caveat"/>
              </a:rPr>
              <a:t>¿Qué puse a prueba? </a:t>
            </a:r>
            <a:r>
              <a:rPr lang="es" sz="1600">
                <a:solidFill>
                  <a:schemeClr val="dk1"/>
                </a:solidFill>
                <a:latin typeface="Caveat"/>
                <a:ea typeface="Caveat"/>
                <a:cs typeface="Caveat"/>
                <a:sym typeface="Caveat"/>
              </a:rPr>
              <a:t> Puse a prueba las habilidades que aprendí en grabación y producción musical . Este ejercicio me exigió saber respecto a equipos, flujo de señal, técnicas de microfonía y dirección o producción. También puse a prueba mis habilidades de comunicación, trabajo en equipo y gestión. Pude </a:t>
            </a:r>
            <a:r>
              <a:rPr lang="es" sz="1600">
                <a:solidFill>
                  <a:schemeClr val="dk1"/>
                </a:solidFill>
                <a:latin typeface="Caveat"/>
                <a:ea typeface="Caveat"/>
                <a:cs typeface="Caveat"/>
                <a:sym typeface="Caveat"/>
              </a:rPr>
              <a:t>demostrarme</a:t>
            </a:r>
            <a:r>
              <a:rPr lang="es" sz="1600">
                <a:solidFill>
                  <a:schemeClr val="dk1"/>
                </a:solidFill>
                <a:latin typeface="Caveat"/>
                <a:ea typeface="Caveat"/>
                <a:cs typeface="Caveat"/>
                <a:sym typeface="Caveat"/>
              </a:rPr>
              <a:t> de lo que soy </a:t>
            </a:r>
            <a:r>
              <a:rPr lang="es" sz="1600">
                <a:solidFill>
                  <a:schemeClr val="dk1"/>
                </a:solidFill>
                <a:latin typeface="Caveat"/>
                <a:ea typeface="Caveat"/>
                <a:cs typeface="Caveat"/>
                <a:sym typeface="Caveat"/>
              </a:rPr>
              <a:t>capaz</a:t>
            </a:r>
            <a:r>
              <a:rPr lang="es" sz="1600">
                <a:solidFill>
                  <a:schemeClr val="dk1"/>
                </a:solidFill>
                <a:latin typeface="Caveat"/>
                <a:ea typeface="Caveat"/>
                <a:cs typeface="Caveat"/>
                <a:sym typeface="Caveat"/>
              </a:rPr>
              <a:t> y me sentí feliz con el resultado final. También puse a prueba el cumplimiento y me sorprendió lo mucho que nos rindió a pesar de algunos inconvenientes. Todo esto fue gracias a la planeación que se hizo y por como </a:t>
            </a:r>
            <a:r>
              <a:rPr lang="es" sz="1600">
                <a:solidFill>
                  <a:schemeClr val="dk1"/>
                </a:solidFill>
                <a:latin typeface="Caveat"/>
                <a:ea typeface="Caveat"/>
                <a:cs typeface="Caveat"/>
                <a:sym typeface="Caveat"/>
              </a:rPr>
              <a:t>delegue</a:t>
            </a:r>
            <a:r>
              <a:rPr lang="es" sz="1600">
                <a:solidFill>
                  <a:schemeClr val="dk1"/>
                </a:solidFill>
                <a:latin typeface="Caveat"/>
                <a:ea typeface="Caveat"/>
                <a:cs typeface="Caveat"/>
                <a:sym typeface="Caveat"/>
              </a:rPr>
              <a:t> las tareas con mi equipo de trabajo.</a:t>
            </a:r>
            <a:endParaRPr sz="1600">
              <a:solidFill>
                <a:schemeClr val="dk1"/>
              </a:solidFill>
              <a:latin typeface="Caveat"/>
              <a:ea typeface="Caveat"/>
              <a:cs typeface="Caveat"/>
              <a:sym typeface="Caveat"/>
            </a:endParaRPr>
          </a:p>
          <a:p>
            <a:pPr indent="0" lvl="0" marL="0" rtl="0" algn="l">
              <a:spcBef>
                <a:spcPts val="0"/>
              </a:spcBef>
              <a:spcAft>
                <a:spcPts val="0"/>
              </a:spcAft>
              <a:buNone/>
            </a:pPr>
            <a:r>
              <a:rPr lang="es" sz="1600">
                <a:solidFill>
                  <a:srgbClr val="A64D79"/>
                </a:solidFill>
                <a:latin typeface="Caveat"/>
                <a:ea typeface="Caveat"/>
                <a:cs typeface="Caveat"/>
                <a:sym typeface="Caveat"/>
              </a:rPr>
              <a:t>¿Qué me queda para el futuro? </a:t>
            </a:r>
            <a:r>
              <a:rPr lang="es" sz="1600">
                <a:solidFill>
                  <a:schemeClr val="dk1"/>
                </a:solidFill>
                <a:latin typeface="Caveat"/>
                <a:ea typeface="Caveat"/>
                <a:cs typeface="Caveat"/>
                <a:sym typeface="Caveat"/>
              </a:rPr>
              <a:t>Me demostré a mi misma de lo que soy capáz, de las habilidades que tengo en el aspecto laboral  y pienso seguir desarrollandolas para convertirme en una profesional más completa. También pienso seguir aprendiendo por medio de la </a:t>
            </a:r>
            <a:r>
              <a:rPr lang="es" sz="1600">
                <a:solidFill>
                  <a:schemeClr val="dk1"/>
                </a:solidFill>
                <a:latin typeface="Caveat"/>
                <a:ea typeface="Caveat"/>
                <a:cs typeface="Caveat"/>
                <a:sym typeface="Caveat"/>
              </a:rPr>
              <a:t>práctica</a:t>
            </a:r>
            <a:r>
              <a:rPr lang="es" sz="1600">
                <a:solidFill>
                  <a:schemeClr val="dk1"/>
                </a:solidFill>
                <a:latin typeface="Caveat"/>
                <a:ea typeface="Caveat"/>
                <a:cs typeface="Caveat"/>
                <a:sym typeface="Caveat"/>
              </a:rPr>
              <a:t> las competencias que la Universidad me ha brindado para ir perfeccionando mi trabajo y seguir aprendiendo cada día más-</a:t>
            </a:r>
            <a:endParaRPr sz="1600">
              <a:solidFill>
                <a:schemeClr val="dk1"/>
              </a:solidFill>
              <a:latin typeface="Caveat"/>
              <a:ea typeface="Caveat"/>
              <a:cs typeface="Caveat"/>
              <a:sym typeface="Caveat"/>
            </a:endParaRPr>
          </a:p>
        </p:txBody>
      </p:sp>
    </p:spTree>
  </p:cSld>
  <p:clrMapOvr>
    <a:masterClrMapping/>
  </p:clrMapOvr>
</p:sld>
</file>

<file path=ppt/slides/slide1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9" name="Shape 889"/>
        <p:cNvGrpSpPr/>
        <p:nvPr/>
      </p:nvGrpSpPr>
      <p:grpSpPr>
        <a:xfrm>
          <a:off x="0" y="0"/>
          <a:ext cx="0" cy="0"/>
          <a:chOff x="0" y="0"/>
          <a:chExt cx="0" cy="0"/>
        </a:xfrm>
      </p:grpSpPr>
      <p:sp>
        <p:nvSpPr>
          <p:cNvPr id="890" name="Google Shape;890;p12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Cronograma (semana 10) </a:t>
            </a:r>
            <a:endParaRPr>
              <a:latin typeface="Amatic SC"/>
              <a:ea typeface="Amatic SC"/>
              <a:cs typeface="Amatic SC"/>
              <a:sym typeface="Amatic SC"/>
            </a:endParaRPr>
          </a:p>
        </p:txBody>
      </p:sp>
      <p:pic>
        <p:nvPicPr>
          <p:cNvPr id="891" name="Google Shape;891;p125"/>
          <p:cNvPicPr preferRelativeResize="0"/>
          <p:nvPr/>
        </p:nvPicPr>
        <p:blipFill rotWithShape="1">
          <a:blip r:embed="rId3">
            <a:alphaModFix/>
          </a:blip>
          <a:srcRect b="3206" l="0" r="4297" t="5444"/>
          <a:stretch/>
        </p:blipFill>
        <p:spPr>
          <a:xfrm>
            <a:off x="1030900" y="1095675"/>
            <a:ext cx="5943599" cy="2004525"/>
          </a:xfrm>
          <a:prstGeom prst="rect">
            <a:avLst/>
          </a:prstGeom>
          <a:noFill/>
          <a:ln>
            <a:noFill/>
          </a:ln>
        </p:spPr>
      </p:pic>
      <p:pic>
        <p:nvPicPr>
          <p:cNvPr id="892" name="Google Shape;892;p125"/>
          <p:cNvPicPr preferRelativeResize="0"/>
          <p:nvPr/>
        </p:nvPicPr>
        <p:blipFill rotWithShape="1">
          <a:blip r:embed="rId4">
            <a:alphaModFix/>
          </a:blip>
          <a:srcRect b="0" l="0" r="0" t="0"/>
          <a:stretch/>
        </p:blipFill>
        <p:spPr>
          <a:xfrm>
            <a:off x="1030900" y="3030475"/>
            <a:ext cx="5943600" cy="1899475"/>
          </a:xfrm>
          <a:prstGeom prst="rect">
            <a:avLst/>
          </a:prstGeom>
          <a:noFill/>
          <a:ln>
            <a:noFill/>
          </a:ln>
        </p:spPr>
      </p:pic>
    </p:spTree>
  </p:cSld>
  <p:clrMapOvr>
    <a:masterClrMapping/>
  </p:clrMapOvr>
</p:sld>
</file>

<file path=ppt/slides/slide1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6" name="Shape 896"/>
        <p:cNvGrpSpPr/>
        <p:nvPr/>
      </p:nvGrpSpPr>
      <p:grpSpPr>
        <a:xfrm>
          <a:off x="0" y="0"/>
          <a:ext cx="0" cy="0"/>
          <a:chOff x="0" y="0"/>
          <a:chExt cx="0" cy="0"/>
        </a:xfrm>
      </p:grpSpPr>
      <p:sp>
        <p:nvSpPr>
          <p:cNvPr id="897" name="Google Shape;897;p12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Objetivos</a:t>
            </a:r>
            <a:endParaRPr>
              <a:latin typeface="Amatic SC"/>
              <a:ea typeface="Amatic SC"/>
              <a:cs typeface="Amatic SC"/>
              <a:sym typeface="Amatic SC"/>
            </a:endParaRPr>
          </a:p>
        </p:txBody>
      </p:sp>
      <p:sp>
        <p:nvSpPr>
          <p:cNvPr id="898" name="Google Shape;898;p12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Caveat"/>
              <a:buChar char="●"/>
            </a:pPr>
            <a:r>
              <a:rPr lang="es">
                <a:latin typeface="Caveat"/>
                <a:ea typeface="Caveat"/>
                <a:cs typeface="Caveat"/>
                <a:sym typeface="Caveat"/>
              </a:rPr>
              <a:t>Organización de la sesión en Protools</a:t>
            </a:r>
            <a:endParaRPr>
              <a:latin typeface="Caveat"/>
              <a:ea typeface="Caveat"/>
              <a:cs typeface="Caveat"/>
              <a:sym typeface="Caveat"/>
            </a:endParaRPr>
          </a:p>
          <a:p>
            <a:pPr indent="-342900" lvl="0" marL="457200" rtl="0" algn="l">
              <a:spcBef>
                <a:spcPts val="0"/>
              </a:spcBef>
              <a:spcAft>
                <a:spcPts val="0"/>
              </a:spcAft>
              <a:buSzPts val="1800"/>
              <a:buFont typeface="Caveat"/>
              <a:buChar char="●"/>
            </a:pPr>
            <a:r>
              <a:rPr lang="es">
                <a:latin typeface="Caveat"/>
                <a:ea typeface="Caveat"/>
                <a:cs typeface="Caveat"/>
                <a:sym typeface="Caveat"/>
              </a:rPr>
              <a:t>Entregable: Video de max 30 minutos</a:t>
            </a:r>
            <a:endParaRPr>
              <a:latin typeface="Caveat"/>
              <a:ea typeface="Caveat"/>
              <a:cs typeface="Caveat"/>
              <a:sym typeface="Caveat"/>
            </a:endParaRPr>
          </a:p>
        </p:txBody>
      </p:sp>
    </p:spTree>
  </p:cSld>
  <p:clrMapOvr>
    <a:masterClrMapping/>
  </p:clrMapOvr>
</p:sld>
</file>

<file path=ppt/slides/slide1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2" name="Shape 902"/>
        <p:cNvGrpSpPr/>
        <p:nvPr/>
      </p:nvGrpSpPr>
      <p:grpSpPr>
        <a:xfrm>
          <a:off x="0" y="0"/>
          <a:ext cx="0" cy="0"/>
          <a:chOff x="0" y="0"/>
          <a:chExt cx="0" cy="0"/>
        </a:xfrm>
      </p:grpSpPr>
      <p:sp>
        <p:nvSpPr>
          <p:cNvPr id="903" name="Google Shape;903;p12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Bitácora </a:t>
            </a:r>
            <a:endParaRPr>
              <a:latin typeface="Amatic SC"/>
              <a:ea typeface="Amatic SC"/>
              <a:cs typeface="Amatic SC"/>
              <a:sym typeface="Amatic SC"/>
            </a:endParaRPr>
          </a:p>
        </p:txBody>
      </p:sp>
      <p:sp>
        <p:nvSpPr>
          <p:cNvPr id="904" name="Google Shape;904;p127"/>
          <p:cNvSpPr txBox="1"/>
          <p:nvPr>
            <p:ph idx="1" type="body"/>
          </p:nvPr>
        </p:nvSpPr>
        <p:spPr>
          <a:xfrm>
            <a:off x="605425" y="2964875"/>
            <a:ext cx="6106800" cy="1584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rgbClr val="A4C2F4"/>
              </a:buClr>
              <a:buSzPts val="1800"/>
              <a:buFont typeface="Caveat"/>
              <a:buChar char="●"/>
            </a:pPr>
            <a:r>
              <a:rPr lang="es">
                <a:solidFill>
                  <a:srgbClr val="A4C2F4"/>
                </a:solidFill>
                <a:latin typeface="Caveat"/>
                <a:ea typeface="Caveat"/>
                <a:cs typeface="Caveat"/>
                <a:sym typeface="Caveat"/>
              </a:rPr>
              <a:t>se creó la sesión en Protools con todas las tomas de la grabaciòn.</a:t>
            </a:r>
            <a:endParaRPr>
              <a:solidFill>
                <a:srgbClr val="A4C2F4"/>
              </a:solidFill>
              <a:latin typeface="Caveat"/>
              <a:ea typeface="Caveat"/>
              <a:cs typeface="Caveat"/>
              <a:sym typeface="Caveat"/>
            </a:endParaRPr>
          </a:p>
          <a:p>
            <a:pPr indent="-342900" lvl="0" marL="457200" rtl="0" algn="l">
              <a:spcBef>
                <a:spcPts val="0"/>
              </a:spcBef>
              <a:spcAft>
                <a:spcPts val="0"/>
              </a:spcAft>
              <a:buClr>
                <a:srgbClr val="D5A6BD"/>
              </a:buClr>
              <a:buSzPts val="1800"/>
              <a:buFont typeface="Caveat"/>
              <a:buChar char="●"/>
            </a:pPr>
            <a:r>
              <a:rPr lang="es">
                <a:solidFill>
                  <a:srgbClr val="D5A6BD"/>
                </a:solidFill>
                <a:latin typeface="Caveat"/>
                <a:ea typeface="Caveat"/>
                <a:cs typeface="Caveat"/>
                <a:sym typeface="Caveat"/>
              </a:rPr>
              <a:t>Comencé a organizar la sesión por instrumentos, </a:t>
            </a:r>
            <a:r>
              <a:rPr lang="es">
                <a:solidFill>
                  <a:srgbClr val="D5A6BD"/>
                </a:solidFill>
                <a:latin typeface="Caveat"/>
                <a:ea typeface="Caveat"/>
                <a:cs typeface="Caveat"/>
                <a:sym typeface="Caveat"/>
              </a:rPr>
              <a:t>asignándoles</a:t>
            </a:r>
            <a:r>
              <a:rPr lang="es">
                <a:solidFill>
                  <a:srgbClr val="D5A6BD"/>
                </a:solidFill>
                <a:latin typeface="Caveat"/>
                <a:ea typeface="Caveat"/>
                <a:cs typeface="Caveat"/>
                <a:sym typeface="Caveat"/>
              </a:rPr>
              <a:t> nombres, grupos y canales auxiliares.</a:t>
            </a:r>
            <a:endParaRPr>
              <a:solidFill>
                <a:srgbClr val="D5A6BD"/>
              </a:solidFill>
              <a:latin typeface="Caveat"/>
              <a:ea typeface="Caveat"/>
              <a:cs typeface="Caveat"/>
              <a:sym typeface="Caveat"/>
            </a:endParaRPr>
          </a:p>
          <a:p>
            <a:pPr indent="-342900" lvl="0" marL="457200" rtl="0" algn="l">
              <a:spcBef>
                <a:spcPts val="0"/>
              </a:spcBef>
              <a:spcAft>
                <a:spcPts val="0"/>
              </a:spcAft>
              <a:buClr>
                <a:srgbClr val="F9CB9C"/>
              </a:buClr>
              <a:buSzPts val="1800"/>
              <a:buFont typeface="Caveat"/>
              <a:buChar char="●"/>
            </a:pPr>
            <a:r>
              <a:rPr lang="es">
                <a:solidFill>
                  <a:srgbClr val="F9CB9C"/>
                </a:solidFill>
                <a:latin typeface="Caveat"/>
                <a:ea typeface="Caveat"/>
                <a:cs typeface="Caveat"/>
                <a:sym typeface="Caveat"/>
              </a:rPr>
              <a:t>Por </a:t>
            </a:r>
            <a:r>
              <a:rPr lang="es">
                <a:solidFill>
                  <a:srgbClr val="F9CB9C"/>
                </a:solidFill>
                <a:latin typeface="Caveat"/>
                <a:ea typeface="Caveat"/>
                <a:cs typeface="Caveat"/>
                <a:sym typeface="Caveat"/>
              </a:rPr>
              <a:t>último</a:t>
            </a:r>
            <a:r>
              <a:rPr lang="es">
                <a:solidFill>
                  <a:srgbClr val="F9CB9C"/>
                </a:solidFill>
                <a:latin typeface="Caveat"/>
                <a:ea typeface="Caveat"/>
                <a:cs typeface="Caveat"/>
                <a:sym typeface="Caveat"/>
              </a:rPr>
              <a:t> se crearon los vca y el master y luego le puse a cada canal un trim para cuadrar los niveles de cada instrumento.</a:t>
            </a:r>
            <a:endParaRPr>
              <a:solidFill>
                <a:srgbClr val="F9CB9C"/>
              </a:solidFill>
              <a:latin typeface="Caveat"/>
              <a:ea typeface="Caveat"/>
              <a:cs typeface="Caveat"/>
              <a:sym typeface="Caveat"/>
            </a:endParaRPr>
          </a:p>
        </p:txBody>
      </p:sp>
      <p:pic>
        <p:nvPicPr>
          <p:cNvPr id="905" name="Google Shape;905;p127" title="Semana 11">
            <a:hlinkClick r:id="rId3"/>
          </p:cNvPr>
          <p:cNvPicPr preferRelativeResize="0"/>
          <p:nvPr/>
        </p:nvPicPr>
        <p:blipFill>
          <a:blip r:embed="rId4">
            <a:alphaModFix/>
          </a:blip>
          <a:stretch>
            <a:fillRect/>
          </a:stretch>
        </p:blipFill>
        <p:spPr>
          <a:xfrm>
            <a:off x="2677437" y="797600"/>
            <a:ext cx="2808125" cy="21061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05"/>
                                        </p:tgtEl>
                                        <p:attrNameLst>
                                          <p:attrName>style.visibility</p:attrName>
                                        </p:attrNameLst>
                                      </p:cBhvr>
                                      <p:to>
                                        <p:strVal val="visible"/>
                                      </p:to>
                                    </p:set>
                                    <p:animEffect filter="fade" transition="in">
                                      <p:cBhvr>
                                        <p:cTn dur="1000"/>
                                        <p:tgtEl>
                                          <p:spTgt spid="90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9" name="Shape 909"/>
        <p:cNvGrpSpPr/>
        <p:nvPr/>
      </p:nvGrpSpPr>
      <p:grpSpPr>
        <a:xfrm>
          <a:off x="0" y="0"/>
          <a:ext cx="0" cy="0"/>
          <a:chOff x="0" y="0"/>
          <a:chExt cx="0" cy="0"/>
        </a:xfrm>
      </p:grpSpPr>
      <p:sp>
        <p:nvSpPr>
          <p:cNvPr id="910" name="Google Shape;910;p12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Reflexión Crítica</a:t>
            </a:r>
            <a:endParaRPr>
              <a:latin typeface="Amatic SC"/>
              <a:ea typeface="Amatic SC"/>
              <a:cs typeface="Amatic SC"/>
              <a:sym typeface="Amatic SC"/>
            </a:endParaRPr>
          </a:p>
        </p:txBody>
      </p:sp>
      <p:sp>
        <p:nvSpPr>
          <p:cNvPr id="911" name="Google Shape;911;p128"/>
          <p:cNvSpPr txBox="1"/>
          <p:nvPr>
            <p:ph idx="1" type="body"/>
          </p:nvPr>
        </p:nvSpPr>
        <p:spPr>
          <a:xfrm>
            <a:off x="311700" y="1116650"/>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Caveat"/>
                <a:ea typeface="Caveat"/>
                <a:cs typeface="Caveat"/>
                <a:sym typeface="Caveat"/>
              </a:rPr>
              <a:t> Con este objetivo pude tener estructurada mi sesión para dar paso a la mezcla, también fue la primera escucha desde que se grabó la canción y me di cuenta de varios errores que se habían dado durante la captura de las tomas. Por otro lado pude apreciar una buena captura en la mayoría de los instrumentos lo </a:t>
            </a:r>
            <a:r>
              <a:rPr lang="es">
                <a:latin typeface="Caveat"/>
                <a:ea typeface="Caveat"/>
                <a:cs typeface="Caveat"/>
                <a:sym typeface="Caveat"/>
              </a:rPr>
              <a:t>cual</a:t>
            </a:r>
            <a:r>
              <a:rPr lang="es">
                <a:latin typeface="Caveat"/>
                <a:ea typeface="Caveat"/>
                <a:cs typeface="Caveat"/>
                <a:sym typeface="Caveat"/>
              </a:rPr>
              <a:t> me va a ayudar mucho al momento de realizar la mezcla.</a:t>
            </a:r>
            <a:endParaRPr>
              <a:latin typeface="Caveat"/>
              <a:ea typeface="Caveat"/>
              <a:cs typeface="Caveat"/>
              <a:sym typeface="Caveat"/>
            </a:endParaRPr>
          </a:p>
          <a:p>
            <a:pPr indent="0" lvl="0" marL="0" rtl="0" algn="l">
              <a:spcBef>
                <a:spcPts val="0"/>
              </a:spcBef>
              <a:spcAft>
                <a:spcPts val="0"/>
              </a:spcAft>
              <a:buNone/>
            </a:pPr>
            <a:r>
              <a:rPr lang="es">
                <a:latin typeface="Caveat"/>
                <a:ea typeface="Caveat"/>
                <a:cs typeface="Caveat"/>
                <a:sym typeface="Caveat"/>
              </a:rPr>
              <a:t>Al hacer la organización de la sesión pude empezar a estructurar el plan en el que se va a ir dirigiendo el orden de la mezcla y la metodología que va a tener para que salga de la mejor forma posible.</a:t>
            </a:r>
            <a:endParaRPr>
              <a:latin typeface="Caveat"/>
              <a:ea typeface="Caveat"/>
              <a:cs typeface="Caveat"/>
              <a:sym typeface="Caveat"/>
            </a:endParaRPr>
          </a:p>
        </p:txBody>
      </p:sp>
    </p:spTree>
  </p:cSld>
  <p:clrMapOvr>
    <a:masterClrMapping/>
  </p:clrMapOvr>
</p:sld>
</file>

<file path=ppt/slides/slide1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5" name="Shape 915"/>
        <p:cNvGrpSpPr/>
        <p:nvPr/>
      </p:nvGrpSpPr>
      <p:grpSpPr>
        <a:xfrm>
          <a:off x="0" y="0"/>
          <a:ext cx="0" cy="0"/>
          <a:chOff x="0" y="0"/>
          <a:chExt cx="0" cy="0"/>
        </a:xfrm>
      </p:grpSpPr>
      <p:sp>
        <p:nvSpPr>
          <p:cNvPr id="916" name="Google Shape;916;p12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Cronograma Semana 11</a:t>
            </a:r>
            <a:endParaRPr>
              <a:latin typeface="Amatic SC"/>
              <a:ea typeface="Amatic SC"/>
              <a:cs typeface="Amatic SC"/>
              <a:sym typeface="Amatic SC"/>
            </a:endParaRPr>
          </a:p>
        </p:txBody>
      </p:sp>
      <p:pic>
        <p:nvPicPr>
          <p:cNvPr id="917" name="Google Shape;917;p129"/>
          <p:cNvPicPr preferRelativeResize="0"/>
          <p:nvPr/>
        </p:nvPicPr>
        <p:blipFill>
          <a:blip r:embed="rId3">
            <a:alphaModFix/>
          </a:blip>
          <a:stretch>
            <a:fillRect/>
          </a:stretch>
        </p:blipFill>
        <p:spPr>
          <a:xfrm>
            <a:off x="1590350" y="1519175"/>
            <a:ext cx="4866574" cy="2356350"/>
          </a:xfrm>
          <a:prstGeom prst="rect">
            <a:avLst/>
          </a:prstGeom>
          <a:noFill/>
          <a:ln>
            <a:noFill/>
          </a:ln>
        </p:spPr>
      </p:pic>
      <p:pic>
        <p:nvPicPr>
          <p:cNvPr id="918" name="Google Shape;918;p129"/>
          <p:cNvPicPr preferRelativeResize="0"/>
          <p:nvPr/>
        </p:nvPicPr>
        <p:blipFill rotWithShape="1">
          <a:blip r:embed="rId4">
            <a:alphaModFix/>
          </a:blip>
          <a:srcRect b="-345" l="0" r="0" t="81789"/>
          <a:stretch/>
        </p:blipFill>
        <p:spPr>
          <a:xfrm>
            <a:off x="1590350" y="3875525"/>
            <a:ext cx="4866574" cy="445024"/>
          </a:xfrm>
          <a:prstGeom prst="rect">
            <a:avLst/>
          </a:prstGeom>
          <a:noFill/>
          <a:ln>
            <a:noFill/>
          </a:ln>
        </p:spPr>
      </p:pic>
    </p:spTree>
  </p:cSld>
  <p:clrMapOvr>
    <a:masterClrMapping/>
  </p:clrMapOvr>
</p:sld>
</file>

<file path=ppt/slides/slide1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2" name="Shape 922"/>
        <p:cNvGrpSpPr/>
        <p:nvPr/>
      </p:nvGrpSpPr>
      <p:grpSpPr>
        <a:xfrm>
          <a:off x="0" y="0"/>
          <a:ext cx="0" cy="0"/>
          <a:chOff x="0" y="0"/>
          <a:chExt cx="0" cy="0"/>
        </a:xfrm>
      </p:grpSpPr>
      <p:sp>
        <p:nvSpPr>
          <p:cNvPr id="923" name="Google Shape;923;p13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Objetivos</a:t>
            </a:r>
            <a:endParaRPr>
              <a:latin typeface="Amatic SC"/>
              <a:ea typeface="Amatic SC"/>
              <a:cs typeface="Amatic SC"/>
              <a:sym typeface="Amatic SC"/>
            </a:endParaRPr>
          </a:p>
        </p:txBody>
      </p:sp>
      <p:sp>
        <p:nvSpPr>
          <p:cNvPr id="924" name="Google Shape;924;p13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Caveat"/>
                <a:ea typeface="Caveat"/>
                <a:cs typeface="Caveat"/>
                <a:sym typeface="Caveat"/>
              </a:rPr>
              <a:t>Realizar la mezcla en compañía de un ingeniero de mezcla o un docente para su supervisión o corrección.</a:t>
            </a:r>
            <a:endParaRPr>
              <a:latin typeface="Caveat"/>
              <a:ea typeface="Caveat"/>
              <a:cs typeface="Caveat"/>
              <a:sym typeface="Caveat"/>
            </a:endParaRPr>
          </a:p>
          <a:p>
            <a:pPr indent="0" lvl="0" marL="0" rtl="0" algn="l">
              <a:spcBef>
                <a:spcPts val="0"/>
              </a:spcBef>
              <a:spcAft>
                <a:spcPts val="0"/>
              </a:spcAft>
              <a:buNone/>
            </a:pPr>
            <a:r>
              <a:rPr lang="es">
                <a:latin typeface="Caveat"/>
                <a:ea typeface="Caveat"/>
                <a:cs typeface="Caveat"/>
                <a:sym typeface="Caveat"/>
              </a:rPr>
              <a:t>Entregable: Video y Bounce </a:t>
            </a:r>
            <a:endParaRPr>
              <a:latin typeface="Caveat"/>
              <a:ea typeface="Caveat"/>
              <a:cs typeface="Caveat"/>
              <a:sym typeface="Caveat"/>
            </a:endParaRPr>
          </a:p>
        </p:txBody>
      </p:sp>
    </p:spTree>
  </p:cSld>
  <p:clrMapOvr>
    <a:masterClrMapping/>
  </p:clrMapOvr>
</p:sld>
</file>

<file path=ppt/slides/slide1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8" name="Shape 928"/>
        <p:cNvGrpSpPr/>
        <p:nvPr/>
      </p:nvGrpSpPr>
      <p:grpSpPr>
        <a:xfrm>
          <a:off x="0" y="0"/>
          <a:ext cx="0" cy="0"/>
          <a:chOff x="0" y="0"/>
          <a:chExt cx="0" cy="0"/>
        </a:xfrm>
      </p:grpSpPr>
      <p:pic>
        <p:nvPicPr>
          <p:cNvPr id="929" name="Google Shape;929;p131" title="Mezcla Primera Parte">
            <a:hlinkClick r:id="rId3"/>
          </p:cNvPr>
          <p:cNvPicPr preferRelativeResize="0"/>
          <p:nvPr/>
        </p:nvPicPr>
        <p:blipFill>
          <a:blip r:embed="rId4">
            <a:alphaModFix/>
          </a:blip>
          <a:stretch>
            <a:fillRect/>
          </a:stretch>
        </p:blipFill>
        <p:spPr>
          <a:xfrm>
            <a:off x="509450" y="1045275"/>
            <a:ext cx="2493824" cy="1870350"/>
          </a:xfrm>
          <a:prstGeom prst="rect">
            <a:avLst/>
          </a:prstGeom>
          <a:noFill/>
          <a:ln>
            <a:noFill/>
          </a:ln>
        </p:spPr>
      </p:pic>
      <p:sp>
        <p:nvSpPr>
          <p:cNvPr id="930" name="Google Shape;930;p131"/>
          <p:cNvSpPr txBox="1"/>
          <p:nvPr/>
        </p:nvSpPr>
        <p:spPr>
          <a:xfrm>
            <a:off x="279400" y="2958600"/>
            <a:ext cx="7170900" cy="1962600"/>
          </a:xfrm>
          <a:prstGeom prst="rect">
            <a:avLst/>
          </a:prstGeom>
          <a:solidFill>
            <a:srgbClr val="FFFFFF"/>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1050">
                <a:solidFill>
                  <a:srgbClr val="93C47D"/>
                </a:solidFill>
                <a:latin typeface="Caveat"/>
                <a:ea typeface="Caveat"/>
                <a:cs typeface="Caveat"/>
                <a:sym typeface="Caveat"/>
              </a:rPr>
              <a:t>Para la mezcla se </a:t>
            </a:r>
            <a:r>
              <a:rPr lang="es" sz="1050">
                <a:solidFill>
                  <a:srgbClr val="93C47D"/>
                </a:solidFill>
                <a:latin typeface="Caveat"/>
                <a:ea typeface="Caveat"/>
                <a:cs typeface="Caveat"/>
                <a:sym typeface="Caveat"/>
              </a:rPr>
              <a:t>utilizó</a:t>
            </a:r>
            <a:r>
              <a:rPr lang="es" sz="1050">
                <a:solidFill>
                  <a:srgbClr val="93C47D"/>
                </a:solidFill>
                <a:latin typeface="Caveat"/>
                <a:ea typeface="Caveat"/>
                <a:cs typeface="Caveat"/>
                <a:sym typeface="Caveat"/>
              </a:rPr>
              <a:t> como referente la canción Buenos Aires de Nathy Peluso y Crazy de Scary Pockets.</a:t>
            </a:r>
            <a:endParaRPr sz="1050">
              <a:solidFill>
                <a:srgbClr val="93C47D"/>
              </a:solidFill>
              <a:latin typeface="Caveat"/>
              <a:ea typeface="Caveat"/>
              <a:cs typeface="Caveat"/>
              <a:sym typeface="Caveat"/>
            </a:endParaRPr>
          </a:p>
          <a:p>
            <a:pPr indent="0" lvl="0" marL="0" rtl="0" algn="l">
              <a:spcBef>
                <a:spcPts val="0"/>
              </a:spcBef>
              <a:spcAft>
                <a:spcPts val="0"/>
              </a:spcAft>
              <a:buNone/>
            </a:pPr>
            <a:r>
              <a:rPr lang="es" sz="1050">
                <a:solidFill>
                  <a:srgbClr val="93C47D"/>
                </a:solidFill>
                <a:latin typeface="Caveat"/>
                <a:ea typeface="Caveat"/>
                <a:cs typeface="Caveat"/>
                <a:sym typeface="Caveat"/>
              </a:rPr>
              <a:t>Sesión: Por medio de un auxiliar se envió solo la banda, esto me permite manejar mejor la ganancia de la voz. Se le puso un </a:t>
            </a:r>
            <a:r>
              <a:rPr lang="es" sz="1050">
                <a:solidFill>
                  <a:srgbClr val="93C47D"/>
                </a:solidFill>
                <a:latin typeface="Caveat"/>
                <a:ea typeface="Caveat"/>
                <a:cs typeface="Caveat"/>
                <a:sym typeface="Caveat"/>
              </a:rPr>
              <a:t>distersor</a:t>
            </a:r>
            <a:r>
              <a:rPr lang="es" sz="1050">
                <a:solidFill>
                  <a:srgbClr val="93C47D"/>
                </a:solidFill>
                <a:latin typeface="Caveat"/>
                <a:ea typeface="Caveat"/>
                <a:cs typeface="Caveat"/>
                <a:sym typeface="Caveat"/>
              </a:rPr>
              <a:t> </a:t>
            </a:r>
            <a:r>
              <a:rPr lang="es" sz="1050">
                <a:solidFill>
                  <a:srgbClr val="93C47D"/>
                </a:solidFill>
                <a:latin typeface="Caveat"/>
                <a:ea typeface="Caveat"/>
                <a:cs typeface="Caveat"/>
                <a:sym typeface="Caveat"/>
              </a:rPr>
              <a:t>óptico</a:t>
            </a:r>
            <a:r>
              <a:rPr lang="es" sz="1050">
                <a:solidFill>
                  <a:srgbClr val="93C47D"/>
                </a:solidFill>
                <a:latin typeface="Caveat"/>
                <a:ea typeface="Caveat"/>
                <a:cs typeface="Caveat"/>
                <a:sym typeface="Caveat"/>
              </a:rPr>
              <a:t> para la dinámica y un emulador de neve para agregarle color.</a:t>
            </a:r>
            <a:endParaRPr sz="1050">
              <a:solidFill>
                <a:srgbClr val="93C47D"/>
              </a:solidFill>
              <a:latin typeface="Caveat"/>
              <a:ea typeface="Caveat"/>
              <a:cs typeface="Caveat"/>
              <a:sym typeface="Caveat"/>
            </a:endParaRPr>
          </a:p>
          <a:p>
            <a:pPr indent="0" lvl="0" marL="0" rtl="0" algn="l">
              <a:spcBef>
                <a:spcPts val="0"/>
              </a:spcBef>
              <a:spcAft>
                <a:spcPts val="0"/>
              </a:spcAft>
              <a:buNone/>
            </a:pPr>
            <a:r>
              <a:rPr lang="es" sz="1050">
                <a:solidFill>
                  <a:srgbClr val="93C47D"/>
                </a:solidFill>
                <a:latin typeface="Caveat"/>
                <a:ea typeface="Caveat"/>
                <a:cs typeface="Caveat"/>
                <a:sym typeface="Caveat"/>
              </a:rPr>
              <a:t>Bajo: Se duplicó el bajo y en uno se le puso un amplificador para manejar las sub bajas y en la otra se quiso resaltar más el movimiento de los dedos. Luego se le puso una </a:t>
            </a:r>
            <a:r>
              <a:rPr lang="es" sz="1050">
                <a:solidFill>
                  <a:srgbClr val="93C47D"/>
                </a:solidFill>
                <a:latin typeface="Caveat"/>
                <a:ea typeface="Caveat"/>
                <a:cs typeface="Caveat"/>
                <a:sym typeface="Caveat"/>
              </a:rPr>
              <a:t>distorsión</a:t>
            </a:r>
            <a:r>
              <a:rPr lang="es" sz="1050">
                <a:solidFill>
                  <a:srgbClr val="93C47D"/>
                </a:solidFill>
                <a:latin typeface="Caveat"/>
                <a:ea typeface="Caveat"/>
                <a:cs typeface="Caveat"/>
                <a:sym typeface="Caveat"/>
              </a:rPr>
              <a:t>.</a:t>
            </a:r>
            <a:endParaRPr sz="1050">
              <a:solidFill>
                <a:srgbClr val="93C47D"/>
              </a:solidFill>
              <a:latin typeface="Caveat"/>
              <a:ea typeface="Caveat"/>
              <a:cs typeface="Caveat"/>
              <a:sym typeface="Caveat"/>
            </a:endParaRPr>
          </a:p>
          <a:p>
            <a:pPr indent="0" lvl="0" marL="0" rtl="0" algn="l">
              <a:spcBef>
                <a:spcPts val="0"/>
              </a:spcBef>
              <a:spcAft>
                <a:spcPts val="0"/>
              </a:spcAft>
              <a:buNone/>
            </a:pPr>
            <a:r>
              <a:rPr lang="es" sz="1050">
                <a:solidFill>
                  <a:srgbClr val="93C47D"/>
                </a:solidFill>
                <a:latin typeface="Caveat"/>
                <a:ea typeface="Caveat"/>
                <a:cs typeface="Caveat"/>
                <a:sym typeface="Caveat"/>
              </a:rPr>
              <a:t>Batería</a:t>
            </a:r>
            <a:r>
              <a:rPr lang="es" sz="1050">
                <a:solidFill>
                  <a:srgbClr val="93C47D"/>
                </a:solidFill>
                <a:latin typeface="Caveat"/>
                <a:ea typeface="Caveat"/>
                <a:cs typeface="Caveat"/>
                <a:sym typeface="Caveat"/>
              </a:rPr>
              <a:t>: Se puso un trigger en el kick. También se duplicó la señal al igual que el bajo para darle más cuerpo ya que por como fue grabado tenía mucho ataque y poco cuerpo. Se usó un emulador del appi para darle más frecuencias bajas y también se utilizó una compuerta para quitar el ruido de los otros instrumentos. Se revisó la fase y estaba desfasado por lo tanto hubo que corregirlo.</a:t>
            </a:r>
            <a:endParaRPr sz="1050">
              <a:solidFill>
                <a:srgbClr val="93C47D"/>
              </a:solidFill>
              <a:latin typeface="Caveat"/>
              <a:ea typeface="Caveat"/>
              <a:cs typeface="Caveat"/>
              <a:sym typeface="Caveat"/>
            </a:endParaRPr>
          </a:p>
          <a:p>
            <a:pPr indent="0" lvl="0" marL="0" rtl="0" algn="l">
              <a:spcBef>
                <a:spcPts val="0"/>
              </a:spcBef>
              <a:spcAft>
                <a:spcPts val="0"/>
              </a:spcAft>
              <a:buNone/>
            </a:pPr>
            <a:r>
              <a:rPr lang="es" sz="1050">
                <a:solidFill>
                  <a:srgbClr val="93C47D"/>
                </a:solidFill>
                <a:latin typeface="Caveat"/>
                <a:ea typeface="Caveat"/>
                <a:cs typeface="Caveat"/>
                <a:sym typeface="Caveat"/>
              </a:rPr>
              <a:t>Se agruparon los OH y se puso un hi pass filter para quitar un poco de room. Se resaltaron los brillos y se le colocó compresión para traer el sonido más hacia delante. (aprox 3db). El snare se ecualizó, se puso un hi pass filter, se atenuaron las medias altas y se le puso aire y </a:t>
            </a:r>
            <a:r>
              <a:rPr lang="es" sz="1050">
                <a:solidFill>
                  <a:srgbClr val="93C47D"/>
                </a:solidFill>
                <a:latin typeface="Caveat"/>
                <a:ea typeface="Caveat"/>
                <a:cs typeface="Caveat"/>
                <a:sym typeface="Caveat"/>
              </a:rPr>
              <a:t>distorsión</a:t>
            </a:r>
            <a:r>
              <a:rPr lang="es" sz="1050">
                <a:solidFill>
                  <a:srgbClr val="93C47D"/>
                </a:solidFill>
                <a:latin typeface="Caveat"/>
                <a:ea typeface="Caveat"/>
                <a:cs typeface="Caveat"/>
                <a:sym typeface="Caveat"/>
              </a:rPr>
              <a:t> armónica.</a:t>
            </a:r>
            <a:endParaRPr sz="1050">
              <a:solidFill>
                <a:srgbClr val="93C47D"/>
              </a:solidFill>
              <a:latin typeface="Caveat"/>
              <a:ea typeface="Caveat"/>
              <a:cs typeface="Caveat"/>
              <a:sym typeface="Caveat"/>
            </a:endParaRPr>
          </a:p>
          <a:p>
            <a:pPr indent="0" lvl="0" marL="0" rtl="0" algn="l">
              <a:spcBef>
                <a:spcPts val="0"/>
              </a:spcBef>
              <a:spcAft>
                <a:spcPts val="0"/>
              </a:spcAft>
              <a:buNone/>
            </a:pPr>
            <a:r>
              <a:rPr lang="es" sz="1050">
                <a:solidFill>
                  <a:srgbClr val="93C47D"/>
                </a:solidFill>
                <a:latin typeface="Caveat"/>
                <a:ea typeface="Caveat"/>
                <a:cs typeface="Caveat"/>
                <a:sym typeface="Caveat"/>
              </a:rPr>
              <a:t>Voces: Se </a:t>
            </a:r>
            <a:r>
              <a:rPr lang="es" sz="1050">
                <a:solidFill>
                  <a:srgbClr val="93C47D"/>
                </a:solidFill>
                <a:latin typeface="Caveat"/>
                <a:ea typeface="Caveat"/>
                <a:cs typeface="Caveat"/>
                <a:sym typeface="Caveat"/>
              </a:rPr>
              <a:t>analizaron</a:t>
            </a:r>
            <a:r>
              <a:rPr lang="es" sz="1050">
                <a:solidFill>
                  <a:srgbClr val="93C47D"/>
                </a:solidFill>
                <a:latin typeface="Caveat"/>
                <a:ea typeface="Caveat"/>
                <a:cs typeface="Caveat"/>
                <a:sym typeface="Caveat"/>
              </a:rPr>
              <a:t> atenuando las frecuencias medias, se puso aire, compresión en cadena, dos delay, dos rever para darle estereofonia.</a:t>
            </a:r>
            <a:endParaRPr sz="1050">
              <a:solidFill>
                <a:srgbClr val="93C47D"/>
              </a:solidFill>
              <a:latin typeface="Caveat"/>
              <a:ea typeface="Caveat"/>
              <a:cs typeface="Caveat"/>
              <a:sym typeface="Caveat"/>
            </a:endParaRPr>
          </a:p>
        </p:txBody>
      </p:sp>
      <p:pic>
        <p:nvPicPr>
          <p:cNvPr id="931" name="Google Shape;931;p131" title="Mezcla Parte 2">
            <a:hlinkClick r:id="rId5"/>
          </p:cNvPr>
          <p:cNvPicPr preferRelativeResize="0"/>
          <p:nvPr/>
        </p:nvPicPr>
        <p:blipFill>
          <a:blip r:embed="rId6">
            <a:alphaModFix/>
          </a:blip>
          <a:stretch>
            <a:fillRect/>
          </a:stretch>
        </p:blipFill>
        <p:spPr>
          <a:xfrm>
            <a:off x="4036775" y="1045300"/>
            <a:ext cx="2493787" cy="1870350"/>
          </a:xfrm>
          <a:prstGeom prst="rect">
            <a:avLst/>
          </a:prstGeom>
          <a:noFill/>
          <a:ln>
            <a:noFill/>
          </a:ln>
        </p:spPr>
      </p:pic>
      <p:sp>
        <p:nvSpPr>
          <p:cNvPr id="932" name="Google Shape;932;p131"/>
          <p:cNvSpPr txBox="1"/>
          <p:nvPr/>
        </p:nvSpPr>
        <p:spPr>
          <a:xfrm>
            <a:off x="1051650" y="159350"/>
            <a:ext cx="42384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2800">
                <a:latin typeface="Amatic SC"/>
                <a:ea typeface="Amatic SC"/>
                <a:cs typeface="Amatic SC"/>
                <a:sym typeface="Amatic SC"/>
              </a:rPr>
              <a:t>Mezcla</a:t>
            </a:r>
            <a:endParaRPr sz="2800">
              <a:latin typeface="Amatic SC"/>
              <a:ea typeface="Amatic SC"/>
              <a:cs typeface="Amatic SC"/>
              <a:sym typeface="Amatic SC"/>
            </a:endParaRPr>
          </a:p>
          <a:p>
            <a:pPr indent="0" lvl="0" marL="0" rtl="0" algn="l">
              <a:spcBef>
                <a:spcPts val="0"/>
              </a:spcBef>
              <a:spcAft>
                <a:spcPts val="0"/>
              </a:spcAft>
              <a:buNone/>
            </a:pPr>
            <a:r>
              <a:t/>
            </a:r>
            <a:endParaRPr sz="2800">
              <a:latin typeface="Amatic SC"/>
              <a:ea typeface="Amatic SC"/>
              <a:cs typeface="Amatic SC"/>
              <a:sym typeface="Amatic SC"/>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29"/>
                                        </p:tgtEl>
                                        <p:attrNameLst>
                                          <p:attrName>style.visibility</p:attrName>
                                        </p:attrNameLst>
                                      </p:cBhvr>
                                      <p:to>
                                        <p:strVal val="visible"/>
                                      </p:to>
                                    </p:set>
                                    <p:animEffect filter="fade" transition="in">
                                      <p:cBhvr>
                                        <p:cTn dur="1000"/>
                                        <p:tgtEl>
                                          <p:spTgt spid="9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31"/>
                                        </p:tgtEl>
                                        <p:attrNameLst>
                                          <p:attrName>style.visibility</p:attrName>
                                        </p:attrNameLst>
                                      </p:cBhvr>
                                      <p:to>
                                        <p:strVal val="visible"/>
                                      </p:to>
                                    </p:set>
                                    <p:animEffect filter="fade" transition="in">
                                      <p:cBhvr>
                                        <p:cTn dur="1000"/>
                                        <p:tgtEl>
                                          <p:spTgt spid="93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24"/>
          <p:cNvSpPr txBox="1"/>
          <p:nvPr>
            <p:ph type="title"/>
          </p:nvPr>
        </p:nvSpPr>
        <p:spPr>
          <a:xfrm>
            <a:off x="311700" y="2665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Desarrollo</a:t>
            </a:r>
            <a:endParaRPr>
              <a:latin typeface="Amatic SC"/>
              <a:ea typeface="Amatic SC"/>
              <a:cs typeface="Amatic SC"/>
              <a:sym typeface="Amatic SC"/>
            </a:endParaRPr>
          </a:p>
        </p:txBody>
      </p:sp>
      <p:sp>
        <p:nvSpPr>
          <p:cNvPr id="116" name="Google Shape;116;p24"/>
          <p:cNvSpPr txBox="1"/>
          <p:nvPr>
            <p:ph idx="1" type="body"/>
          </p:nvPr>
        </p:nvSpPr>
        <p:spPr>
          <a:xfrm>
            <a:off x="279825" y="795550"/>
            <a:ext cx="8520600" cy="4284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1200">
                <a:latin typeface="Caveat"/>
                <a:ea typeface="Caveat"/>
                <a:cs typeface="Caveat"/>
                <a:sym typeface="Caveat"/>
              </a:rPr>
              <a:t>La primera etapa del proyecto como ya se mencionó antes fue de </a:t>
            </a:r>
            <a:r>
              <a:rPr lang="es" sz="1200">
                <a:latin typeface="Caveat"/>
                <a:ea typeface="Caveat"/>
                <a:cs typeface="Caveat"/>
                <a:sym typeface="Caveat"/>
              </a:rPr>
              <a:t>carácter</a:t>
            </a:r>
            <a:r>
              <a:rPr lang="es" sz="1200">
                <a:latin typeface="Caveat"/>
                <a:ea typeface="Caveat"/>
                <a:cs typeface="Caveat"/>
                <a:sym typeface="Caveat"/>
              </a:rPr>
              <a:t> investigativo, se hicieron entrevistas a gestores culturales, productores musicales, expertos en marketing y se hizo un </a:t>
            </a:r>
            <a:r>
              <a:rPr lang="es" sz="1200">
                <a:latin typeface="Caveat"/>
                <a:ea typeface="Caveat"/>
                <a:cs typeface="Caveat"/>
                <a:sym typeface="Caveat"/>
              </a:rPr>
              <a:t>análisis</a:t>
            </a:r>
            <a:r>
              <a:rPr lang="es" sz="1200">
                <a:latin typeface="Caveat"/>
                <a:ea typeface="Caveat"/>
                <a:cs typeface="Caveat"/>
                <a:sym typeface="Caveat"/>
              </a:rPr>
              <a:t> acerca de los procesos de la producción musical. Las segunda etapa fue centrada en la gestión administrativa del proyecto con el fin de contextualizar el proyecto en un ambiente profesional y formal. Para dicha formalidad fue necesaria la investigación y ejecución de contratos y temas legales sobre derechos de autor, contratos laborales y de prestación de servicios, registro de la obra musical, códigos IRSC y UPC para su comercialización y distribución y y una planeación de </a:t>
            </a:r>
            <a:r>
              <a:rPr lang="es" sz="1200">
                <a:latin typeface="Caveat"/>
                <a:ea typeface="Caveat"/>
                <a:cs typeface="Caveat"/>
                <a:sym typeface="Caveat"/>
              </a:rPr>
              <a:t>carácter</a:t>
            </a:r>
            <a:r>
              <a:rPr lang="es" sz="1200">
                <a:latin typeface="Caveat"/>
                <a:ea typeface="Caveat"/>
                <a:cs typeface="Caveat"/>
                <a:sym typeface="Caveat"/>
              </a:rPr>
              <a:t> </a:t>
            </a:r>
            <a:r>
              <a:rPr lang="es" sz="1200">
                <a:latin typeface="Caveat"/>
                <a:ea typeface="Caveat"/>
                <a:cs typeface="Caveat"/>
                <a:sym typeface="Caveat"/>
              </a:rPr>
              <a:t>estricto</a:t>
            </a:r>
            <a:r>
              <a:rPr lang="es" sz="1200">
                <a:latin typeface="Caveat"/>
                <a:ea typeface="Caveat"/>
                <a:cs typeface="Caveat"/>
                <a:sym typeface="Caveat"/>
              </a:rPr>
              <a:t> para cumplir con cada uno de los objetivos planteados. </a:t>
            </a:r>
            <a:endParaRPr sz="1200">
              <a:latin typeface="Caveat"/>
              <a:ea typeface="Caveat"/>
              <a:cs typeface="Caveat"/>
              <a:sym typeface="Caveat"/>
            </a:endParaRPr>
          </a:p>
          <a:p>
            <a:pPr indent="0" lvl="0" marL="0" rtl="0" algn="l">
              <a:spcBef>
                <a:spcPts val="0"/>
              </a:spcBef>
              <a:spcAft>
                <a:spcPts val="0"/>
              </a:spcAft>
              <a:buNone/>
            </a:pPr>
            <a:r>
              <a:rPr lang="es" sz="1200">
                <a:latin typeface="Caveat"/>
                <a:ea typeface="Caveat"/>
                <a:cs typeface="Caveat"/>
                <a:sym typeface="Caveat"/>
              </a:rPr>
              <a:t>En la tercera etapa se trabajó la </a:t>
            </a:r>
            <a:r>
              <a:rPr lang="es" sz="1200">
                <a:latin typeface="Caveat"/>
                <a:ea typeface="Caveat"/>
                <a:cs typeface="Caveat"/>
                <a:sym typeface="Caveat"/>
              </a:rPr>
              <a:t>preproducción</a:t>
            </a:r>
            <a:r>
              <a:rPr lang="es" sz="1200">
                <a:latin typeface="Caveat"/>
                <a:ea typeface="Caveat"/>
                <a:cs typeface="Caveat"/>
                <a:sym typeface="Caveat"/>
              </a:rPr>
              <a:t> del proyecto comenzó el proceso creativo de la composición, el scouting para definir la locación de la grabación, la estructuración de la maqueta y la letra y una investigación acerca de las </a:t>
            </a:r>
            <a:r>
              <a:rPr lang="es" sz="1200">
                <a:latin typeface="Caveat"/>
                <a:ea typeface="Caveat"/>
                <a:cs typeface="Caveat"/>
                <a:sym typeface="Caveat"/>
              </a:rPr>
              <a:t>metodologías</a:t>
            </a:r>
            <a:r>
              <a:rPr lang="es" sz="1200">
                <a:latin typeface="Caveat"/>
                <a:ea typeface="Caveat"/>
                <a:cs typeface="Caveat"/>
                <a:sym typeface="Caveat"/>
              </a:rPr>
              <a:t> de composición. Esta fue una etapa en donde se tuvieron que tomar muchas </a:t>
            </a:r>
            <a:r>
              <a:rPr lang="es" sz="1200">
                <a:latin typeface="Caveat"/>
                <a:ea typeface="Caveat"/>
                <a:cs typeface="Caveat"/>
                <a:sym typeface="Caveat"/>
              </a:rPr>
              <a:t>decisiones</a:t>
            </a:r>
            <a:r>
              <a:rPr lang="es" sz="1200">
                <a:latin typeface="Caveat"/>
                <a:ea typeface="Caveat"/>
                <a:cs typeface="Caveat"/>
                <a:sym typeface="Caveat"/>
              </a:rPr>
              <a:t> respecto a los arreglos musicales, el concepto de la canción, los </a:t>
            </a:r>
            <a:r>
              <a:rPr lang="es" sz="1200">
                <a:latin typeface="Caveat"/>
                <a:ea typeface="Caveat"/>
                <a:cs typeface="Caveat"/>
                <a:sym typeface="Caveat"/>
              </a:rPr>
              <a:t>músicos</a:t>
            </a:r>
            <a:r>
              <a:rPr lang="es" sz="1200">
                <a:latin typeface="Caveat"/>
                <a:ea typeface="Caveat"/>
                <a:cs typeface="Caveat"/>
                <a:sym typeface="Caveat"/>
              </a:rPr>
              <a:t> que iban a interpretarla, el lugar ideal para la grabación, los equipos que se iban a utilizar, el cronograma de grabación entre otros. Hubo inconvenientes en el camino con los músicos que se habían escogido y fue necesario cambiar varios factores importantes de la composición para que los nuevos músicos la interpretaran y se sintieran cómodos al hacerlo. Sin embargo cada </a:t>
            </a:r>
            <a:r>
              <a:rPr lang="es" sz="1200">
                <a:latin typeface="Caveat"/>
                <a:ea typeface="Caveat"/>
                <a:cs typeface="Caveat"/>
                <a:sym typeface="Caveat"/>
              </a:rPr>
              <a:t>tropiezo</a:t>
            </a:r>
            <a:r>
              <a:rPr lang="es" sz="1200">
                <a:latin typeface="Caveat"/>
                <a:ea typeface="Caveat"/>
                <a:cs typeface="Caveat"/>
                <a:sym typeface="Caveat"/>
              </a:rPr>
              <a:t> que hubo en el camino se fue sacando adelante y se logró grabar en el parque El Virrey.</a:t>
            </a:r>
            <a:endParaRPr sz="1200">
              <a:latin typeface="Caveat"/>
              <a:ea typeface="Caveat"/>
              <a:cs typeface="Caveat"/>
              <a:sym typeface="Caveat"/>
            </a:endParaRPr>
          </a:p>
          <a:p>
            <a:pPr indent="0" lvl="0" marL="0" rtl="0" algn="l">
              <a:spcBef>
                <a:spcPts val="0"/>
              </a:spcBef>
              <a:spcAft>
                <a:spcPts val="0"/>
              </a:spcAft>
              <a:buNone/>
            </a:pPr>
            <a:r>
              <a:rPr lang="es" sz="1200">
                <a:latin typeface="Caveat"/>
                <a:ea typeface="Caveat"/>
                <a:cs typeface="Caveat"/>
                <a:sym typeface="Caveat"/>
              </a:rPr>
              <a:t>La cuarta etapa fue la producción. En esta etapa se realizó la grabación de la canción en compañía de un ingeniero de grabación aliado, entre los dos hicimos el montaje de los equipos, las técnicas de microfonía y la organización de los músicos. El cronograma de grabación se corrió porque hubo quejas por el ruido, ya que comenzamos con el montaje un sábado a las 6:00 am pero esto no perjudicó el tiempo de grabación, gracias a que el montaje se hizo más rápido de lo que se había planeado. Se le dio total libertad de interpretación a los músicos y el resultado fue muy distinto al que se había planteado en la maqueta, sin embargo quedamos satisfechos con lo que se logró en la grabación.</a:t>
            </a:r>
            <a:endParaRPr sz="1200">
              <a:latin typeface="Caveat"/>
              <a:ea typeface="Caveat"/>
              <a:cs typeface="Caveat"/>
              <a:sym typeface="Caveat"/>
            </a:endParaRPr>
          </a:p>
          <a:p>
            <a:pPr indent="0" lvl="0" marL="0" rtl="0" algn="l">
              <a:spcBef>
                <a:spcPts val="0"/>
              </a:spcBef>
              <a:spcAft>
                <a:spcPts val="0"/>
              </a:spcAft>
              <a:buNone/>
            </a:pPr>
            <a:r>
              <a:rPr lang="es" sz="1200">
                <a:latin typeface="Caveat"/>
                <a:ea typeface="Caveat"/>
                <a:cs typeface="Caveat"/>
                <a:sym typeface="Caveat"/>
              </a:rPr>
              <a:t>La quinta y última etapa fue la de la post producción. En esta etapa se hicieron los procesos de edición, mezcla y masterización. Al revisar las tomas se pudo apreciar lo que había salido mal y lo que había salido bien en la grabación. Hubo problemas con un ruido en el canal de la guitarra y la grabación de las voces no había sido el mejor por el tipo de micrófonos que se usaron. Se pensó volver a grabar pero ya no alcanzaba el tiempo y por esta razón se decidió seguir con la mezcla y tratar de sacarla lo mejor posible.</a:t>
            </a:r>
            <a:endParaRPr sz="1200">
              <a:latin typeface="Caveat"/>
              <a:ea typeface="Caveat"/>
              <a:cs typeface="Caveat"/>
              <a:sym typeface="Caveat"/>
            </a:endParaRPr>
          </a:p>
        </p:txBody>
      </p:sp>
    </p:spTree>
  </p:cSld>
  <p:clrMapOvr>
    <a:masterClrMapping/>
  </p:clrMapOvr>
</p:sld>
</file>

<file path=ppt/slides/slide1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6" name="Shape 936"/>
        <p:cNvGrpSpPr/>
        <p:nvPr/>
      </p:nvGrpSpPr>
      <p:grpSpPr>
        <a:xfrm>
          <a:off x="0" y="0"/>
          <a:ext cx="0" cy="0"/>
          <a:chOff x="0" y="0"/>
          <a:chExt cx="0" cy="0"/>
        </a:xfrm>
      </p:grpSpPr>
      <p:sp>
        <p:nvSpPr>
          <p:cNvPr id="937" name="Google Shape;937;p13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Referentes</a:t>
            </a:r>
            <a:endParaRPr>
              <a:latin typeface="Amatic SC"/>
              <a:ea typeface="Amatic SC"/>
              <a:cs typeface="Amatic SC"/>
              <a:sym typeface="Amatic SC"/>
            </a:endParaRPr>
          </a:p>
        </p:txBody>
      </p:sp>
      <p:pic>
        <p:nvPicPr>
          <p:cNvPr descr="NATHY PELUSO performing BUENOS AIRES&#10;&#10;Download &amp; stream Buenos Aires: https://nathypelusoes.lnk.to/BuenosAiresID&#10;&#10;Amazon Music: https://nathypelusoes.lnk.to/BuenosAi... &#10;Apple Music: https://nathypelusoes.lnk.to/BuenosAi... &#10;iTunes: https://nathypelusoes.lnk.to/BuenosAi... &#10;Spotify: https://NathyPelusoES.lnk.to/BuenosAi... &#10;Youtube Music: https://nathypelusoes.lnk.to/BuenosAi...&#10;&#10;&#10;Follow Nathy Peluso:&#10;INSTAGRAM: https://www.instagram.com/nathypeluso/ &#10;TWITTER: https://twitter.com/NathyPeluso &#10;FACEBOOK: https://www.facebook.com/nathy.peluso/&#10;&#10;Film directed by Orco Videos&#10;&#10;Produced by Rafael Arcaute&#10;&#10;Lyrics Buenos Aires: &#10;&#10;Me empieza a molestar que haga frío en la ciudad &#10;No paro de apagar ese despertador &#10;Cansada de esperar fumando sola en el balcón &#10;Imaginando que alguien me viene a buscar.&#10;&#10;Conozco esa pesada sensación de soledad, &#10;pero a quién esperamos? &#10;Melancolía barata en la televisión, &#10;a dónde va eso a lo que rezamos? &#10;&#10;Esa noche me convertí en animal, pude ser una aprendiz de esa ansiada libertad &#10;Es domingo, no me quiero levantar, suena el timbre, y allá fuera está lloviendo. &#10;&#10;Me empieza a molestar que haga frío en la ciudad &#10;No paro de apagar ese despertador &#10;Cansada de esperar fumando sola en el balcón &#10;Imaginando que alguien me viene a buscar.&#10;&#10;Apagué el teléfono sin avisar, &#10;para qué voy a pedir perdón? &#10;si al final todos buscamos escapar. &#10;Escucho que me llaman de afuera &#10;y no sé qué hacer.&#10;&#10;Qué pasará allá afuera? &#10;Comencé a acostumbrarme a ese ruido de la vereda &#10;Puedo rebobinar, y poner pausa a lo que suceda, &#10;Pero a las 3 de la mañana &#10;Todos nos miramos cuando llueve en la ciudad.&#10;&#10;Music video by Nathy Peluso performing Buenos Aires. (C) 2020 Sony Music Entertainment España, S.L." id="938" name="Google Shape;938;p132" title="Nathy Peluso - BUENOS AIRES">
            <a:hlinkClick r:id="rId3"/>
          </p:cNvPr>
          <p:cNvPicPr preferRelativeResize="0"/>
          <p:nvPr/>
        </p:nvPicPr>
        <p:blipFill>
          <a:blip r:embed="rId4">
            <a:alphaModFix/>
          </a:blip>
          <a:stretch>
            <a:fillRect/>
          </a:stretch>
        </p:blipFill>
        <p:spPr>
          <a:xfrm>
            <a:off x="152400" y="1170125"/>
            <a:ext cx="3742950" cy="2807225"/>
          </a:xfrm>
          <a:prstGeom prst="rect">
            <a:avLst/>
          </a:prstGeom>
          <a:noFill/>
          <a:ln>
            <a:noFill/>
          </a:ln>
        </p:spPr>
      </p:pic>
      <p:pic>
        <p:nvPicPr>
          <p:cNvPr descr="Patreon: http://modal.scarypocketsfunk.com/patreon&#10;Store: https://www.scarypocketsfunk.com&#10;Listen on Spotify: http://modal.scarypocketsfunk.com/spotify&#10;&#10;Tip Jar: http://modal.scarypocketsfunk.com/tips&#10;Instagram: http://modal.scarypocketsfunk.com/instagram&#10;Facebook: http://modal.scarypocketsfunk.com/facebook&#10;Discord: http://modal.scarypocketsfunk.com/discord&#10;Subscribe: http://modal.scarypocketsfunk.com/subscribe&#10;&#10;A funk cover of &quot;Crazy&quot; by Scary Pockets feat. Dannielle DeAndrea&#10;&#10;Musicians&#10;Lead vocal: Dannielle DeAndrea&#10;Keys: Jack Conte&#10;Guitar: Ryan Lerman&#10;Drums: Rob Humphreys&#10;Bass: Sam Wilkes&#10;Sax: Morgan Jones&#10;Trumpet: Gabe Steiner&#10;Background Vocals: Kenton Chen, Mike G, &amp; Rett Madison&#10;&#10;Recording Engineer: Caleb Parker&#10;Mixing/Mastering: Caleb Parker&#10;Cinematography/Editing: Ricky Chavez&#10;&#10;Recorded Live on the street in Highland Park, CA. &#10;&#10;#ScaryPockets #Funk #Crazy #GnarlsBarkley" id="939" name="Google Shape;939;p132" title="Crazy - Gnarls Barkley - On The Street Funk cover feat. Dannielle DeAndrea!">
            <a:hlinkClick r:id="rId5"/>
          </p:cNvPr>
          <p:cNvPicPr preferRelativeResize="0"/>
          <p:nvPr/>
        </p:nvPicPr>
        <p:blipFill>
          <a:blip r:embed="rId6">
            <a:alphaModFix/>
          </a:blip>
          <a:stretch>
            <a:fillRect/>
          </a:stretch>
        </p:blipFill>
        <p:spPr>
          <a:xfrm>
            <a:off x="4445500" y="1168138"/>
            <a:ext cx="3742950" cy="2807213"/>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38"/>
                                        </p:tgtEl>
                                        <p:attrNameLst>
                                          <p:attrName>style.visibility</p:attrName>
                                        </p:attrNameLst>
                                      </p:cBhvr>
                                      <p:to>
                                        <p:strVal val="visible"/>
                                      </p:to>
                                    </p:set>
                                    <p:animEffect filter="fade" transition="in">
                                      <p:cBhvr>
                                        <p:cTn dur="1000"/>
                                        <p:tgtEl>
                                          <p:spTgt spid="93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39"/>
                                        </p:tgtEl>
                                        <p:attrNameLst>
                                          <p:attrName>style.visibility</p:attrName>
                                        </p:attrNameLst>
                                      </p:cBhvr>
                                      <p:to>
                                        <p:strVal val="visible"/>
                                      </p:to>
                                    </p:set>
                                    <p:animEffect filter="fade" transition="in">
                                      <p:cBhvr>
                                        <p:cTn dur="1000"/>
                                        <p:tgtEl>
                                          <p:spTgt spid="93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3" name="Shape 943"/>
        <p:cNvGrpSpPr/>
        <p:nvPr/>
      </p:nvGrpSpPr>
      <p:grpSpPr>
        <a:xfrm>
          <a:off x="0" y="0"/>
          <a:ext cx="0" cy="0"/>
          <a:chOff x="0" y="0"/>
          <a:chExt cx="0" cy="0"/>
        </a:xfrm>
      </p:grpSpPr>
      <p:sp>
        <p:nvSpPr>
          <p:cNvPr id="944" name="Google Shape;944;p13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Reflexión crítica</a:t>
            </a:r>
            <a:endParaRPr>
              <a:latin typeface="Amatic SC"/>
              <a:ea typeface="Amatic SC"/>
              <a:cs typeface="Amatic SC"/>
              <a:sym typeface="Amatic SC"/>
            </a:endParaRPr>
          </a:p>
        </p:txBody>
      </p:sp>
      <p:sp>
        <p:nvSpPr>
          <p:cNvPr id="945" name="Google Shape;945;p13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1200"/>
              </a:spcBef>
              <a:spcAft>
                <a:spcPts val="0"/>
              </a:spcAft>
              <a:buNone/>
            </a:pPr>
            <a:r>
              <a:rPr lang="es" sz="1400">
                <a:latin typeface="Caveat"/>
                <a:ea typeface="Caveat"/>
                <a:cs typeface="Caveat"/>
                <a:sym typeface="Caveat"/>
              </a:rPr>
              <a:t>¿Qué aprendí? Al hacer la mezcla en conjunto con un ingeniero de mezcla pude aprender nuevas técnicas y me ayudó mucho la opinión de otra persona ya que al haber estado trabajando constantemente con la canción sentía por momentos que se me nublaba la perspectiva. Este ejercicio fue muy positivo para mí y para la canción y siento que ayudó mucho para que esta saliera adelante, sin estar pensando tanto en los inconvenientes que se habían tenido.</a:t>
            </a:r>
            <a:endParaRPr sz="1400">
              <a:latin typeface="Caveat"/>
              <a:ea typeface="Caveat"/>
              <a:cs typeface="Caveat"/>
              <a:sym typeface="Caveat"/>
            </a:endParaRPr>
          </a:p>
          <a:p>
            <a:pPr indent="0" lvl="0" marL="0" rtl="0" algn="l">
              <a:spcBef>
                <a:spcPts val="1200"/>
              </a:spcBef>
              <a:spcAft>
                <a:spcPts val="0"/>
              </a:spcAft>
              <a:buNone/>
            </a:pPr>
            <a:r>
              <a:rPr lang="es" sz="1400">
                <a:latin typeface="Caveat"/>
                <a:ea typeface="Caveat"/>
                <a:cs typeface="Caveat"/>
                <a:sym typeface="Caveat"/>
              </a:rPr>
              <a:t>¿Qué puse a prueba? Puse a prueba mis conocimientos sobre mezcla y mi habilidad de escucha crítica ya que es de suma importancia poner en </a:t>
            </a:r>
            <a:r>
              <a:rPr lang="es" sz="1400">
                <a:latin typeface="Caveat"/>
                <a:ea typeface="Caveat"/>
                <a:cs typeface="Caveat"/>
                <a:sym typeface="Caveat"/>
              </a:rPr>
              <a:t>práctica</a:t>
            </a:r>
            <a:r>
              <a:rPr lang="es" sz="1400">
                <a:latin typeface="Caveat"/>
                <a:ea typeface="Caveat"/>
                <a:cs typeface="Caveat"/>
                <a:sym typeface="Caveat"/>
              </a:rPr>
              <a:t> estos </a:t>
            </a:r>
            <a:r>
              <a:rPr lang="es" sz="1400">
                <a:latin typeface="Caveat"/>
                <a:ea typeface="Caveat"/>
                <a:cs typeface="Caveat"/>
                <a:sym typeface="Caveat"/>
              </a:rPr>
              <a:t>componentes</a:t>
            </a:r>
            <a:r>
              <a:rPr lang="es" sz="1400">
                <a:latin typeface="Caveat"/>
                <a:ea typeface="Caveat"/>
                <a:cs typeface="Caveat"/>
                <a:sym typeface="Caveat"/>
              </a:rPr>
              <a:t> al momento de empezar a hacer una mezcla. </a:t>
            </a:r>
            <a:endParaRPr sz="1400">
              <a:latin typeface="Caveat"/>
              <a:ea typeface="Caveat"/>
              <a:cs typeface="Caveat"/>
              <a:sym typeface="Caveat"/>
            </a:endParaRPr>
          </a:p>
          <a:p>
            <a:pPr indent="0" lvl="0" marL="0" rtl="0" algn="l">
              <a:spcBef>
                <a:spcPts val="1200"/>
              </a:spcBef>
              <a:spcAft>
                <a:spcPts val="0"/>
              </a:spcAft>
              <a:buClr>
                <a:schemeClr val="dk1"/>
              </a:buClr>
              <a:buSzPts val="1100"/>
              <a:buFont typeface="Arial"/>
              <a:buNone/>
            </a:pPr>
            <a:r>
              <a:rPr lang="es" sz="1400">
                <a:latin typeface="Caveat"/>
                <a:ea typeface="Caveat"/>
                <a:cs typeface="Caveat"/>
                <a:sym typeface="Caveat"/>
              </a:rPr>
              <a:t>¿Que me queda para el futuro? es la primera vez que trabajo en conjunto con alguien para hacer una mezcla y esto me ayudó a aclarar mi </a:t>
            </a:r>
            <a:r>
              <a:rPr lang="es" sz="1400">
                <a:latin typeface="Caveat"/>
                <a:ea typeface="Caveat"/>
                <a:cs typeface="Caveat"/>
                <a:sym typeface="Caveat"/>
              </a:rPr>
              <a:t>panorama</a:t>
            </a:r>
            <a:r>
              <a:rPr lang="es" sz="1400">
                <a:latin typeface="Caveat"/>
                <a:ea typeface="Caveat"/>
                <a:cs typeface="Caveat"/>
                <a:sym typeface="Caveat"/>
              </a:rPr>
              <a:t> respecto a la canción pues ya venía un poco cansada de escucharla tantas veces. Creo que el trabajo en equipo es muy importante para el aprendizaje y que es necesaria en la vida cotidiana. Gracias a los consejos de Santiago pude aprender cosas nuevas y el seguir sus consejos de descansar la mezcla me ayudó para escucharla más objetivamente. </a:t>
            </a:r>
            <a:endParaRPr sz="1400">
              <a:latin typeface="Caveat"/>
              <a:ea typeface="Caveat"/>
              <a:cs typeface="Caveat"/>
              <a:sym typeface="Caveat"/>
            </a:endParaRPr>
          </a:p>
          <a:p>
            <a:pPr indent="0" lvl="0" marL="0" rtl="0" algn="l">
              <a:spcBef>
                <a:spcPts val="1200"/>
              </a:spcBef>
              <a:spcAft>
                <a:spcPts val="0"/>
              </a:spcAft>
              <a:buNone/>
            </a:pPr>
            <a:r>
              <a:t/>
            </a:r>
            <a:endParaRPr/>
          </a:p>
        </p:txBody>
      </p:sp>
    </p:spTree>
  </p:cSld>
  <p:clrMapOvr>
    <a:masterClrMapping/>
  </p:clrMapOvr>
</p:sld>
</file>

<file path=ppt/slides/slide1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9" name="Shape 949"/>
        <p:cNvGrpSpPr/>
        <p:nvPr/>
      </p:nvGrpSpPr>
      <p:grpSpPr>
        <a:xfrm>
          <a:off x="0" y="0"/>
          <a:ext cx="0" cy="0"/>
          <a:chOff x="0" y="0"/>
          <a:chExt cx="0" cy="0"/>
        </a:xfrm>
      </p:grpSpPr>
      <p:sp>
        <p:nvSpPr>
          <p:cNvPr id="950" name="Google Shape;950;p13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Cronograma Semana 12</a:t>
            </a:r>
            <a:endParaRPr>
              <a:latin typeface="Amatic SC"/>
              <a:ea typeface="Amatic SC"/>
              <a:cs typeface="Amatic SC"/>
              <a:sym typeface="Amatic SC"/>
            </a:endParaRPr>
          </a:p>
        </p:txBody>
      </p:sp>
      <p:pic>
        <p:nvPicPr>
          <p:cNvPr id="951" name="Google Shape;951;p134"/>
          <p:cNvPicPr preferRelativeResize="0"/>
          <p:nvPr/>
        </p:nvPicPr>
        <p:blipFill>
          <a:blip r:embed="rId3">
            <a:alphaModFix/>
          </a:blip>
          <a:stretch>
            <a:fillRect/>
          </a:stretch>
        </p:blipFill>
        <p:spPr>
          <a:xfrm>
            <a:off x="1031575" y="1215625"/>
            <a:ext cx="6955900" cy="3371100"/>
          </a:xfrm>
          <a:prstGeom prst="rect">
            <a:avLst/>
          </a:prstGeom>
          <a:noFill/>
          <a:ln>
            <a:noFill/>
          </a:ln>
        </p:spPr>
      </p:pic>
    </p:spTree>
  </p:cSld>
  <p:clrMapOvr>
    <a:masterClrMapping/>
  </p:clrMapOvr>
</p:sld>
</file>

<file path=ppt/slides/slide1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5" name="Shape 955"/>
        <p:cNvGrpSpPr/>
        <p:nvPr/>
      </p:nvGrpSpPr>
      <p:grpSpPr>
        <a:xfrm>
          <a:off x="0" y="0"/>
          <a:ext cx="0" cy="0"/>
          <a:chOff x="0" y="0"/>
          <a:chExt cx="0" cy="0"/>
        </a:xfrm>
      </p:grpSpPr>
      <p:sp>
        <p:nvSpPr>
          <p:cNvPr id="956" name="Google Shape;956;p13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Objetivos</a:t>
            </a:r>
            <a:endParaRPr>
              <a:latin typeface="Amatic SC"/>
              <a:ea typeface="Amatic SC"/>
              <a:cs typeface="Amatic SC"/>
              <a:sym typeface="Amatic SC"/>
            </a:endParaRPr>
          </a:p>
        </p:txBody>
      </p:sp>
      <p:sp>
        <p:nvSpPr>
          <p:cNvPr id="957" name="Google Shape;957;p13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Caveat"/>
                <a:ea typeface="Caveat"/>
                <a:cs typeface="Caveat"/>
                <a:sym typeface="Caveat"/>
              </a:rPr>
              <a:t>Hacer las correcciones necesarias de la mezcla </a:t>
            </a:r>
            <a:r>
              <a:rPr lang="es">
                <a:latin typeface="Caveat"/>
                <a:ea typeface="Caveat"/>
                <a:cs typeface="Caveat"/>
                <a:sym typeface="Caveat"/>
              </a:rPr>
              <a:t>basándose</a:t>
            </a:r>
            <a:r>
              <a:rPr lang="es">
                <a:latin typeface="Caveat"/>
                <a:ea typeface="Caveat"/>
                <a:cs typeface="Caveat"/>
                <a:sym typeface="Caveat"/>
              </a:rPr>
              <a:t> en las retroalimentaciones.</a:t>
            </a:r>
            <a:endParaRPr>
              <a:latin typeface="Caveat"/>
              <a:ea typeface="Caveat"/>
              <a:cs typeface="Caveat"/>
              <a:sym typeface="Caveat"/>
            </a:endParaRPr>
          </a:p>
          <a:p>
            <a:pPr indent="0" lvl="0" marL="0" rtl="0" algn="l">
              <a:spcBef>
                <a:spcPts val="0"/>
              </a:spcBef>
              <a:spcAft>
                <a:spcPts val="0"/>
              </a:spcAft>
              <a:buNone/>
            </a:pPr>
            <a:r>
              <a:rPr lang="es">
                <a:latin typeface="Caveat"/>
                <a:ea typeface="Caveat"/>
                <a:cs typeface="Caveat"/>
                <a:sym typeface="Caveat"/>
              </a:rPr>
              <a:t>Entregable: Bounce </a:t>
            </a:r>
            <a:endParaRPr>
              <a:latin typeface="Caveat"/>
              <a:ea typeface="Caveat"/>
              <a:cs typeface="Caveat"/>
              <a:sym typeface="Caveat"/>
            </a:endParaRPr>
          </a:p>
          <a:p>
            <a:pPr indent="0" lvl="0" marL="0" rtl="0" algn="l">
              <a:spcBef>
                <a:spcPts val="0"/>
              </a:spcBef>
              <a:spcAft>
                <a:spcPts val="0"/>
              </a:spcAft>
              <a:buNone/>
            </a:pPr>
            <a:r>
              <a:t/>
            </a:r>
            <a:endParaRPr>
              <a:latin typeface="Caveat"/>
              <a:ea typeface="Caveat"/>
              <a:cs typeface="Caveat"/>
              <a:sym typeface="Caveat"/>
            </a:endParaRPr>
          </a:p>
        </p:txBody>
      </p:sp>
    </p:spTree>
  </p:cSld>
  <p:clrMapOvr>
    <a:masterClrMapping/>
  </p:clrMapOvr>
</p:sld>
</file>

<file path=ppt/slides/slide1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1" name="Shape 961"/>
        <p:cNvGrpSpPr/>
        <p:nvPr/>
      </p:nvGrpSpPr>
      <p:grpSpPr>
        <a:xfrm>
          <a:off x="0" y="0"/>
          <a:ext cx="0" cy="0"/>
          <a:chOff x="0" y="0"/>
          <a:chExt cx="0" cy="0"/>
        </a:xfrm>
      </p:grpSpPr>
      <p:sp>
        <p:nvSpPr>
          <p:cNvPr id="962" name="Google Shape;962;p13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Evidencias </a:t>
            </a:r>
            <a:endParaRPr>
              <a:latin typeface="Amatic SC"/>
              <a:ea typeface="Amatic SC"/>
              <a:cs typeface="Amatic SC"/>
              <a:sym typeface="Amatic SC"/>
            </a:endParaRPr>
          </a:p>
        </p:txBody>
      </p:sp>
      <p:sp>
        <p:nvSpPr>
          <p:cNvPr id="963" name="Google Shape;963;p136"/>
          <p:cNvSpPr txBox="1"/>
          <p:nvPr>
            <p:ph idx="1" type="body"/>
          </p:nvPr>
        </p:nvSpPr>
        <p:spPr>
          <a:xfrm>
            <a:off x="464675" y="3217525"/>
            <a:ext cx="8520600" cy="1103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Caveat"/>
                <a:ea typeface="Caveat"/>
                <a:cs typeface="Caveat"/>
                <a:sym typeface="Caveat"/>
              </a:rPr>
              <a:t>Se </a:t>
            </a:r>
            <a:r>
              <a:rPr lang="es">
                <a:latin typeface="Caveat"/>
                <a:ea typeface="Caveat"/>
                <a:cs typeface="Caveat"/>
                <a:sym typeface="Caveat"/>
              </a:rPr>
              <a:t>dejó</a:t>
            </a:r>
            <a:r>
              <a:rPr lang="es">
                <a:latin typeface="Caveat"/>
                <a:ea typeface="Caveat"/>
                <a:cs typeface="Caveat"/>
                <a:sym typeface="Caveat"/>
              </a:rPr>
              <a:t> descansar la mezcla un día para poder volver a escucharla con los </a:t>
            </a:r>
            <a:r>
              <a:rPr lang="es">
                <a:latin typeface="Caveat"/>
                <a:ea typeface="Caveat"/>
                <a:cs typeface="Caveat"/>
                <a:sym typeface="Caveat"/>
              </a:rPr>
              <a:t>oídos</a:t>
            </a:r>
            <a:r>
              <a:rPr lang="es">
                <a:latin typeface="Caveat"/>
                <a:ea typeface="Caveat"/>
                <a:cs typeface="Caveat"/>
                <a:sym typeface="Caveat"/>
              </a:rPr>
              <a:t> descansados y se le </a:t>
            </a:r>
            <a:r>
              <a:rPr lang="es">
                <a:latin typeface="Caveat"/>
                <a:ea typeface="Caveat"/>
                <a:cs typeface="Caveat"/>
                <a:sym typeface="Caveat"/>
              </a:rPr>
              <a:t>mandó</a:t>
            </a:r>
            <a:r>
              <a:rPr lang="es">
                <a:latin typeface="Caveat"/>
                <a:ea typeface="Caveat"/>
                <a:cs typeface="Caveat"/>
                <a:sym typeface="Caveat"/>
              </a:rPr>
              <a:t> la mezcla a Carlos Silva </a:t>
            </a:r>
            <a:endParaRPr>
              <a:latin typeface="Caveat"/>
              <a:ea typeface="Caveat"/>
              <a:cs typeface="Caveat"/>
              <a:sym typeface="Caveat"/>
            </a:endParaRPr>
          </a:p>
        </p:txBody>
      </p:sp>
      <p:pic>
        <p:nvPicPr>
          <p:cNvPr id="964" name="Google Shape;964;p136"/>
          <p:cNvPicPr preferRelativeResize="0"/>
          <p:nvPr/>
        </p:nvPicPr>
        <p:blipFill>
          <a:blip r:embed="rId3">
            <a:alphaModFix/>
          </a:blip>
          <a:stretch>
            <a:fillRect/>
          </a:stretch>
        </p:blipFill>
        <p:spPr>
          <a:xfrm>
            <a:off x="464675" y="1170125"/>
            <a:ext cx="4793973" cy="1895000"/>
          </a:xfrm>
          <a:prstGeom prst="rect">
            <a:avLst/>
          </a:prstGeom>
          <a:noFill/>
          <a:ln>
            <a:noFill/>
          </a:ln>
        </p:spPr>
      </p:pic>
      <p:pic>
        <p:nvPicPr>
          <p:cNvPr id="965" name="Google Shape;965;p136" title="MIX 1.wav">
            <a:hlinkClick r:id="rId4"/>
          </p:cNvPr>
          <p:cNvPicPr preferRelativeResize="0"/>
          <p:nvPr/>
        </p:nvPicPr>
        <p:blipFill>
          <a:blip r:embed="rId5">
            <a:alphaModFix/>
          </a:blip>
          <a:stretch>
            <a:fillRect/>
          </a:stretch>
        </p:blipFill>
        <p:spPr>
          <a:xfrm>
            <a:off x="5486498" y="1657050"/>
            <a:ext cx="457200" cy="457200"/>
          </a:xfrm>
          <a:prstGeom prst="rect">
            <a:avLst/>
          </a:prstGeom>
          <a:noFill/>
          <a:ln>
            <a:noFill/>
          </a:ln>
        </p:spPr>
      </p:pic>
      <p:sp>
        <p:nvSpPr>
          <p:cNvPr id="966" name="Google Shape;966;p136"/>
          <p:cNvSpPr txBox="1"/>
          <p:nvPr/>
        </p:nvSpPr>
        <p:spPr>
          <a:xfrm>
            <a:off x="6028175" y="1721350"/>
            <a:ext cx="19887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1100">
                <a:latin typeface="Caveat"/>
                <a:ea typeface="Caveat"/>
                <a:cs typeface="Caveat"/>
                <a:sym typeface="Caveat"/>
              </a:rPr>
              <a:t>Este audio es la primera versión de la mezcla</a:t>
            </a:r>
            <a:endParaRPr sz="1100">
              <a:latin typeface="Caveat"/>
              <a:ea typeface="Caveat"/>
              <a:cs typeface="Caveat"/>
              <a:sym typeface="Caveat"/>
            </a:endParaRPr>
          </a:p>
        </p:txBody>
      </p:sp>
    </p:spTree>
  </p:cSld>
  <p:clrMapOvr>
    <a:masterClrMapping/>
  </p:clrMapOvr>
</p:sld>
</file>

<file path=ppt/slides/slide1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0" name="Shape 970"/>
        <p:cNvGrpSpPr/>
        <p:nvPr/>
      </p:nvGrpSpPr>
      <p:grpSpPr>
        <a:xfrm>
          <a:off x="0" y="0"/>
          <a:ext cx="0" cy="0"/>
          <a:chOff x="0" y="0"/>
          <a:chExt cx="0" cy="0"/>
        </a:xfrm>
      </p:grpSpPr>
      <p:sp>
        <p:nvSpPr>
          <p:cNvPr id="971" name="Google Shape;971;p137"/>
          <p:cNvSpPr txBox="1"/>
          <p:nvPr>
            <p:ph idx="1" type="body"/>
          </p:nvPr>
        </p:nvSpPr>
        <p:spPr>
          <a:xfrm>
            <a:off x="249975" y="3264725"/>
            <a:ext cx="8520600" cy="1096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Caveat"/>
                <a:ea typeface="Caveat"/>
                <a:cs typeface="Caveat"/>
                <a:sym typeface="Caveat"/>
              </a:rPr>
              <a:t>Después de haberle mandado la canción a Carlos Silva, me escribió vía Whatsapp, para hacerle unas correcciones a la mezcla para poder masterizarla correctamente. </a:t>
            </a:r>
            <a:endParaRPr>
              <a:latin typeface="Caveat"/>
              <a:ea typeface="Caveat"/>
              <a:cs typeface="Caveat"/>
              <a:sym typeface="Caveat"/>
            </a:endParaRPr>
          </a:p>
        </p:txBody>
      </p:sp>
      <p:pic>
        <p:nvPicPr>
          <p:cNvPr id="972" name="Google Shape;972;p137"/>
          <p:cNvPicPr preferRelativeResize="0"/>
          <p:nvPr/>
        </p:nvPicPr>
        <p:blipFill>
          <a:blip r:embed="rId3">
            <a:alphaModFix/>
          </a:blip>
          <a:stretch>
            <a:fillRect/>
          </a:stretch>
        </p:blipFill>
        <p:spPr>
          <a:xfrm>
            <a:off x="249975" y="413000"/>
            <a:ext cx="5956524" cy="2795350"/>
          </a:xfrm>
          <a:prstGeom prst="rect">
            <a:avLst/>
          </a:prstGeom>
          <a:noFill/>
          <a:ln>
            <a:noFill/>
          </a:ln>
        </p:spPr>
      </p:pic>
    </p:spTree>
  </p:cSld>
  <p:clrMapOvr>
    <a:masterClrMapping/>
  </p:clrMapOvr>
</p:sld>
</file>

<file path=ppt/slides/slide1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6" name="Shape 976"/>
        <p:cNvGrpSpPr/>
        <p:nvPr/>
      </p:nvGrpSpPr>
      <p:grpSpPr>
        <a:xfrm>
          <a:off x="0" y="0"/>
          <a:ext cx="0" cy="0"/>
          <a:chOff x="0" y="0"/>
          <a:chExt cx="0" cy="0"/>
        </a:xfrm>
      </p:grpSpPr>
      <p:sp>
        <p:nvSpPr>
          <p:cNvPr id="977" name="Google Shape;977;p13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Reflexión</a:t>
            </a:r>
            <a:r>
              <a:rPr lang="es">
                <a:latin typeface="Amatic SC"/>
                <a:ea typeface="Amatic SC"/>
                <a:cs typeface="Amatic SC"/>
                <a:sym typeface="Amatic SC"/>
              </a:rPr>
              <a:t> </a:t>
            </a:r>
            <a:r>
              <a:rPr lang="es">
                <a:latin typeface="Amatic SC"/>
                <a:ea typeface="Amatic SC"/>
                <a:cs typeface="Amatic SC"/>
                <a:sym typeface="Amatic SC"/>
              </a:rPr>
              <a:t>Crítica</a:t>
            </a:r>
            <a:r>
              <a:rPr lang="es">
                <a:latin typeface="Amatic SC"/>
                <a:ea typeface="Amatic SC"/>
                <a:cs typeface="Amatic SC"/>
                <a:sym typeface="Amatic SC"/>
              </a:rPr>
              <a:t> </a:t>
            </a:r>
            <a:endParaRPr>
              <a:latin typeface="Amatic SC"/>
              <a:ea typeface="Amatic SC"/>
              <a:cs typeface="Amatic SC"/>
              <a:sym typeface="Amatic SC"/>
            </a:endParaRPr>
          </a:p>
        </p:txBody>
      </p:sp>
      <p:sp>
        <p:nvSpPr>
          <p:cNvPr id="978" name="Google Shape;978;p13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Caveat"/>
                <a:ea typeface="Caveat"/>
                <a:cs typeface="Caveat"/>
                <a:sym typeface="Caveat"/>
              </a:rPr>
              <a:t>¿Qué aprendí? Aprendí que siempre es importante dejar descansar nuestros </a:t>
            </a:r>
            <a:r>
              <a:rPr lang="es">
                <a:latin typeface="Caveat"/>
                <a:ea typeface="Caveat"/>
                <a:cs typeface="Caveat"/>
                <a:sym typeface="Caveat"/>
              </a:rPr>
              <a:t>oídos</a:t>
            </a:r>
            <a:r>
              <a:rPr lang="es">
                <a:latin typeface="Caveat"/>
                <a:ea typeface="Caveat"/>
                <a:cs typeface="Caveat"/>
                <a:sym typeface="Caveat"/>
              </a:rPr>
              <a:t> ya que son la herramienta con la que trabajamos todos los días. Es bueno establecer unas horas de trabajo pero no excedernos al punto en donde ya no somos objetivos. También es muy importante que otros profesionales escuchen las mezclas para tener asesoría. De esta forma vamos a poder corregir errores que tal vez no tengamos en cuenta y con una buena retroalimentación podemos aprender a perfeccionar nuestro trabajo. </a:t>
            </a:r>
            <a:endParaRPr>
              <a:latin typeface="Caveat"/>
              <a:ea typeface="Caveat"/>
              <a:cs typeface="Caveat"/>
              <a:sym typeface="Caveat"/>
            </a:endParaRPr>
          </a:p>
          <a:p>
            <a:pPr indent="0" lvl="0" marL="0" rtl="0" algn="l">
              <a:spcBef>
                <a:spcPts val="0"/>
              </a:spcBef>
              <a:spcAft>
                <a:spcPts val="0"/>
              </a:spcAft>
              <a:buNone/>
            </a:pPr>
            <a:r>
              <a:rPr lang="es">
                <a:latin typeface="Caveat"/>
                <a:ea typeface="Caveat"/>
                <a:cs typeface="Caveat"/>
                <a:sym typeface="Caveat"/>
              </a:rPr>
              <a:t>¿Qué puse a prueba? Puse a prueba mi escucha y mi capacidad de seguir consejos, muchas veces hay que dejar el orgullo de lado para ser mejores profesionales y personas.</a:t>
            </a:r>
            <a:endParaRPr>
              <a:latin typeface="Caveat"/>
              <a:ea typeface="Caveat"/>
              <a:cs typeface="Caveat"/>
              <a:sym typeface="Caveat"/>
            </a:endParaRPr>
          </a:p>
          <a:p>
            <a:pPr indent="0" lvl="0" marL="0" rtl="0" algn="l">
              <a:spcBef>
                <a:spcPts val="0"/>
              </a:spcBef>
              <a:spcAft>
                <a:spcPts val="0"/>
              </a:spcAft>
              <a:buNone/>
            </a:pPr>
            <a:r>
              <a:rPr lang="es">
                <a:latin typeface="Caveat"/>
                <a:ea typeface="Caveat"/>
                <a:cs typeface="Caveat"/>
                <a:sym typeface="Caveat"/>
              </a:rPr>
              <a:t>¿Con qué me quedo? me quedo con la experiencia de haber trabajado en conjunto con personas que tienen mucha más experiencia que yo, como es Carlos Silva y la importancia de retroalimentarse de sus conocimientos. </a:t>
            </a:r>
            <a:endParaRPr>
              <a:latin typeface="Caveat"/>
              <a:ea typeface="Caveat"/>
              <a:cs typeface="Caveat"/>
              <a:sym typeface="Caveat"/>
            </a:endParaRPr>
          </a:p>
          <a:p>
            <a:pPr indent="0" lvl="0" marL="0" rtl="0" algn="l">
              <a:spcBef>
                <a:spcPts val="0"/>
              </a:spcBef>
              <a:spcAft>
                <a:spcPts val="0"/>
              </a:spcAft>
              <a:buNone/>
            </a:pPr>
            <a:r>
              <a:t/>
            </a:r>
            <a:endParaRPr>
              <a:latin typeface="Caveat"/>
              <a:ea typeface="Caveat"/>
              <a:cs typeface="Caveat"/>
              <a:sym typeface="Caveat"/>
            </a:endParaRPr>
          </a:p>
        </p:txBody>
      </p:sp>
    </p:spTree>
  </p:cSld>
  <p:clrMapOvr>
    <a:masterClrMapping/>
  </p:clrMapOvr>
</p:sld>
</file>

<file path=ppt/slides/slide1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2" name="Shape 982"/>
        <p:cNvGrpSpPr/>
        <p:nvPr/>
      </p:nvGrpSpPr>
      <p:grpSpPr>
        <a:xfrm>
          <a:off x="0" y="0"/>
          <a:ext cx="0" cy="0"/>
          <a:chOff x="0" y="0"/>
          <a:chExt cx="0" cy="0"/>
        </a:xfrm>
      </p:grpSpPr>
      <p:sp>
        <p:nvSpPr>
          <p:cNvPr id="983" name="Google Shape;983;p13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Cronograma semana 13</a:t>
            </a:r>
            <a:endParaRPr>
              <a:latin typeface="Amatic SC"/>
              <a:ea typeface="Amatic SC"/>
              <a:cs typeface="Amatic SC"/>
              <a:sym typeface="Amatic SC"/>
            </a:endParaRPr>
          </a:p>
        </p:txBody>
      </p:sp>
      <p:pic>
        <p:nvPicPr>
          <p:cNvPr id="984" name="Google Shape;984;p139"/>
          <p:cNvPicPr preferRelativeResize="0"/>
          <p:nvPr/>
        </p:nvPicPr>
        <p:blipFill>
          <a:blip r:embed="rId3">
            <a:alphaModFix/>
          </a:blip>
          <a:stretch>
            <a:fillRect/>
          </a:stretch>
        </p:blipFill>
        <p:spPr>
          <a:xfrm>
            <a:off x="1167400" y="1710600"/>
            <a:ext cx="5838700" cy="353650"/>
          </a:xfrm>
          <a:prstGeom prst="rect">
            <a:avLst/>
          </a:prstGeom>
          <a:noFill/>
          <a:ln>
            <a:noFill/>
          </a:ln>
        </p:spPr>
      </p:pic>
    </p:spTree>
  </p:cSld>
  <p:clrMapOvr>
    <a:masterClrMapping/>
  </p:clrMapOvr>
</p:sld>
</file>

<file path=ppt/slides/slide1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8" name="Shape 988"/>
        <p:cNvGrpSpPr/>
        <p:nvPr/>
      </p:nvGrpSpPr>
      <p:grpSpPr>
        <a:xfrm>
          <a:off x="0" y="0"/>
          <a:ext cx="0" cy="0"/>
          <a:chOff x="0" y="0"/>
          <a:chExt cx="0" cy="0"/>
        </a:xfrm>
      </p:grpSpPr>
      <p:sp>
        <p:nvSpPr>
          <p:cNvPr id="989" name="Google Shape;989;p14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Objetivo </a:t>
            </a:r>
            <a:endParaRPr>
              <a:latin typeface="Amatic SC"/>
              <a:ea typeface="Amatic SC"/>
              <a:cs typeface="Amatic SC"/>
              <a:sym typeface="Amatic SC"/>
            </a:endParaRPr>
          </a:p>
        </p:txBody>
      </p:sp>
      <p:sp>
        <p:nvSpPr>
          <p:cNvPr id="990" name="Google Shape;990;p14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Caveat"/>
                <a:ea typeface="Caveat"/>
                <a:cs typeface="Caveat"/>
                <a:sym typeface="Caveat"/>
              </a:rPr>
              <a:t>Objetivo: Mandar a masterizar</a:t>
            </a:r>
            <a:endParaRPr>
              <a:latin typeface="Caveat"/>
              <a:ea typeface="Caveat"/>
              <a:cs typeface="Caveat"/>
              <a:sym typeface="Caveat"/>
            </a:endParaRPr>
          </a:p>
          <a:p>
            <a:pPr indent="0" lvl="0" marL="0" rtl="0" algn="l">
              <a:spcBef>
                <a:spcPts val="0"/>
              </a:spcBef>
              <a:spcAft>
                <a:spcPts val="0"/>
              </a:spcAft>
              <a:buNone/>
            </a:pPr>
            <a:r>
              <a:rPr lang="es">
                <a:latin typeface="Caveat"/>
                <a:ea typeface="Caveat"/>
                <a:cs typeface="Caveat"/>
                <a:sym typeface="Caveat"/>
              </a:rPr>
              <a:t>Entregable: Bounce </a:t>
            </a:r>
            <a:endParaRPr>
              <a:latin typeface="Caveat"/>
              <a:ea typeface="Caveat"/>
              <a:cs typeface="Caveat"/>
              <a:sym typeface="Caveat"/>
            </a:endParaRPr>
          </a:p>
        </p:txBody>
      </p:sp>
    </p:spTree>
  </p:cSld>
  <p:clrMapOvr>
    <a:masterClrMapping/>
  </p:clrMapOvr>
</p:sld>
</file>

<file path=ppt/slides/slide1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4" name="Shape 994"/>
        <p:cNvGrpSpPr/>
        <p:nvPr/>
      </p:nvGrpSpPr>
      <p:grpSpPr>
        <a:xfrm>
          <a:off x="0" y="0"/>
          <a:ext cx="0" cy="0"/>
          <a:chOff x="0" y="0"/>
          <a:chExt cx="0" cy="0"/>
        </a:xfrm>
      </p:grpSpPr>
      <p:sp>
        <p:nvSpPr>
          <p:cNvPr id="995" name="Google Shape;995;p14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Evidencias</a:t>
            </a:r>
            <a:endParaRPr>
              <a:latin typeface="Amatic SC"/>
              <a:ea typeface="Amatic SC"/>
              <a:cs typeface="Amatic SC"/>
              <a:sym typeface="Amatic SC"/>
            </a:endParaRPr>
          </a:p>
        </p:txBody>
      </p:sp>
      <p:sp>
        <p:nvSpPr>
          <p:cNvPr id="996" name="Google Shape;996;p141"/>
          <p:cNvSpPr txBox="1"/>
          <p:nvPr>
            <p:ph idx="1" type="body"/>
          </p:nvPr>
        </p:nvSpPr>
        <p:spPr>
          <a:xfrm>
            <a:off x="263700" y="3319600"/>
            <a:ext cx="8520600" cy="671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1600">
                <a:solidFill>
                  <a:schemeClr val="dk1"/>
                </a:solidFill>
                <a:latin typeface="Caveat"/>
                <a:ea typeface="Caveat"/>
                <a:cs typeface="Caveat"/>
                <a:sym typeface="Caveat"/>
              </a:rPr>
              <a:t>Se mandó nuevamente la mezcla a Carlos Silva vía correo electrónico con las correcciones para la realización de la masterización.</a:t>
            </a:r>
            <a:endParaRPr sz="1600">
              <a:latin typeface="Caveat"/>
              <a:ea typeface="Caveat"/>
              <a:cs typeface="Caveat"/>
              <a:sym typeface="Caveat"/>
            </a:endParaRPr>
          </a:p>
        </p:txBody>
      </p:sp>
      <p:pic>
        <p:nvPicPr>
          <p:cNvPr id="997" name="Google Shape;997;p141"/>
          <p:cNvPicPr preferRelativeResize="0"/>
          <p:nvPr/>
        </p:nvPicPr>
        <p:blipFill>
          <a:blip r:embed="rId3">
            <a:alphaModFix/>
          </a:blip>
          <a:stretch>
            <a:fillRect/>
          </a:stretch>
        </p:blipFill>
        <p:spPr>
          <a:xfrm>
            <a:off x="454150" y="1211250"/>
            <a:ext cx="4410847" cy="2108350"/>
          </a:xfrm>
          <a:prstGeom prst="rect">
            <a:avLst/>
          </a:prstGeom>
          <a:noFill/>
          <a:ln>
            <a:noFill/>
          </a:ln>
        </p:spPr>
      </p:pic>
      <p:pic>
        <p:nvPicPr>
          <p:cNvPr id="998" name="Google Shape;998;p141" title="MIX 2.wav">
            <a:hlinkClick r:id="rId4"/>
          </p:cNvPr>
          <p:cNvPicPr preferRelativeResize="0"/>
          <p:nvPr/>
        </p:nvPicPr>
        <p:blipFill>
          <a:blip r:embed="rId5">
            <a:alphaModFix/>
          </a:blip>
          <a:stretch>
            <a:fillRect/>
          </a:stretch>
        </p:blipFill>
        <p:spPr>
          <a:xfrm>
            <a:off x="152400" y="4143700"/>
            <a:ext cx="457200" cy="457200"/>
          </a:xfrm>
          <a:prstGeom prst="rect">
            <a:avLst/>
          </a:prstGeom>
          <a:noFill/>
          <a:ln>
            <a:noFill/>
          </a:ln>
        </p:spPr>
      </p:pic>
      <p:sp>
        <p:nvSpPr>
          <p:cNvPr id="999" name="Google Shape;999;p141"/>
          <p:cNvSpPr txBox="1"/>
          <p:nvPr/>
        </p:nvSpPr>
        <p:spPr>
          <a:xfrm>
            <a:off x="891550" y="4128525"/>
            <a:ext cx="4368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latin typeface="Caveat"/>
                <a:ea typeface="Caveat"/>
                <a:cs typeface="Caveat"/>
                <a:sym typeface="Caveat"/>
              </a:rPr>
              <a:t>Archivo de la mezcla corregida</a:t>
            </a:r>
            <a:endParaRPr>
              <a:latin typeface="Caveat"/>
              <a:ea typeface="Caveat"/>
              <a:cs typeface="Caveat"/>
              <a:sym typeface="Caveat"/>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2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2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1200">
                <a:latin typeface="Caveat"/>
                <a:ea typeface="Caveat"/>
                <a:cs typeface="Caveat"/>
                <a:sym typeface="Caveat"/>
              </a:rPr>
              <a:t>En la mezcla se cogieron dos referentes; Buenos Aires de Nathy Peluso y Crazy de Scary Pokcets se hizo en </a:t>
            </a:r>
            <a:r>
              <a:rPr lang="es" sz="1200">
                <a:latin typeface="Caveat"/>
                <a:ea typeface="Caveat"/>
                <a:cs typeface="Caveat"/>
                <a:sym typeface="Caveat"/>
              </a:rPr>
              <a:t>análisis</a:t>
            </a:r>
            <a:r>
              <a:rPr lang="es" sz="1200">
                <a:latin typeface="Caveat"/>
                <a:ea typeface="Caveat"/>
                <a:cs typeface="Caveat"/>
                <a:sym typeface="Caveat"/>
              </a:rPr>
              <a:t> de cada  uno para tener un mapa sonoro claro de </a:t>
            </a:r>
            <a:r>
              <a:rPr lang="es" sz="1200">
                <a:latin typeface="Caveat"/>
                <a:ea typeface="Caveat"/>
                <a:cs typeface="Caveat"/>
                <a:sym typeface="Caveat"/>
              </a:rPr>
              <a:t>cómo</a:t>
            </a:r>
            <a:r>
              <a:rPr lang="es" sz="1200">
                <a:latin typeface="Caveat"/>
                <a:ea typeface="Caveat"/>
                <a:cs typeface="Caveat"/>
                <a:sym typeface="Caveat"/>
              </a:rPr>
              <a:t> se quería estructurar el mapa sonoro de la mezcla. Se comenzó por el bajo en donde se duplicó el canal para tener un mejor manejo de las frecuencias bajas y para resaltar la digitación del bajista. En la </a:t>
            </a:r>
            <a:r>
              <a:rPr lang="es" sz="1200">
                <a:latin typeface="Caveat"/>
                <a:ea typeface="Caveat"/>
                <a:cs typeface="Caveat"/>
                <a:sym typeface="Caveat"/>
              </a:rPr>
              <a:t>batería</a:t>
            </a:r>
            <a:r>
              <a:rPr lang="es" sz="1200">
                <a:latin typeface="Caveat"/>
                <a:ea typeface="Caveat"/>
                <a:cs typeface="Caveat"/>
                <a:sym typeface="Caveat"/>
              </a:rPr>
              <a:t> se buscó darle cuerpo al  bombo por medio de ecualización y se usó un trigger, en el redoblante se hizo ecualización y compresión y los OH se le dió brillo y se limpió la señal con un hi pass filter. Se usaron dos tipos de delay en las voces, aire, ecualización y aire y por úlitmo en la guitarra se hizo ecualización y compresión.</a:t>
            </a:r>
            <a:endParaRPr sz="1200">
              <a:latin typeface="Caveat"/>
              <a:ea typeface="Caveat"/>
              <a:cs typeface="Caveat"/>
              <a:sym typeface="Caveat"/>
            </a:endParaRPr>
          </a:p>
        </p:txBody>
      </p:sp>
    </p:spTree>
  </p:cSld>
  <p:clrMapOvr>
    <a:masterClrMapping/>
  </p:clrMapOvr>
</p:sld>
</file>

<file path=ppt/slides/slide1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3" name="Shape 1003"/>
        <p:cNvGrpSpPr/>
        <p:nvPr/>
      </p:nvGrpSpPr>
      <p:grpSpPr>
        <a:xfrm>
          <a:off x="0" y="0"/>
          <a:ext cx="0" cy="0"/>
          <a:chOff x="0" y="0"/>
          <a:chExt cx="0" cy="0"/>
        </a:xfrm>
      </p:grpSpPr>
      <p:sp>
        <p:nvSpPr>
          <p:cNvPr id="1004" name="Google Shape;1004;p14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5" name="Google Shape;1005;p142"/>
          <p:cNvSpPr txBox="1"/>
          <p:nvPr>
            <p:ph idx="1" type="body"/>
          </p:nvPr>
        </p:nvSpPr>
        <p:spPr>
          <a:xfrm>
            <a:off x="229400" y="3237300"/>
            <a:ext cx="8520600" cy="740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Caveat"/>
                <a:ea typeface="Caveat"/>
                <a:cs typeface="Caveat"/>
                <a:sym typeface="Caveat"/>
              </a:rPr>
              <a:t>Carlos me envió un zip con los diferentes archivos de la masterización vía correo electrónico.</a:t>
            </a:r>
            <a:endParaRPr>
              <a:latin typeface="Caveat"/>
              <a:ea typeface="Caveat"/>
              <a:cs typeface="Caveat"/>
              <a:sym typeface="Caveat"/>
            </a:endParaRPr>
          </a:p>
        </p:txBody>
      </p:sp>
      <p:pic>
        <p:nvPicPr>
          <p:cNvPr id="1006" name="Google Shape;1006;p142" title="La Calle Canta-MSR-(Plataformas Digitales).wav">
            <a:hlinkClick r:id="rId3"/>
          </p:cNvPr>
          <p:cNvPicPr preferRelativeResize="0"/>
          <p:nvPr/>
        </p:nvPicPr>
        <p:blipFill>
          <a:blip r:embed="rId4">
            <a:alphaModFix/>
          </a:blip>
          <a:stretch>
            <a:fillRect/>
          </a:stretch>
        </p:blipFill>
        <p:spPr>
          <a:xfrm>
            <a:off x="406150" y="3913325"/>
            <a:ext cx="457200" cy="457200"/>
          </a:xfrm>
          <a:prstGeom prst="rect">
            <a:avLst/>
          </a:prstGeom>
          <a:noFill/>
          <a:ln>
            <a:noFill/>
          </a:ln>
        </p:spPr>
      </p:pic>
      <p:sp>
        <p:nvSpPr>
          <p:cNvPr id="1007" name="Google Shape;1007;p142"/>
          <p:cNvSpPr txBox="1"/>
          <p:nvPr/>
        </p:nvSpPr>
        <p:spPr>
          <a:xfrm>
            <a:off x="1104150" y="3977650"/>
            <a:ext cx="3847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latin typeface="Caveat"/>
                <a:ea typeface="Caveat"/>
                <a:cs typeface="Caveat"/>
                <a:sym typeface="Caveat"/>
              </a:rPr>
              <a:t>Archivo de </a:t>
            </a:r>
            <a:r>
              <a:rPr lang="es">
                <a:latin typeface="Caveat"/>
                <a:ea typeface="Caveat"/>
                <a:cs typeface="Caveat"/>
                <a:sym typeface="Caveat"/>
              </a:rPr>
              <a:t>canción</a:t>
            </a:r>
            <a:r>
              <a:rPr lang="es">
                <a:latin typeface="Caveat"/>
                <a:ea typeface="Caveat"/>
                <a:cs typeface="Caveat"/>
                <a:sym typeface="Caveat"/>
              </a:rPr>
              <a:t> masterizada </a:t>
            </a:r>
            <a:endParaRPr>
              <a:latin typeface="Caveat"/>
              <a:ea typeface="Caveat"/>
              <a:cs typeface="Caveat"/>
              <a:sym typeface="Caveat"/>
            </a:endParaRPr>
          </a:p>
        </p:txBody>
      </p:sp>
      <p:pic>
        <p:nvPicPr>
          <p:cNvPr id="1008" name="Google Shape;1008;p142"/>
          <p:cNvPicPr preferRelativeResize="0"/>
          <p:nvPr/>
        </p:nvPicPr>
        <p:blipFill rotWithShape="1">
          <a:blip r:embed="rId5">
            <a:alphaModFix/>
          </a:blip>
          <a:srcRect b="38605" l="0" r="0" t="0"/>
          <a:stretch/>
        </p:blipFill>
        <p:spPr>
          <a:xfrm>
            <a:off x="2038350" y="1183825"/>
            <a:ext cx="3847200" cy="1958922"/>
          </a:xfrm>
          <a:prstGeom prst="rect">
            <a:avLst/>
          </a:prstGeom>
          <a:noFill/>
          <a:ln>
            <a:noFill/>
          </a:ln>
        </p:spPr>
      </p:pic>
    </p:spTree>
  </p:cSld>
  <p:clrMapOvr>
    <a:masterClrMapping/>
  </p:clrMapOvr>
</p:sld>
</file>

<file path=ppt/slides/slide1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2" name="Shape 1012"/>
        <p:cNvGrpSpPr/>
        <p:nvPr/>
      </p:nvGrpSpPr>
      <p:grpSpPr>
        <a:xfrm>
          <a:off x="0" y="0"/>
          <a:ext cx="0" cy="0"/>
          <a:chOff x="0" y="0"/>
          <a:chExt cx="0" cy="0"/>
        </a:xfrm>
      </p:grpSpPr>
      <p:sp>
        <p:nvSpPr>
          <p:cNvPr id="1013" name="Google Shape;1013;p14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Reflexión Crítica</a:t>
            </a:r>
            <a:endParaRPr>
              <a:latin typeface="Amatic SC"/>
              <a:ea typeface="Amatic SC"/>
              <a:cs typeface="Amatic SC"/>
              <a:sym typeface="Amatic SC"/>
            </a:endParaRPr>
          </a:p>
        </p:txBody>
      </p:sp>
      <p:sp>
        <p:nvSpPr>
          <p:cNvPr id="1014" name="Google Shape;1014;p14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Caveat"/>
                <a:ea typeface="Caveat"/>
                <a:cs typeface="Caveat"/>
                <a:sym typeface="Caveat"/>
              </a:rPr>
              <a:t>En este proceso pude apreciar la importancia de trabajar con profesionales que tengan experiencia en su trabajo. En temas de masterización por la complejidad de sus procesos tanto en la parte técnica como en la exigencia que tiene de tener una buena sala y equipos para realizarla, me di cuenta que no hay que escatimar en gastos. Es mejor hacer este proceso con una persona que tenga la experiencia suficiente para que pueda culminar el proceso de la mejor forma y que el resultado sea de la mejor calidad posible. </a:t>
            </a:r>
            <a:endParaRPr>
              <a:latin typeface="Caveat"/>
              <a:ea typeface="Caveat"/>
              <a:cs typeface="Caveat"/>
              <a:sym typeface="Caveat"/>
            </a:endParaRPr>
          </a:p>
          <a:p>
            <a:pPr indent="0" lvl="0" marL="0" rtl="0" algn="l">
              <a:spcBef>
                <a:spcPts val="0"/>
              </a:spcBef>
              <a:spcAft>
                <a:spcPts val="0"/>
              </a:spcAft>
              <a:buNone/>
            </a:pPr>
            <a:r>
              <a:rPr lang="es">
                <a:latin typeface="Caveat"/>
                <a:ea typeface="Caveat"/>
                <a:cs typeface="Caveat"/>
                <a:sym typeface="Caveat"/>
              </a:rPr>
              <a:t>Este proceso es fundamental para potencializar la canción o el </a:t>
            </a:r>
            <a:r>
              <a:rPr lang="es">
                <a:latin typeface="Caveat"/>
                <a:ea typeface="Caveat"/>
                <a:cs typeface="Caveat"/>
                <a:sym typeface="Caveat"/>
              </a:rPr>
              <a:t>álbum</a:t>
            </a:r>
            <a:r>
              <a:rPr lang="es">
                <a:latin typeface="Caveat"/>
                <a:ea typeface="Caveat"/>
                <a:cs typeface="Caveat"/>
                <a:sym typeface="Caveat"/>
              </a:rPr>
              <a:t> que se esté realizando y tiene la misma importancia que el resto de los procesos de una producción.</a:t>
            </a:r>
            <a:endParaRPr>
              <a:latin typeface="Caveat"/>
              <a:ea typeface="Caveat"/>
              <a:cs typeface="Caveat"/>
              <a:sym typeface="Caveat"/>
            </a:endParaRPr>
          </a:p>
        </p:txBody>
      </p:sp>
    </p:spTree>
  </p:cSld>
  <p:clrMapOvr>
    <a:masterClrMapping/>
  </p:clrMapOvr>
</p:sld>
</file>

<file path=ppt/slides/slide1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8" name="Shape 1018"/>
        <p:cNvGrpSpPr/>
        <p:nvPr/>
      </p:nvGrpSpPr>
      <p:grpSpPr>
        <a:xfrm>
          <a:off x="0" y="0"/>
          <a:ext cx="0" cy="0"/>
          <a:chOff x="0" y="0"/>
          <a:chExt cx="0" cy="0"/>
        </a:xfrm>
      </p:grpSpPr>
      <p:sp>
        <p:nvSpPr>
          <p:cNvPr id="1019" name="Google Shape;1019;p14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Cronograma Semana 14 y 15</a:t>
            </a:r>
            <a:endParaRPr>
              <a:latin typeface="Amatic SC"/>
              <a:ea typeface="Amatic SC"/>
              <a:cs typeface="Amatic SC"/>
              <a:sym typeface="Amatic SC"/>
            </a:endParaRPr>
          </a:p>
        </p:txBody>
      </p:sp>
      <p:sp>
        <p:nvSpPr>
          <p:cNvPr id="1020" name="Google Shape;1020;p14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id="1021" name="Google Shape;1021;p144"/>
          <p:cNvPicPr preferRelativeResize="0"/>
          <p:nvPr/>
        </p:nvPicPr>
        <p:blipFill>
          <a:blip r:embed="rId3">
            <a:alphaModFix/>
          </a:blip>
          <a:stretch>
            <a:fillRect/>
          </a:stretch>
        </p:blipFill>
        <p:spPr>
          <a:xfrm>
            <a:off x="552450" y="2090738"/>
            <a:ext cx="8039100" cy="962025"/>
          </a:xfrm>
          <a:prstGeom prst="rect">
            <a:avLst/>
          </a:prstGeom>
          <a:noFill/>
          <a:ln>
            <a:noFill/>
          </a:ln>
        </p:spPr>
      </p:pic>
      <p:sp>
        <p:nvSpPr>
          <p:cNvPr id="1022" name="Google Shape;1022;p144"/>
          <p:cNvSpPr/>
          <p:nvPr/>
        </p:nvSpPr>
        <p:spPr>
          <a:xfrm>
            <a:off x="7859275" y="1563625"/>
            <a:ext cx="130200" cy="384000"/>
          </a:xfrm>
          <a:prstGeom prst="downArrow">
            <a:avLst>
              <a:gd fmla="val 50000" name="adj1"/>
              <a:gd fmla="val 50000" name="adj2"/>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23" name="Google Shape;1023;p144"/>
          <p:cNvSpPr/>
          <p:nvPr/>
        </p:nvSpPr>
        <p:spPr>
          <a:xfrm>
            <a:off x="7538475" y="1563625"/>
            <a:ext cx="130200" cy="384000"/>
          </a:xfrm>
          <a:prstGeom prst="downArrow">
            <a:avLst>
              <a:gd fmla="val 50000" name="adj1"/>
              <a:gd fmla="val 50000" name="adj2"/>
            </a:avLst>
          </a:prstGeom>
          <a:solidFill>
            <a:srgbClr val="93C47D"/>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7" name="Shape 1027"/>
        <p:cNvGrpSpPr/>
        <p:nvPr/>
      </p:nvGrpSpPr>
      <p:grpSpPr>
        <a:xfrm>
          <a:off x="0" y="0"/>
          <a:ext cx="0" cy="0"/>
          <a:chOff x="0" y="0"/>
          <a:chExt cx="0" cy="0"/>
        </a:xfrm>
      </p:grpSpPr>
      <p:sp>
        <p:nvSpPr>
          <p:cNvPr id="1028" name="Google Shape;1028;p14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solidFill>
                  <a:schemeClr val="dk2"/>
                </a:solidFill>
                <a:latin typeface="Amatic SC"/>
                <a:ea typeface="Amatic SC"/>
                <a:cs typeface="Amatic SC"/>
                <a:sym typeface="Amatic SC"/>
              </a:rPr>
              <a:t>Objetivo</a:t>
            </a:r>
            <a:endParaRPr>
              <a:latin typeface="Amatic SC"/>
              <a:ea typeface="Amatic SC"/>
              <a:cs typeface="Amatic SC"/>
              <a:sym typeface="Amatic SC"/>
            </a:endParaRPr>
          </a:p>
        </p:txBody>
      </p:sp>
      <p:sp>
        <p:nvSpPr>
          <p:cNvPr id="1029" name="Google Shape;1029;p14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Caveat"/>
                <a:ea typeface="Caveat"/>
                <a:cs typeface="Caveat"/>
                <a:sym typeface="Caveat"/>
              </a:rPr>
              <a:t>Ensamble de la memoria</a:t>
            </a:r>
            <a:endParaRPr>
              <a:latin typeface="Caveat"/>
              <a:ea typeface="Caveat"/>
              <a:cs typeface="Caveat"/>
              <a:sym typeface="Caveat"/>
            </a:endParaRPr>
          </a:p>
          <a:p>
            <a:pPr indent="0" lvl="0" marL="0" rtl="0" algn="l">
              <a:spcBef>
                <a:spcPts val="0"/>
              </a:spcBef>
              <a:spcAft>
                <a:spcPts val="0"/>
              </a:spcAft>
              <a:buNone/>
            </a:pPr>
            <a:r>
              <a:rPr lang="es">
                <a:latin typeface="Caveat"/>
                <a:ea typeface="Caveat"/>
                <a:cs typeface="Caveat"/>
                <a:sym typeface="Caveat"/>
              </a:rPr>
              <a:t>Entregable: Pagina en SoundCloud con los archivos de audio, presentación de la sustentación y una carpeta con todos los documentos, media y anexos de los procesos realizados durante el proyecto de grado.</a:t>
            </a:r>
            <a:endParaRPr>
              <a:latin typeface="Caveat"/>
              <a:ea typeface="Caveat"/>
              <a:cs typeface="Caveat"/>
              <a:sym typeface="Caveat"/>
            </a:endParaRPr>
          </a:p>
        </p:txBody>
      </p:sp>
    </p:spTree>
  </p:cSld>
  <p:clrMapOvr>
    <a:masterClrMapping/>
  </p:clrMapOvr>
</p:sld>
</file>

<file path=ppt/slides/slide1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3" name="Shape 1033"/>
        <p:cNvGrpSpPr/>
        <p:nvPr/>
      </p:nvGrpSpPr>
      <p:grpSpPr>
        <a:xfrm>
          <a:off x="0" y="0"/>
          <a:ext cx="0" cy="0"/>
          <a:chOff x="0" y="0"/>
          <a:chExt cx="0" cy="0"/>
        </a:xfrm>
      </p:grpSpPr>
      <p:sp>
        <p:nvSpPr>
          <p:cNvPr id="1034" name="Google Shape;1034;p14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Evidencias</a:t>
            </a:r>
            <a:endParaRPr>
              <a:latin typeface="Amatic SC"/>
              <a:ea typeface="Amatic SC"/>
              <a:cs typeface="Amatic SC"/>
              <a:sym typeface="Amatic SC"/>
            </a:endParaRPr>
          </a:p>
        </p:txBody>
      </p:sp>
      <p:sp>
        <p:nvSpPr>
          <p:cNvPr id="1035" name="Google Shape;1035;p146"/>
          <p:cNvSpPr txBox="1"/>
          <p:nvPr>
            <p:ph idx="1" type="body"/>
          </p:nvPr>
        </p:nvSpPr>
        <p:spPr>
          <a:xfrm>
            <a:off x="311700" y="3250700"/>
            <a:ext cx="7095000" cy="1318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Caveat"/>
                <a:ea typeface="Caveat"/>
                <a:cs typeface="Caveat"/>
                <a:sym typeface="Caveat"/>
              </a:rPr>
              <a:t>Se creó una cuenta en Soundcloud para poder subir todos los archivos de audio y para que los jurados pudieran escucharlos en alta calidad.</a:t>
            </a:r>
            <a:endParaRPr>
              <a:latin typeface="Caveat"/>
              <a:ea typeface="Caveat"/>
              <a:cs typeface="Caveat"/>
              <a:sym typeface="Caveat"/>
            </a:endParaRPr>
          </a:p>
        </p:txBody>
      </p:sp>
      <p:pic>
        <p:nvPicPr>
          <p:cNvPr id="1036" name="Google Shape;1036;p146">
            <a:hlinkClick r:id="rId3"/>
          </p:cNvPr>
          <p:cNvPicPr preferRelativeResize="0"/>
          <p:nvPr/>
        </p:nvPicPr>
        <p:blipFill>
          <a:blip r:embed="rId4">
            <a:alphaModFix/>
          </a:blip>
          <a:stretch>
            <a:fillRect/>
          </a:stretch>
        </p:blipFill>
        <p:spPr>
          <a:xfrm>
            <a:off x="2768975" y="226300"/>
            <a:ext cx="4145276" cy="2955800"/>
          </a:xfrm>
          <a:prstGeom prst="rect">
            <a:avLst/>
          </a:prstGeom>
          <a:noFill/>
          <a:ln>
            <a:noFill/>
          </a:ln>
        </p:spPr>
      </p:pic>
    </p:spTree>
  </p:cSld>
  <p:clrMapOvr>
    <a:masterClrMapping/>
  </p:clrMapOvr>
</p:sld>
</file>

<file path=ppt/slides/slide1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0" name="Shape 1040"/>
        <p:cNvGrpSpPr/>
        <p:nvPr/>
      </p:nvGrpSpPr>
      <p:grpSpPr>
        <a:xfrm>
          <a:off x="0" y="0"/>
          <a:ext cx="0" cy="0"/>
          <a:chOff x="0" y="0"/>
          <a:chExt cx="0" cy="0"/>
        </a:xfrm>
      </p:grpSpPr>
      <p:sp>
        <p:nvSpPr>
          <p:cNvPr id="1041" name="Google Shape;1041;p147"/>
          <p:cNvSpPr txBox="1"/>
          <p:nvPr>
            <p:ph idx="1" type="body"/>
          </p:nvPr>
        </p:nvSpPr>
        <p:spPr>
          <a:xfrm>
            <a:off x="7132325" y="1152475"/>
            <a:ext cx="17001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Caveat"/>
                <a:ea typeface="Caveat"/>
                <a:cs typeface="Caveat"/>
                <a:sym typeface="Caveat"/>
              </a:rPr>
              <a:t>Se creó una nueva presentación que reuniera los puntos más importantes del Proyecto de Grado para su sustentación.</a:t>
            </a:r>
            <a:endParaRPr>
              <a:latin typeface="Caveat"/>
              <a:ea typeface="Caveat"/>
              <a:cs typeface="Caveat"/>
              <a:sym typeface="Caveat"/>
            </a:endParaRPr>
          </a:p>
        </p:txBody>
      </p:sp>
      <p:pic>
        <p:nvPicPr>
          <p:cNvPr id="1042" name="Google Shape;1042;p147">
            <a:hlinkClick r:id="rId3"/>
          </p:cNvPr>
          <p:cNvPicPr preferRelativeResize="0"/>
          <p:nvPr/>
        </p:nvPicPr>
        <p:blipFill rotWithShape="1">
          <a:blip r:embed="rId4">
            <a:alphaModFix/>
          </a:blip>
          <a:srcRect b="1063" l="5324" r="2882" t="15198"/>
          <a:stretch/>
        </p:blipFill>
        <p:spPr>
          <a:xfrm>
            <a:off x="466325" y="1303575"/>
            <a:ext cx="4459301" cy="2502625"/>
          </a:xfrm>
          <a:prstGeom prst="rect">
            <a:avLst/>
          </a:prstGeom>
          <a:noFill/>
          <a:ln>
            <a:noFill/>
          </a:ln>
        </p:spPr>
      </p:pic>
      <p:pic>
        <p:nvPicPr>
          <p:cNvPr id="1043" name="Google Shape;1043;p147"/>
          <p:cNvPicPr preferRelativeResize="0"/>
          <p:nvPr/>
        </p:nvPicPr>
        <p:blipFill>
          <a:blip r:embed="rId5">
            <a:alphaModFix/>
          </a:blip>
          <a:stretch>
            <a:fillRect/>
          </a:stretch>
        </p:blipFill>
        <p:spPr>
          <a:xfrm>
            <a:off x="5241025" y="207275"/>
            <a:ext cx="1150625" cy="4812301"/>
          </a:xfrm>
          <a:prstGeom prst="rect">
            <a:avLst/>
          </a:prstGeom>
          <a:noFill/>
          <a:ln>
            <a:noFill/>
          </a:ln>
        </p:spPr>
      </p:pic>
    </p:spTree>
  </p:cSld>
  <p:clrMapOvr>
    <a:masterClrMapping/>
  </p:clrMapOvr>
</p:sld>
</file>

<file path=ppt/slides/slide1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7" name="Shape 1047"/>
        <p:cNvGrpSpPr/>
        <p:nvPr/>
      </p:nvGrpSpPr>
      <p:grpSpPr>
        <a:xfrm>
          <a:off x="0" y="0"/>
          <a:ext cx="0" cy="0"/>
          <a:chOff x="0" y="0"/>
          <a:chExt cx="0" cy="0"/>
        </a:xfrm>
      </p:grpSpPr>
      <p:sp>
        <p:nvSpPr>
          <p:cNvPr id="1048" name="Google Shape;1048;p148"/>
          <p:cNvSpPr txBox="1"/>
          <p:nvPr>
            <p:ph idx="1" type="body"/>
          </p:nvPr>
        </p:nvSpPr>
        <p:spPr>
          <a:xfrm>
            <a:off x="7653525" y="1152475"/>
            <a:ext cx="11787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Caveat"/>
                <a:ea typeface="Caveat"/>
                <a:cs typeface="Caveat"/>
                <a:sym typeface="Caveat"/>
              </a:rPr>
              <a:t>Se creó una carpeta en Drive con todos los documentos y archivos del Proyecto de grado.</a:t>
            </a:r>
            <a:endParaRPr>
              <a:latin typeface="Caveat"/>
              <a:ea typeface="Caveat"/>
              <a:cs typeface="Caveat"/>
              <a:sym typeface="Caveat"/>
            </a:endParaRPr>
          </a:p>
        </p:txBody>
      </p:sp>
      <p:pic>
        <p:nvPicPr>
          <p:cNvPr id="1049" name="Google Shape;1049;p148">
            <a:hlinkClick r:id="rId3"/>
          </p:cNvPr>
          <p:cNvPicPr preferRelativeResize="0"/>
          <p:nvPr/>
        </p:nvPicPr>
        <p:blipFill>
          <a:blip r:embed="rId4">
            <a:alphaModFix/>
          </a:blip>
          <a:stretch>
            <a:fillRect/>
          </a:stretch>
        </p:blipFill>
        <p:spPr>
          <a:xfrm>
            <a:off x="195700" y="791424"/>
            <a:ext cx="7457825" cy="18077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2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Conclusiones</a:t>
            </a:r>
            <a:endParaRPr>
              <a:latin typeface="Amatic SC"/>
              <a:ea typeface="Amatic SC"/>
              <a:cs typeface="Amatic SC"/>
              <a:sym typeface="Amatic SC"/>
            </a:endParaRPr>
          </a:p>
        </p:txBody>
      </p:sp>
      <p:sp>
        <p:nvSpPr>
          <p:cNvPr id="128" name="Google Shape;128;p2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Font typeface="Caveat"/>
              <a:buChar char="●"/>
            </a:pPr>
            <a:r>
              <a:rPr lang="es" sz="1100">
                <a:latin typeface="Caveat"/>
                <a:ea typeface="Caveat"/>
                <a:cs typeface="Caveat"/>
                <a:sym typeface="Caveat"/>
              </a:rPr>
              <a:t>Cuando se hace una producción es muy importante cada decisión que se tome para no perder el concepto de esta. En este caso hubo muchas decisiones que tomar respecto a la mezcla que tal vez no fueron las más acertadas. El concepto de La Calle Canta era la grabación de un single en la calle con músicos callejeros y hubiera sido bueno en la mezcla plasmar en la batería ese sonido callejero tanto en el kick como en el redoblante. Se tuvieron algunas dificultades al momento de mezclar el redoblante y se presentaron problemas de fase. Esto afectó la calidad de la grabación y del resultado final, además de las decisiones que se tomaron respecto a la voz principal y el Coro. Muchas veces hay que tener en cuenta que cada tema necesita diferentes cosas según lo que se esté buscando. En mi caso hubiera querido apoyarme más en otras opiniones que me hubieran ayudado a manejar mejor la mezcla con respecto al concepto. Se hubiera podido hacer de forma más natural sin estar buscando tanto la perfección del sonido con el fin de mostrar que había sido grabado en la calle. Era importante que en la mezcla se mostrara ese ambiente callejero y esa sonoridad de sonido en vivo tan característica. </a:t>
            </a:r>
            <a:endParaRPr sz="1100">
              <a:latin typeface="Caveat"/>
              <a:ea typeface="Caveat"/>
              <a:cs typeface="Caveat"/>
              <a:sym typeface="Caveat"/>
            </a:endParaRPr>
          </a:p>
          <a:p>
            <a:pPr indent="-298450" lvl="0" marL="457200" rtl="0" algn="l">
              <a:spcBef>
                <a:spcPts val="0"/>
              </a:spcBef>
              <a:spcAft>
                <a:spcPts val="0"/>
              </a:spcAft>
              <a:buSzPts val="1100"/>
              <a:buFont typeface="Caveat"/>
              <a:buChar char="●"/>
            </a:pPr>
            <a:r>
              <a:rPr lang="es" sz="1100">
                <a:latin typeface="Caveat"/>
                <a:ea typeface="Caveat"/>
                <a:cs typeface="Caveat"/>
                <a:sym typeface="Caveat"/>
              </a:rPr>
              <a:t>En cuanto a la maqueta sé que me faltó una mejor elaboración pues el beat no siempre estaba a tempo y hubiera sido mejor si se hubiera realizado una mezcla de cómo  quería que sonara la canción. Esto me hubiera dado un mapa sonoro más claro del resultado de la grabación y de la mezcla. </a:t>
            </a:r>
            <a:endParaRPr sz="1100">
              <a:latin typeface="Caveat"/>
              <a:ea typeface="Caveat"/>
              <a:cs typeface="Caveat"/>
              <a:sym typeface="Caveat"/>
            </a:endParaRPr>
          </a:p>
          <a:p>
            <a:pPr indent="-298450" lvl="0" marL="457200" rtl="0" algn="l">
              <a:spcBef>
                <a:spcPts val="0"/>
              </a:spcBef>
              <a:spcAft>
                <a:spcPts val="0"/>
              </a:spcAft>
              <a:buSzPts val="1100"/>
              <a:buFont typeface="Caveat"/>
              <a:buChar char="●"/>
            </a:pPr>
            <a:r>
              <a:rPr lang="es" sz="1100">
                <a:latin typeface="Caveat"/>
                <a:ea typeface="Caveat"/>
                <a:cs typeface="Caveat"/>
                <a:sym typeface="Caveat"/>
              </a:rPr>
              <a:t>Pude haber manejado un monitoreo el día de la grabación para la revisión de las tomas, se que hubo falta en la perfección del detalle y esto fue uno de los causantes del resultado final de la canción. Sin embargo con los recurso que se tenían se hubiera podido explorara más en el concepto de la canción y de haber tomado otras decisiones tal vez el resultado hubiera sido otro.</a:t>
            </a:r>
            <a:endParaRPr sz="1100">
              <a:latin typeface="Caveat"/>
              <a:ea typeface="Caveat"/>
              <a:cs typeface="Caveat"/>
              <a:sym typeface="Caveat"/>
            </a:endParaRPr>
          </a:p>
          <a:p>
            <a:pPr indent="-298450" lvl="0" marL="457200" rtl="0" algn="l">
              <a:spcBef>
                <a:spcPts val="0"/>
              </a:spcBef>
              <a:spcAft>
                <a:spcPts val="0"/>
              </a:spcAft>
              <a:buSzPts val="1100"/>
              <a:buFont typeface="Caveat"/>
              <a:buChar char="●"/>
            </a:pPr>
            <a:r>
              <a:rPr lang="es" sz="1100">
                <a:latin typeface="Caveat"/>
                <a:ea typeface="Caveat"/>
                <a:cs typeface="Caveat"/>
                <a:sym typeface="Caveat"/>
              </a:rPr>
              <a:t>Estoy conforme con la forma en la que se aplicaron las técnicas de microfonía, me hubiera gustado tener la posibilidad de conectar la guitarra eléctrica y el bajo a una caja directa pero se que el haber conectado directamente por línea le dió un sonido menos claro y esto enriqueció el concepto del single. Me hubiera gustado experimentar un poco más con estos dos instrumentos, de pronto haber usado una técnica no convencional como las que usa Silvia Massy para darle un color diferente y ser más arriesgada.</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2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Reflexión Crítica</a:t>
            </a:r>
            <a:endParaRPr>
              <a:latin typeface="Amatic SC"/>
              <a:ea typeface="Amatic SC"/>
              <a:cs typeface="Amatic SC"/>
              <a:sym typeface="Amatic SC"/>
            </a:endParaRPr>
          </a:p>
        </p:txBody>
      </p:sp>
      <p:sp>
        <p:nvSpPr>
          <p:cNvPr id="134" name="Google Shape;134;p2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1200"/>
              </a:spcBef>
              <a:spcAft>
                <a:spcPts val="0"/>
              </a:spcAft>
              <a:buClr>
                <a:schemeClr val="dk1"/>
              </a:buClr>
              <a:buSzPts val="1100"/>
              <a:buFont typeface="Arial"/>
              <a:buNone/>
            </a:pPr>
            <a:r>
              <a:rPr lang="es" sz="1000">
                <a:solidFill>
                  <a:schemeClr val="dk1"/>
                </a:solidFill>
                <a:latin typeface="Caveat"/>
                <a:ea typeface="Caveat"/>
                <a:cs typeface="Caveat"/>
                <a:sym typeface="Caveat"/>
              </a:rPr>
              <a:t>Durante el proceso se vivieron diferentes experiencias y retos que fueron forjando una versión distinta de lo que era cuando comencé el proyecto. La exigencia de los objetivos planteados más la presión del cumplimiento de un cronograma, me forzaron a tener una exigencia en mi planeación y ejecución. Estuve a prueba en cada uno de los procesos y el aprendizaje adquirido fue enriquecedor en todos los sentidos. Adquirí y trabajé en nuevas habilidades como la comunicación, relaciones, gestión, planeación y resolución de problemas. Todas estas habilidades se fueron enriqueciendo a medida que iba a adquiriendo experiencia durante el proceso. Esto me puso a reflexionar acerca de la importancia de la práctica y la ejecución y como estos dos componentes pueden ayudar en cualquier actividad que realice en un futuro. Quedo con una satisfacción de haber recogido este conocimiento y de haber superado cada obstáculo que se iba presentando en el camino. </a:t>
            </a:r>
            <a:endParaRPr sz="1000">
              <a:solidFill>
                <a:schemeClr val="dk1"/>
              </a:solidFill>
              <a:latin typeface="Caveat"/>
              <a:ea typeface="Caveat"/>
              <a:cs typeface="Caveat"/>
              <a:sym typeface="Caveat"/>
            </a:endParaRPr>
          </a:p>
          <a:p>
            <a:pPr indent="0" lvl="0" marL="0" rtl="0" algn="l">
              <a:spcBef>
                <a:spcPts val="1200"/>
              </a:spcBef>
              <a:spcAft>
                <a:spcPts val="1200"/>
              </a:spcAft>
              <a:buClr>
                <a:schemeClr val="dk1"/>
              </a:buClr>
              <a:buSzPts val="1100"/>
              <a:buFont typeface="Arial"/>
              <a:buNone/>
            </a:pPr>
            <a:r>
              <a:rPr lang="es" sz="1000">
                <a:solidFill>
                  <a:schemeClr val="dk1"/>
                </a:solidFill>
                <a:latin typeface="Caveat"/>
                <a:ea typeface="Caveat"/>
                <a:cs typeface="Caveat"/>
                <a:sym typeface="Caveat"/>
              </a:rPr>
              <a:t>En cuanto a la pre producción de la canción aprendí la importancia de la planeación. Nunca antes había tenido la oportunidad de liderar un proyecto y al hacerlo tuve muchos inconvenientes. Muchas veces no sabía cómo proceder o me abrumaba con solo pensar todas las cosas que había por hacer. Sin embargo, a medida que iba estructurando la maqueta, contactando a los músicos, escogiendo el lugar para la grabación y gestionando los equipos que iba a utilizar; se fue aclarando el panorama. Antes de realizar este proyecto mis experiencias como productora habían sido trabajando sola con mis composiciones o en compañía de mi productor de confianza. Pero en este caso tuve que dirigir y escuchar a otro productor con el que nunca había trabajado, tuve que dirigir músicos y pensar en cada detalle de lo que se iba a hacer con la canción. Tuve que tomar un rol de líder que no había experimentado y poner a prueba las habilidades que había adquirido durante el énfasis. En la composición de la maqueta me costó estar satisfecha con lo que estaba produciendo, tuve muchas dudas e inconformidades, tuve que ser recursiva al no contar con todos los equipos, pero me ayudó para salir de mi zona de confort y demostrarme a mí misma que si era capaz de hacerlo.</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8" name="Shape 138"/>
        <p:cNvGrpSpPr/>
        <p:nvPr/>
      </p:nvGrpSpPr>
      <p:grpSpPr>
        <a:xfrm>
          <a:off x="0" y="0"/>
          <a:ext cx="0" cy="0"/>
          <a:chOff x="0" y="0"/>
          <a:chExt cx="0" cy="0"/>
        </a:xfrm>
      </p:grpSpPr>
      <p:sp>
        <p:nvSpPr>
          <p:cNvPr id="139" name="Google Shape;139;p28"/>
          <p:cNvSpPr txBox="1"/>
          <p:nvPr>
            <p:ph idx="1" type="body"/>
          </p:nvPr>
        </p:nvSpPr>
        <p:spPr>
          <a:xfrm>
            <a:off x="254350" y="629825"/>
            <a:ext cx="8520600" cy="3653400"/>
          </a:xfrm>
          <a:prstGeom prst="rect">
            <a:avLst/>
          </a:prstGeom>
        </p:spPr>
        <p:txBody>
          <a:bodyPr anchorCtr="0" anchor="t" bIns="91425" lIns="91425" spcFirstLastPara="1" rIns="91425" wrap="square" tIns="91425">
            <a:noAutofit/>
          </a:bodyPr>
          <a:lstStyle/>
          <a:p>
            <a:pPr indent="0" lvl="0" marL="0" rtl="0" algn="just">
              <a:spcBef>
                <a:spcPts val="1200"/>
              </a:spcBef>
              <a:spcAft>
                <a:spcPts val="0"/>
              </a:spcAft>
              <a:buClr>
                <a:schemeClr val="dk1"/>
              </a:buClr>
              <a:buSzPts val="1100"/>
              <a:buFont typeface="Arial"/>
              <a:buNone/>
            </a:pPr>
            <a:r>
              <a:rPr lang="es" sz="900">
                <a:solidFill>
                  <a:schemeClr val="dk1"/>
                </a:solidFill>
                <a:latin typeface="Caveat"/>
                <a:ea typeface="Caveat"/>
                <a:cs typeface="Caveat"/>
                <a:sym typeface="Caveat"/>
              </a:rPr>
              <a:t>La formalización de todos los procesos que debía tener la canción en cuanto a contratos, presupuesto y derechos de autor me exigió investigar por medio de entrevistas, documentos y asesorías los procesos debidos y las legislaciones que debía seguir para ejecutarlo correctamente. Me enriqueció como profesional dado que estos temas son de suma importancia y debido a que en nuestra industria prima la informalidad en muchos campos, ahora sé que esto me pone en ventaja como profesional y como artista. Estos procesos me abrigan y previenen dificultades que se pueden presentar en cualquier momento.</a:t>
            </a:r>
            <a:endParaRPr sz="900">
              <a:solidFill>
                <a:schemeClr val="dk1"/>
              </a:solidFill>
              <a:latin typeface="Caveat"/>
              <a:ea typeface="Caveat"/>
              <a:cs typeface="Caveat"/>
              <a:sym typeface="Caveat"/>
            </a:endParaRPr>
          </a:p>
          <a:p>
            <a:pPr indent="0" lvl="0" marL="0" rtl="0" algn="just">
              <a:spcBef>
                <a:spcPts val="1200"/>
              </a:spcBef>
              <a:spcAft>
                <a:spcPts val="0"/>
              </a:spcAft>
              <a:buClr>
                <a:schemeClr val="dk1"/>
              </a:buClr>
              <a:buSzPts val="1100"/>
              <a:buFont typeface="Arial"/>
              <a:buNone/>
            </a:pPr>
            <a:r>
              <a:rPr lang="es" sz="900">
                <a:solidFill>
                  <a:schemeClr val="dk1"/>
                </a:solidFill>
                <a:latin typeface="Caveat"/>
                <a:ea typeface="Caveat"/>
                <a:cs typeface="Caveat"/>
                <a:sym typeface="Caveat"/>
              </a:rPr>
              <a:t>En la pre producción y la post producción de la canción fue en donde realmente pude implementar y perfeccionar mi habilidad como productora musical. Al ser objetivos más prácticos, puse a prueba todos los conocimientos adquiridos en las prácticas que tuve de grabación y mezcla durante el énfasis. Al estar por mi cuenta sin un docente que supervisara cada uno de los procesos tuve que confiar en el proceso hecho en la pre producción y en mi equipo de trabajo. Fue fundamental para la ejecución el hecho de delegar funciones y confiar en que las personas que había escogido para el equipo de trabajo eran los indicados para realizar dichos cargos.</a:t>
            </a:r>
            <a:endParaRPr sz="900">
              <a:solidFill>
                <a:schemeClr val="dk1"/>
              </a:solidFill>
              <a:latin typeface="Caveat"/>
              <a:ea typeface="Caveat"/>
              <a:cs typeface="Caveat"/>
              <a:sym typeface="Caveat"/>
            </a:endParaRPr>
          </a:p>
          <a:p>
            <a:pPr indent="0" lvl="0" marL="0" rtl="0" algn="l">
              <a:spcBef>
                <a:spcPts val="1200"/>
              </a:spcBef>
              <a:spcAft>
                <a:spcPts val="0"/>
              </a:spcAft>
              <a:buClr>
                <a:schemeClr val="dk1"/>
              </a:buClr>
              <a:buSzPts val="1100"/>
              <a:buFont typeface="Arial"/>
              <a:buNone/>
            </a:pPr>
            <a:r>
              <a:rPr lang="es" sz="900">
                <a:solidFill>
                  <a:schemeClr val="dk1"/>
                </a:solidFill>
                <a:latin typeface="Caveat"/>
                <a:ea typeface="Caveat"/>
                <a:cs typeface="Caveat"/>
                <a:sym typeface="Caveat"/>
              </a:rPr>
              <a:t>Al haber hecho la grabación en un campo abierto sin los mejores estándares de calidad de audio e insonorización fue bastante retador y era lo que más me preocupaba del proyecto; ya que la grabación iba a estar afectada por el ruido de fondo y la calidad de los equipos utilizados, tuve que manejar los recursos de la mejor forma posible para alcanzar el objetivo que tenía en mente. La revisión de las tomas no fue tan efectiva como en un estudio de grabación en donde disponen de un monitoreo de calidad y esto se vio afectado en el resultado final. Luego cuando se revisaron las tomas para poder iniciar con la mezcla, pude notar con más detalle las falencias y fortalezas de las tomas grabadas. Al hacer la mezcla en conjunto con un ingeniero de mezcla pude aprender nuevas técnicas y me ayudó mucho la opinión de otra persona ya que al haber estado trabajando constantemente con la canción sentía por momentos que se me nublaba la perspectiva.Este ejercicio fue muy positivo para mí y para la canción y siento que ayudó mucho para que esta saliera adelante, sin estar pensando tanto en los inconvenientes que se habían tenido. Uno de estos problemas fue que el cantante se desafinó en varias partes de la canción y tuve que tomar la desición de poner la voz del coro a un nivel más alto o a la par. Con la mezcla se pudo mejorar el sonido del redoblante, el kick y las voces, haciendo que sonara mejor la canción, potencializando así el resultado final. Por ultimo se mandó a masterizar con Carlos Silva y me gustó mucho su trabajo, es un excelente profesional que me ayudó a mejorar mi mezcla y siento que con su retroalimentación se logró mejorar aún más el single.</a:t>
            </a:r>
            <a:endParaRPr sz="900">
              <a:solidFill>
                <a:schemeClr val="dk1"/>
              </a:solidFill>
              <a:latin typeface="Caveat"/>
              <a:ea typeface="Caveat"/>
              <a:cs typeface="Caveat"/>
              <a:sym typeface="Caveat"/>
            </a:endParaRPr>
          </a:p>
          <a:p>
            <a:pPr indent="0" lvl="0" marL="0" rtl="0" algn="l">
              <a:spcBef>
                <a:spcPts val="1200"/>
              </a:spcBef>
              <a:spcAft>
                <a:spcPts val="1200"/>
              </a:spcAft>
              <a:buClr>
                <a:schemeClr val="dk1"/>
              </a:buClr>
              <a:buSzPts val="1100"/>
              <a:buFont typeface="Arial"/>
              <a:buNone/>
            </a:pPr>
            <a:r>
              <a:rPr lang="es" sz="900">
                <a:solidFill>
                  <a:schemeClr val="dk1"/>
                </a:solidFill>
                <a:latin typeface="Caveat"/>
                <a:ea typeface="Caveat"/>
                <a:cs typeface="Caveat"/>
                <a:sym typeface="Caveat"/>
              </a:rPr>
              <a:t>Pienso que lo valioso de esta experiencia es que a pesar de que se haga una planeación con tiempo y dedicación, siempre van a primar detalles que nos hagan buscar nuevas soluciones y salirnos un poco de lo que ya se había estructurado, pero hay que tener claro que el fin siempre es intentar solucionar y sacar los proyectos adelante de la mejor forma posible.</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2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Referencias</a:t>
            </a:r>
            <a:endParaRPr>
              <a:latin typeface="Amatic SC"/>
              <a:ea typeface="Amatic SC"/>
              <a:cs typeface="Amatic SC"/>
              <a:sym typeface="Amatic SC"/>
            </a:endParaRPr>
          </a:p>
        </p:txBody>
      </p:sp>
      <p:sp>
        <p:nvSpPr>
          <p:cNvPr id="145" name="Google Shape;145;p29"/>
          <p:cNvSpPr txBox="1"/>
          <p:nvPr>
            <p:ph idx="1" type="body"/>
          </p:nvPr>
        </p:nvSpPr>
        <p:spPr>
          <a:xfrm>
            <a:off x="311700" y="942150"/>
            <a:ext cx="8520600" cy="3978300"/>
          </a:xfrm>
          <a:prstGeom prst="rect">
            <a:avLst/>
          </a:prstGeom>
        </p:spPr>
        <p:txBody>
          <a:bodyPr anchorCtr="0" anchor="t" bIns="91425" lIns="91425" spcFirstLastPara="1" rIns="91425" wrap="square" tIns="91425">
            <a:noAutofit/>
          </a:bodyPr>
          <a:lstStyle/>
          <a:p>
            <a:pPr indent="-457200" lvl="0" marL="457200" rtl="0" algn="l">
              <a:lnSpc>
                <a:spcPct val="200000"/>
              </a:lnSpc>
              <a:spcBef>
                <a:spcPts val="1200"/>
              </a:spcBef>
              <a:spcAft>
                <a:spcPts val="0"/>
              </a:spcAft>
              <a:buClr>
                <a:schemeClr val="dk1"/>
              </a:buClr>
              <a:buSzPts val="1100"/>
              <a:buFont typeface="Arial"/>
              <a:buNone/>
            </a:pPr>
            <a:r>
              <a:rPr lang="es" sz="1000">
                <a:solidFill>
                  <a:schemeClr val="dk1"/>
                </a:solidFill>
                <a:latin typeface="Caveat"/>
                <a:ea typeface="Caveat"/>
                <a:cs typeface="Caveat"/>
                <a:sym typeface="Caveat"/>
              </a:rPr>
              <a:t>Bacares, J. (2020). Producción Musical de Cuatro Canciones del Género Rock Instrumental de la Banda Aura Titanio. Universidad Nacional Abierta y a Distancia. Bogotá, Colombia. Recuperado de:</a:t>
            </a:r>
            <a:r>
              <a:rPr lang="es" sz="1000">
                <a:solidFill>
                  <a:schemeClr val="dk1"/>
                </a:solidFill>
                <a:uFill>
                  <a:noFill/>
                </a:uFill>
                <a:latin typeface="Caveat"/>
                <a:ea typeface="Caveat"/>
                <a:cs typeface="Caveat"/>
                <a:sym typeface="Caveat"/>
                <a:hlinkClick r:id="rId3">
                  <a:extLst>
                    <a:ext uri="{A12FA001-AC4F-418D-AE19-62706E023703}">
                      <ahyp:hlinkClr val="tx"/>
                    </a:ext>
                  </a:extLst>
                </a:hlinkClick>
              </a:rPr>
              <a:t> </a:t>
            </a:r>
            <a:r>
              <a:rPr lang="es" sz="1000" u="sng">
                <a:solidFill>
                  <a:schemeClr val="hlink"/>
                </a:solidFill>
                <a:latin typeface="Caveat"/>
                <a:ea typeface="Caveat"/>
                <a:cs typeface="Caveat"/>
                <a:sym typeface="Caveat"/>
                <a:hlinkClick r:id="rId4"/>
              </a:rPr>
              <a:t>https://repository.unad.edu.co/bitstream/handle/10596/40449/jfbacaresg.pdf?sequence=1&amp;isAllowed=y</a:t>
            </a:r>
            <a:endParaRPr sz="1000" u="sng">
              <a:solidFill>
                <a:schemeClr val="hlink"/>
              </a:solidFill>
              <a:latin typeface="Caveat"/>
              <a:ea typeface="Caveat"/>
              <a:cs typeface="Caveat"/>
              <a:sym typeface="Caveat"/>
            </a:endParaRPr>
          </a:p>
          <a:p>
            <a:pPr indent="-457200" lvl="0" marL="457200" rtl="0" algn="l">
              <a:lnSpc>
                <a:spcPct val="200000"/>
              </a:lnSpc>
              <a:spcBef>
                <a:spcPts val="1200"/>
              </a:spcBef>
              <a:spcAft>
                <a:spcPts val="0"/>
              </a:spcAft>
              <a:buNone/>
            </a:pPr>
            <a:r>
              <a:rPr lang="es" sz="1000">
                <a:solidFill>
                  <a:schemeClr val="dk1"/>
                </a:solidFill>
                <a:latin typeface="Caveat"/>
                <a:ea typeface="Caveat"/>
                <a:cs typeface="Caveat"/>
                <a:sym typeface="Caveat"/>
              </a:rPr>
              <a:t> Barriga, O. (2011). Una aproximación a los procesos cognitivos creativos que subyacen al ejercicio de la composición musical; Exploración a partir de un estudio de caso. Pontificia Universidad Javeriana. Recuperado del repositorio institucional: https://repository.javeriana.edu.co/bitstream/handle/10554/1455/OsunaBarrigaJuanGabriel2011. pdf?sequence=1&amp;isAllowed=y</a:t>
            </a:r>
            <a:endParaRPr sz="1000">
              <a:solidFill>
                <a:schemeClr val="dk1"/>
              </a:solidFill>
              <a:latin typeface="Caveat"/>
              <a:ea typeface="Caveat"/>
              <a:cs typeface="Caveat"/>
              <a:sym typeface="Caveat"/>
            </a:endParaRPr>
          </a:p>
          <a:p>
            <a:pPr indent="-457200" lvl="0" marL="457200" rtl="0" algn="l">
              <a:lnSpc>
                <a:spcPct val="200000"/>
              </a:lnSpc>
              <a:spcBef>
                <a:spcPts val="1200"/>
              </a:spcBef>
              <a:spcAft>
                <a:spcPts val="0"/>
              </a:spcAft>
              <a:buNone/>
            </a:pPr>
            <a:r>
              <a:rPr lang="es" sz="1000">
                <a:solidFill>
                  <a:schemeClr val="dk1"/>
                </a:solidFill>
                <a:latin typeface="Caveat"/>
                <a:ea typeface="Caveat"/>
                <a:cs typeface="Caveat"/>
                <a:sym typeface="Caveat"/>
              </a:rPr>
              <a:t>Facundo, H. (2008). Producción Musical Profesional. Editorial Gradi S.A. Recuperado de:</a:t>
            </a:r>
            <a:r>
              <a:rPr lang="es" sz="1000">
                <a:solidFill>
                  <a:schemeClr val="dk1"/>
                </a:solidFill>
                <a:latin typeface="Caveat"/>
                <a:ea typeface="Caveat"/>
                <a:cs typeface="Caveat"/>
                <a:sym typeface="Caveat"/>
              </a:rPr>
              <a:t> </a:t>
            </a:r>
            <a:r>
              <a:rPr lang="es" sz="1000" u="sng">
                <a:solidFill>
                  <a:schemeClr val="hlink"/>
                </a:solidFill>
                <a:latin typeface="Caveat"/>
                <a:ea typeface="Caveat"/>
                <a:cs typeface="Caveat"/>
                <a:sym typeface="Caveat"/>
                <a:hlinkClick r:id="rId5"/>
              </a:rPr>
              <a:t>https://books.google.com.co/books?hl=es&amp;lr=&amp;id=7TlK9YfI-zYC&amp;oi=fnd&amp;pg=PA64&amp;dq=grabacion+musical+al+aire+libre&amp;ots=p3Li7-%20_n2P&amp;sig=91kn7isrmRwVGcmFza8b1deot3s&amp;redir_esc=y#v=onepage&amp;q=grabacion%20musical%20al%20aire%20libre&amp;f=false</a:t>
            </a:r>
            <a:endParaRPr sz="1000">
              <a:solidFill>
                <a:schemeClr val="dk1"/>
              </a:solidFill>
              <a:latin typeface="Caveat"/>
              <a:ea typeface="Caveat"/>
              <a:cs typeface="Caveat"/>
              <a:sym typeface="Caveat"/>
            </a:endParaRPr>
          </a:p>
          <a:p>
            <a:pPr indent="0" lvl="0" marL="0" rtl="0" algn="l">
              <a:lnSpc>
                <a:spcPct val="200000"/>
              </a:lnSpc>
              <a:spcBef>
                <a:spcPts val="1200"/>
              </a:spcBef>
              <a:spcAft>
                <a:spcPts val="0"/>
              </a:spcAft>
              <a:buClr>
                <a:schemeClr val="dk1"/>
              </a:buClr>
              <a:buSzPts val="1100"/>
              <a:buFont typeface="Arial"/>
              <a:buNone/>
            </a:pPr>
            <a:r>
              <a:rPr lang="es" sz="1000">
                <a:solidFill>
                  <a:schemeClr val="dk1"/>
                </a:solidFill>
                <a:latin typeface="Caveat"/>
                <a:ea typeface="Caveat"/>
                <a:cs typeface="Caveat"/>
                <a:sym typeface="Caveat"/>
              </a:rPr>
              <a:t>Soria, J. (2019). La Creación de piezas de música basadas en El Eneagrama de la Personalidad. Un estudio sobre la composición musical y sus procesos creativos. Universidad Autónoma De Ciudad Juarez Instituto De Arquitectura Diseño Y Arte. Recuperado de:</a:t>
            </a:r>
            <a:r>
              <a:rPr lang="es" sz="1000">
                <a:solidFill>
                  <a:schemeClr val="dk1"/>
                </a:solidFill>
                <a:uFill>
                  <a:noFill/>
                </a:uFill>
                <a:latin typeface="Caveat"/>
                <a:ea typeface="Caveat"/>
                <a:cs typeface="Caveat"/>
                <a:sym typeface="Caveat"/>
                <a:hlinkClick r:id="rId6">
                  <a:extLst>
                    <a:ext uri="{A12FA001-AC4F-418D-AE19-62706E023703}">
                      <ahyp:hlinkClr val="tx"/>
                    </a:ext>
                  </a:extLst>
                </a:hlinkClick>
              </a:rPr>
              <a:t> </a:t>
            </a:r>
            <a:r>
              <a:rPr lang="es" sz="1000" u="sng">
                <a:solidFill>
                  <a:schemeClr val="hlink"/>
                </a:solidFill>
                <a:latin typeface="Caveat"/>
                <a:ea typeface="Caveat"/>
                <a:cs typeface="Caveat"/>
                <a:sym typeface="Caveat"/>
                <a:hlinkClick r:id="rId7"/>
              </a:rPr>
              <a:t>http://erecursos.uacj.mx/bitstream/handle/20.500.11961/5577/TESIS%20SADOT%20SORIA1.pdf?sequence=12&amp;isAllowed=y</a:t>
            </a:r>
            <a:endParaRPr sz="1000" u="sng">
              <a:solidFill>
                <a:schemeClr val="hlink"/>
              </a:solidFill>
              <a:latin typeface="Caveat"/>
              <a:ea typeface="Caveat"/>
              <a:cs typeface="Caveat"/>
              <a:sym typeface="Caveat"/>
            </a:endParaRPr>
          </a:p>
          <a:p>
            <a:pPr indent="0" lvl="0" marL="0" rtl="0" algn="l">
              <a:spcBef>
                <a:spcPts val="1200"/>
              </a:spcBef>
              <a:spcAft>
                <a:spcPts val="0"/>
              </a:spcAft>
              <a:buClr>
                <a:schemeClr val="dk1"/>
              </a:buClr>
              <a:buSzPts val="1100"/>
              <a:buFont typeface="Arial"/>
              <a:buNone/>
            </a:pPr>
            <a:r>
              <a:t/>
            </a:r>
            <a:endParaRPr sz="1000" u="sng">
              <a:solidFill>
                <a:schemeClr val="hlink"/>
              </a:solidFill>
              <a:latin typeface="Caveat"/>
              <a:ea typeface="Caveat"/>
              <a:cs typeface="Caveat"/>
              <a:sym typeface="Caveat"/>
            </a:endParaRPr>
          </a:p>
          <a:p>
            <a:pPr indent="0" lvl="0" marL="0" rtl="0" algn="l">
              <a:spcBef>
                <a:spcPts val="1200"/>
              </a:spcBef>
              <a:spcAft>
                <a:spcPts val="0"/>
              </a:spcAft>
              <a:buClr>
                <a:schemeClr val="dk1"/>
              </a:buClr>
              <a:buSzPts val="1100"/>
              <a:buFont typeface="Arial"/>
              <a:buNone/>
            </a:pPr>
            <a:r>
              <a:t/>
            </a:r>
            <a:endParaRPr sz="1000">
              <a:solidFill>
                <a:schemeClr val="dk1"/>
              </a:solidFill>
              <a:latin typeface="Caveat"/>
              <a:ea typeface="Caveat"/>
              <a:cs typeface="Caveat"/>
              <a:sym typeface="Caveat"/>
            </a:endParaRPr>
          </a:p>
          <a:p>
            <a:pPr indent="0" lvl="0" marL="0" rtl="0" algn="l">
              <a:spcBef>
                <a:spcPts val="1200"/>
              </a:spcBef>
              <a:spcAft>
                <a:spcPts val="0"/>
              </a:spcAft>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3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CRONOGRAMA (Semana 1)</a:t>
            </a:r>
            <a:endParaRPr>
              <a:latin typeface="Amatic SC"/>
              <a:ea typeface="Amatic SC"/>
              <a:cs typeface="Amatic SC"/>
              <a:sym typeface="Amatic SC"/>
            </a:endParaRPr>
          </a:p>
        </p:txBody>
      </p:sp>
      <p:pic>
        <p:nvPicPr>
          <p:cNvPr id="151" name="Google Shape;151;p30"/>
          <p:cNvPicPr preferRelativeResize="0"/>
          <p:nvPr/>
        </p:nvPicPr>
        <p:blipFill rotWithShape="1">
          <a:blip r:embed="rId3">
            <a:alphaModFix/>
          </a:blip>
          <a:srcRect b="0" l="0" r="635" t="0"/>
          <a:stretch/>
        </p:blipFill>
        <p:spPr>
          <a:xfrm>
            <a:off x="896350" y="1165725"/>
            <a:ext cx="7007624" cy="33931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3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Caveat"/>
                <a:ea typeface="Caveat"/>
                <a:cs typeface="Caveat"/>
                <a:sym typeface="Caveat"/>
              </a:rPr>
              <a:t>Objetivos</a:t>
            </a:r>
            <a:endParaRPr>
              <a:latin typeface="Caveat"/>
              <a:ea typeface="Caveat"/>
              <a:cs typeface="Caveat"/>
              <a:sym typeface="Caveat"/>
            </a:endParaRPr>
          </a:p>
        </p:txBody>
      </p:sp>
      <p:sp>
        <p:nvSpPr>
          <p:cNvPr id="157" name="Google Shape;157;p3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chemeClr val="dk1"/>
              </a:buClr>
              <a:buSzPts val="1800"/>
              <a:buChar char="●"/>
            </a:pPr>
            <a:r>
              <a:rPr lang="es">
                <a:solidFill>
                  <a:schemeClr val="dk1"/>
                </a:solidFill>
              </a:rPr>
              <a:t>Investigar proyectos culturales en relación a su elaboración y público objetivo por medio de tres entrevistas a gestores culturales en Colombia y/o Latinoamérica.</a:t>
            </a:r>
            <a:endParaRPr>
              <a:solidFill>
                <a:schemeClr val="dk1"/>
              </a:solidFill>
            </a:endParaRPr>
          </a:p>
          <a:p>
            <a:pPr indent="-342900" lvl="0" marL="457200" rtl="0" algn="l">
              <a:spcBef>
                <a:spcPts val="0"/>
              </a:spcBef>
              <a:spcAft>
                <a:spcPts val="0"/>
              </a:spcAft>
              <a:buClr>
                <a:schemeClr val="dk1"/>
              </a:buClr>
              <a:buSzPts val="1800"/>
              <a:buChar char="●"/>
            </a:pPr>
            <a:r>
              <a:rPr lang="es">
                <a:solidFill>
                  <a:schemeClr val="dk1"/>
                </a:solidFill>
              </a:rPr>
              <a:t>Entregables: 3 archivos de video o audio de máximo 30 minutos.</a:t>
            </a:r>
            <a:endParaRPr>
              <a:solidFill>
                <a:schemeClr val="dk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4"/>
          <p:cNvSpPr txBox="1"/>
          <p:nvPr>
            <p:ph idx="1" type="body"/>
          </p:nvPr>
        </p:nvSpPr>
        <p:spPr>
          <a:xfrm>
            <a:off x="243125" y="1365050"/>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1600"/>
              <a:t>La Universidad El Bosque, no se hace responsable de los conceptos emitidos por los investigadores en su trabajo, solo </a:t>
            </a:r>
            <a:r>
              <a:rPr lang="es" sz="1600"/>
              <a:t>velará</a:t>
            </a:r>
            <a:r>
              <a:rPr lang="es" sz="1600"/>
              <a:t> por el rigor científico, metodológico y ético del mismo en aras de la búsqueda de la verdad y la justicia</a:t>
            </a:r>
            <a:endParaRPr sz="140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3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3100">
                <a:latin typeface="Amatic SC"/>
                <a:ea typeface="Amatic SC"/>
                <a:cs typeface="Amatic SC"/>
                <a:sym typeface="Amatic SC"/>
              </a:rPr>
              <a:t>EVIDENCIAS</a:t>
            </a:r>
            <a:endParaRPr sz="3100">
              <a:latin typeface="Amatic SC"/>
              <a:ea typeface="Amatic SC"/>
              <a:cs typeface="Amatic SC"/>
              <a:sym typeface="Amatic SC"/>
            </a:endParaRPr>
          </a:p>
        </p:txBody>
      </p:sp>
      <p:sp>
        <p:nvSpPr>
          <p:cNvPr id="163" name="Google Shape;163;p32"/>
          <p:cNvSpPr txBox="1"/>
          <p:nvPr>
            <p:ph idx="1" type="body"/>
          </p:nvPr>
        </p:nvSpPr>
        <p:spPr>
          <a:xfrm>
            <a:off x="281200" y="1617200"/>
            <a:ext cx="2849400" cy="1332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1600">
                <a:solidFill>
                  <a:schemeClr val="dk1"/>
                </a:solidFill>
                <a:latin typeface="Caveat SemiBold"/>
                <a:ea typeface="Caveat SemiBold"/>
                <a:cs typeface="Caveat SemiBold"/>
                <a:sym typeface="Caveat SemiBold"/>
              </a:rPr>
              <a:t>Para hacer la entrevista primero se planearon las preguntas y luego se empezó a buscar a los posibles entrevistados. </a:t>
            </a:r>
            <a:endParaRPr sz="1600">
              <a:solidFill>
                <a:schemeClr val="dk1"/>
              </a:solidFill>
              <a:latin typeface="Caveat SemiBold"/>
              <a:ea typeface="Caveat SemiBold"/>
              <a:cs typeface="Caveat SemiBold"/>
              <a:sym typeface="Caveat SemiBold"/>
            </a:endParaRPr>
          </a:p>
        </p:txBody>
      </p:sp>
      <p:pic>
        <p:nvPicPr>
          <p:cNvPr id="164" name="Google Shape;164;p32"/>
          <p:cNvPicPr preferRelativeResize="0"/>
          <p:nvPr/>
        </p:nvPicPr>
        <p:blipFill>
          <a:blip r:embed="rId3">
            <a:alphaModFix/>
          </a:blip>
          <a:stretch>
            <a:fillRect/>
          </a:stretch>
        </p:blipFill>
        <p:spPr>
          <a:xfrm>
            <a:off x="3877975" y="111825"/>
            <a:ext cx="2441201" cy="1908575"/>
          </a:xfrm>
          <a:prstGeom prst="rect">
            <a:avLst/>
          </a:prstGeom>
          <a:noFill/>
          <a:ln>
            <a:noFill/>
          </a:ln>
        </p:spPr>
      </p:pic>
      <p:cxnSp>
        <p:nvCxnSpPr>
          <p:cNvPr id="165" name="Google Shape;165;p32"/>
          <p:cNvCxnSpPr/>
          <p:nvPr/>
        </p:nvCxnSpPr>
        <p:spPr>
          <a:xfrm flipH="1" rot="10800000">
            <a:off x="2908575" y="1617188"/>
            <a:ext cx="888000" cy="207300"/>
          </a:xfrm>
          <a:prstGeom prst="straightConnector1">
            <a:avLst/>
          </a:prstGeom>
          <a:noFill/>
          <a:ln cap="flat" cmpd="sng" w="9525">
            <a:solidFill>
              <a:srgbClr val="E69138"/>
            </a:solidFill>
            <a:prstDash val="solid"/>
            <a:round/>
            <a:headEnd len="med" w="med" type="none"/>
            <a:tailEnd len="med" w="med" type="triangle"/>
          </a:ln>
        </p:spPr>
      </p:cxnSp>
      <p:sp>
        <p:nvSpPr>
          <p:cNvPr id="166" name="Google Shape;166;p32"/>
          <p:cNvSpPr txBox="1"/>
          <p:nvPr/>
        </p:nvSpPr>
        <p:spPr>
          <a:xfrm>
            <a:off x="111000" y="3056500"/>
            <a:ext cx="2405400" cy="1416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1600">
                <a:latin typeface="Caveat SemiBold"/>
                <a:ea typeface="Caveat SemiBold"/>
                <a:cs typeface="Caveat SemiBold"/>
                <a:sym typeface="Caveat SemiBold"/>
              </a:rPr>
              <a:t>L</a:t>
            </a:r>
            <a:r>
              <a:rPr lang="es" sz="1600">
                <a:latin typeface="Caveat SemiBold"/>
                <a:ea typeface="Caveat SemiBold"/>
                <a:cs typeface="Caveat SemiBold"/>
                <a:sym typeface="Caveat SemiBold"/>
              </a:rPr>
              <a:t>uego por medio de contactos en común contacté a los posibles entrevistados por whatsapp y vía correo electrónico</a:t>
            </a:r>
            <a:endParaRPr sz="1600">
              <a:latin typeface="Caveat SemiBold"/>
              <a:ea typeface="Caveat SemiBold"/>
              <a:cs typeface="Caveat SemiBold"/>
              <a:sym typeface="Caveat SemiBold"/>
            </a:endParaRPr>
          </a:p>
          <a:p>
            <a:pPr indent="0" lvl="0" marL="0" rtl="0" algn="l">
              <a:spcBef>
                <a:spcPts val="0"/>
              </a:spcBef>
              <a:spcAft>
                <a:spcPts val="0"/>
              </a:spcAft>
              <a:buNone/>
            </a:pPr>
            <a:r>
              <a:t/>
            </a:r>
            <a:endParaRPr sz="1600">
              <a:latin typeface="Caveat SemiBold"/>
              <a:ea typeface="Caveat SemiBold"/>
              <a:cs typeface="Caveat SemiBold"/>
              <a:sym typeface="Caveat SemiBold"/>
            </a:endParaRPr>
          </a:p>
        </p:txBody>
      </p:sp>
      <p:pic>
        <p:nvPicPr>
          <p:cNvPr id="167" name="Google Shape;167;p32"/>
          <p:cNvPicPr preferRelativeResize="0"/>
          <p:nvPr/>
        </p:nvPicPr>
        <p:blipFill>
          <a:blip r:embed="rId4">
            <a:alphaModFix/>
          </a:blip>
          <a:stretch>
            <a:fillRect/>
          </a:stretch>
        </p:blipFill>
        <p:spPr>
          <a:xfrm>
            <a:off x="3630613" y="2252738"/>
            <a:ext cx="3399750" cy="1465225"/>
          </a:xfrm>
          <a:prstGeom prst="rect">
            <a:avLst/>
          </a:prstGeom>
          <a:noFill/>
          <a:ln>
            <a:noFill/>
          </a:ln>
        </p:spPr>
      </p:pic>
      <p:pic>
        <p:nvPicPr>
          <p:cNvPr id="168" name="Google Shape;168;p32"/>
          <p:cNvPicPr preferRelativeResize="0"/>
          <p:nvPr/>
        </p:nvPicPr>
        <p:blipFill>
          <a:blip r:embed="rId5">
            <a:alphaModFix/>
          </a:blip>
          <a:stretch>
            <a:fillRect/>
          </a:stretch>
        </p:blipFill>
        <p:spPr>
          <a:xfrm>
            <a:off x="3169275" y="3780069"/>
            <a:ext cx="4322424" cy="1231425"/>
          </a:xfrm>
          <a:prstGeom prst="rect">
            <a:avLst/>
          </a:prstGeom>
          <a:noFill/>
          <a:ln>
            <a:noFill/>
          </a:ln>
        </p:spPr>
      </p:pic>
      <p:cxnSp>
        <p:nvCxnSpPr>
          <p:cNvPr id="169" name="Google Shape;169;p32"/>
          <p:cNvCxnSpPr>
            <a:stCxn id="166" idx="3"/>
            <a:endCxn id="167" idx="1"/>
          </p:cNvCxnSpPr>
          <p:nvPr/>
        </p:nvCxnSpPr>
        <p:spPr>
          <a:xfrm flipH="1" rot="10800000">
            <a:off x="2516400" y="2985400"/>
            <a:ext cx="1114200" cy="779100"/>
          </a:xfrm>
          <a:prstGeom prst="straightConnector1">
            <a:avLst/>
          </a:prstGeom>
          <a:noFill/>
          <a:ln cap="flat" cmpd="sng" w="9525">
            <a:solidFill>
              <a:srgbClr val="FF9900"/>
            </a:solidFill>
            <a:prstDash val="solid"/>
            <a:round/>
            <a:headEnd len="med" w="med" type="none"/>
            <a:tailEnd len="med" w="med" type="triangle"/>
          </a:ln>
        </p:spPr>
      </p:cxnSp>
      <p:cxnSp>
        <p:nvCxnSpPr>
          <p:cNvPr id="170" name="Google Shape;170;p32"/>
          <p:cNvCxnSpPr>
            <a:stCxn id="166" idx="3"/>
            <a:endCxn id="168" idx="1"/>
          </p:cNvCxnSpPr>
          <p:nvPr/>
        </p:nvCxnSpPr>
        <p:spPr>
          <a:xfrm>
            <a:off x="2516400" y="3764500"/>
            <a:ext cx="652800" cy="631200"/>
          </a:xfrm>
          <a:prstGeom prst="straightConnector1">
            <a:avLst/>
          </a:prstGeom>
          <a:noFill/>
          <a:ln cap="flat" cmpd="sng" w="9525">
            <a:solidFill>
              <a:srgbClr val="FF9900"/>
            </a:solidFill>
            <a:prstDash val="solid"/>
            <a:round/>
            <a:headEnd len="med" w="med" type="none"/>
            <a:tailEnd len="med" w="med" type="triangle"/>
          </a:ln>
        </p:spPr>
      </p:cxn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33"/>
          <p:cNvSpPr txBox="1"/>
          <p:nvPr>
            <p:ph idx="1" type="body"/>
          </p:nvPr>
        </p:nvSpPr>
        <p:spPr>
          <a:xfrm>
            <a:off x="241000" y="1386275"/>
            <a:ext cx="3612600" cy="1101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solidFill>
                  <a:srgbClr val="000000"/>
                </a:solidFill>
                <a:latin typeface="Caveat"/>
                <a:ea typeface="Caveat"/>
                <a:cs typeface="Caveat"/>
                <a:sym typeface="Caveat"/>
              </a:rPr>
              <a:t>Los entrevistados enviaron sus audios vía whatsapp</a:t>
            </a:r>
            <a:endParaRPr>
              <a:solidFill>
                <a:srgbClr val="000000"/>
              </a:solidFill>
              <a:latin typeface="Caveat"/>
              <a:ea typeface="Caveat"/>
              <a:cs typeface="Caveat"/>
              <a:sym typeface="Caveat"/>
            </a:endParaRPr>
          </a:p>
        </p:txBody>
      </p:sp>
      <p:pic>
        <p:nvPicPr>
          <p:cNvPr id="176" name="Google Shape;176;p33"/>
          <p:cNvPicPr preferRelativeResize="0"/>
          <p:nvPr/>
        </p:nvPicPr>
        <p:blipFill>
          <a:blip r:embed="rId3">
            <a:alphaModFix/>
          </a:blip>
          <a:stretch>
            <a:fillRect/>
          </a:stretch>
        </p:blipFill>
        <p:spPr>
          <a:xfrm>
            <a:off x="2127500" y="2998174"/>
            <a:ext cx="2516150" cy="1568151"/>
          </a:xfrm>
          <a:prstGeom prst="rect">
            <a:avLst/>
          </a:prstGeom>
          <a:noFill/>
          <a:ln>
            <a:noFill/>
          </a:ln>
        </p:spPr>
      </p:pic>
      <p:pic>
        <p:nvPicPr>
          <p:cNvPr id="177" name="Google Shape;177;p33"/>
          <p:cNvPicPr preferRelativeResize="0"/>
          <p:nvPr/>
        </p:nvPicPr>
        <p:blipFill>
          <a:blip r:embed="rId4">
            <a:alphaModFix/>
          </a:blip>
          <a:stretch>
            <a:fillRect/>
          </a:stretch>
        </p:blipFill>
        <p:spPr>
          <a:xfrm>
            <a:off x="241001" y="2571750"/>
            <a:ext cx="1816825" cy="2052869"/>
          </a:xfrm>
          <a:prstGeom prst="rect">
            <a:avLst/>
          </a:prstGeom>
          <a:noFill/>
          <a:ln>
            <a:noFill/>
          </a:ln>
        </p:spPr>
      </p:pic>
      <p:sp>
        <p:nvSpPr>
          <p:cNvPr id="178" name="Google Shape;178;p33"/>
          <p:cNvSpPr txBox="1"/>
          <p:nvPr/>
        </p:nvSpPr>
        <p:spPr>
          <a:xfrm>
            <a:off x="5111250" y="1370525"/>
            <a:ext cx="3007200" cy="67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1600">
                <a:latin typeface="Caveat"/>
                <a:ea typeface="Caveat"/>
                <a:cs typeface="Caveat"/>
                <a:sym typeface="Caveat"/>
              </a:rPr>
              <a:t>Luego se unieron los audios en Protools y se grabó un video evidenciando el proceso.</a:t>
            </a:r>
            <a:endParaRPr sz="1600">
              <a:latin typeface="Caveat"/>
              <a:ea typeface="Caveat"/>
              <a:cs typeface="Caveat"/>
              <a:sym typeface="Caveat"/>
            </a:endParaRPr>
          </a:p>
        </p:txBody>
      </p:sp>
      <p:pic>
        <p:nvPicPr>
          <p:cNvPr id="179" name="Google Shape;179;p33" title="Entrevistas Protools.mp4">
            <a:hlinkClick r:id="rId5"/>
          </p:cNvPr>
          <p:cNvPicPr preferRelativeResize="0"/>
          <p:nvPr/>
        </p:nvPicPr>
        <p:blipFill>
          <a:blip r:embed="rId6">
            <a:alphaModFix/>
          </a:blip>
          <a:stretch>
            <a:fillRect/>
          </a:stretch>
        </p:blipFill>
        <p:spPr>
          <a:xfrm>
            <a:off x="5324550" y="2098225"/>
            <a:ext cx="2580602" cy="145159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79"/>
                                        </p:tgtEl>
                                        <p:attrNameLst>
                                          <p:attrName>style.visibility</p:attrName>
                                        </p:attrNameLst>
                                      </p:cBhvr>
                                      <p:to>
                                        <p:strVal val="visible"/>
                                      </p:to>
                                    </p:set>
                                    <p:animEffect filter="fade" transition="in">
                                      <p:cBhvr>
                                        <p:cTn dur="1000"/>
                                        <p:tgtEl>
                                          <p:spTgt spid="17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3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Entrevistas</a:t>
            </a:r>
            <a:endParaRPr>
              <a:latin typeface="Amatic SC"/>
              <a:ea typeface="Amatic SC"/>
              <a:cs typeface="Amatic SC"/>
              <a:sym typeface="Amatic SC"/>
            </a:endParaRPr>
          </a:p>
        </p:txBody>
      </p:sp>
      <p:sp>
        <p:nvSpPr>
          <p:cNvPr id="185" name="Google Shape;185;p34"/>
          <p:cNvSpPr txBox="1"/>
          <p:nvPr>
            <p:ph idx="1" type="body"/>
          </p:nvPr>
        </p:nvSpPr>
        <p:spPr>
          <a:xfrm>
            <a:off x="1266375" y="928925"/>
            <a:ext cx="2086200" cy="3963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1600">
                <a:solidFill>
                  <a:schemeClr val="dk1"/>
                </a:solidFill>
                <a:latin typeface="Caveat SemiBold"/>
                <a:ea typeface="Caveat SemiBold"/>
                <a:cs typeface="Caveat SemiBold"/>
                <a:sym typeface="Caveat SemiBold"/>
              </a:rPr>
              <a:t>Manuela </a:t>
            </a:r>
            <a:r>
              <a:rPr lang="es" sz="1600">
                <a:solidFill>
                  <a:schemeClr val="dk1"/>
                </a:solidFill>
                <a:latin typeface="Caveat SemiBold"/>
                <a:ea typeface="Caveat SemiBold"/>
                <a:cs typeface="Caveat SemiBold"/>
                <a:sym typeface="Caveat SemiBold"/>
              </a:rPr>
              <a:t>Gómez</a:t>
            </a:r>
            <a:r>
              <a:rPr lang="es" sz="1600">
                <a:solidFill>
                  <a:schemeClr val="dk1"/>
                </a:solidFill>
                <a:latin typeface="Caveat SemiBold"/>
                <a:ea typeface="Caveat SemiBold"/>
                <a:cs typeface="Caveat SemiBold"/>
                <a:sym typeface="Caveat SemiBold"/>
              </a:rPr>
              <a:t> Jurado: </a:t>
            </a:r>
            <a:r>
              <a:rPr lang="es" sz="1300">
                <a:solidFill>
                  <a:schemeClr val="dk1"/>
                </a:solidFill>
                <a:latin typeface="Caveat SemiBold"/>
                <a:ea typeface="Caveat SemiBold"/>
                <a:cs typeface="Caveat SemiBold"/>
                <a:sym typeface="Caveat SemiBold"/>
              </a:rPr>
              <a:t>Socióloga y diplomada en periodismo cultural en la Universidad de Chile</a:t>
            </a:r>
            <a:r>
              <a:rPr lang="es" sz="1300">
                <a:solidFill>
                  <a:schemeClr val="dk1"/>
                </a:solidFill>
                <a:latin typeface="Caveat SemiBold"/>
                <a:ea typeface="Caveat SemiBold"/>
                <a:cs typeface="Caveat SemiBold"/>
                <a:sym typeface="Caveat SemiBold"/>
              </a:rPr>
              <a:t>s</a:t>
            </a:r>
            <a:r>
              <a:rPr lang="es" sz="1300">
                <a:solidFill>
                  <a:schemeClr val="dk1"/>
                </a:solidFill>
                <a:latin typeface="Caveat SemiBold"/>
                <a:ea typeface="Caveat SemiBold"/>
                <a:cs typeface="Caveat SemiBold"/>
                <a:sym typeface="Caveat SemiBold"/>
              </a:rPr>
              <a:t>, especializada en diseño, sistematización, evaluación y gestión de proyectos culturales. Consultora de la Oficina de la UNESCO Quito con representación para Ecuador, Colombia, Bolivia y Venezuela, y del Ministerio de las Culturas, las Artes y el Patrimonio de Chile. Experiencia como asistente de investigación del programa Debate La Cultura de Canal Capital.</a:t>
            </a:r>
            <a:endParaRPr sz="1300">
              <a:solidFill>
                <a:schemeClr val="dk1"/>
              </a:solidFill>
              <a:latin typeface="Caveat SemiBold"/>
              <a:ea typeface="Caveat SemiBold"/>
              <a:cs typeface="Caveat SemiBold"/>
              <a:sym typeface="Caveat SemiBold"/>
            </a:endParaRPr>
          </a:p>
        </p:txBody>
      </p:sp>
      <p:pic>
        <p:nvPicPr>
          <p:cNvPr id="186" name="Google Shape;186;p34"/>
          <p:cNvPicPr preferRelativeResize="0"/>
          <p:nvPr/>
        </p:nvPicPr>
        <p:blipFill rotWithShape="1">
          <a:blip r:embed="rId3">
            <a:alphaModFix/>
          </a:blip>
          <a:srcRect b="64046" l="17030" r="17036" t="0"/>
          <a:stretch/>
        </p:blipFill>
        <p:spPr>
          <a:xfrm>
            <a:off x="644725" y="1017725"/>
            <a:ext cx="621650" cy="987875"/>
          </a:xfrm>
          <a:prstGeom prst="rect">
            <a:avLst/>
          </a:prstGeom>
          <a:noFill/>
          <a:ln>
            <a:noFill/>
          </a:ln>
        </p:spPr>
      </p:pic>
      <p:pic>
        <p:nvPicPr>
          <p:cNvPr id="187" name="Google Shape;187;p34"/>
          <p:cNvPicPr preferRelativeResize="0"/>
          <p:nvPr/>
        </p:nvPicPr>
        <p:blipFill rotWithShape="1">
          <a:blip r:embed="rId4">
            <a:alphaModFix/>
          </a:blip>
          <a:srcRect b="0" l="0" r="13941" t="0"/>
          <a:stretch/>
        </p:blipFill>
        <p:spPr>
          <a:xfrm>
            <a:off x="4526213" y="311625"/>
            <a:ext cx="1024325" cy="946475"/>
          </a:xfrm>
          <a:prstGeom prst="rect">
            <a:avLst/>
          </a:prstGeom>
          <a:noFill/>
          <a:ln>
            <a:noFill/>
          </a:ln>
        </p:spPr>
      </p:pic>
      <p:sp>
        <p:nvSpPr>
          <p:cNvPr id="188" name="Google Shape;188;p34"/>
          <p:cNvSpPr txBox="1"/>
          <p:nvPr/>
        </p:nvSpPr>
        <p:spPr>
          <a:xfrm>
            <a:off x="5550525" y="74800"/>
            <a:ext cx="2457000" cy="323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1600">
                <a:solidFill>
                  <a:schemeClr val="dk1"/>
                </a:solidFill>
                <a:latin typeface="Caveat SemiBold"/>
                <a:ea typeface="Caveat SemiBold"/>
                <a:cs typeface="Caveat SemiBold"/>
                <a:sym typeface="Caveat SemiBold"/>
              </a:rPr>
              <a:t>Juan Esteban Forero: </a:t>
            </a:r>
            <a:r>
              <a:rPr lang="es" sz="1300">
                <a:solidFill>
                  <a:schemeClr val="dk1"/>
                </a:solidFill>
                <a:latin typeface="Caveat SemiBold"/>
                <a:ea typeface="Caveat SemiBold"/>
                <a:cs typeface="Caveat SemiBold"/>
                <a:sym typeface="Caveat SemiBold"/>
              </a:rPr>
              <a:t>Baterista y productor de la Fernando Sor, en el 2013 crea un espacio cultural llamado La Kasa Crea, en donde se realizaron diferentes talleres acerca de gestión cultural. Luego crea un festival llamado La Kasa x La Ventana, el cual cumple su quinta edición este año. Se ha desempeñado en el sector de las industrias creativas de Tabio (Cundinamarca). En el 2018 proyecto ganador de estímulos del Ministerio de Cultura “El Museo que Suena”, concierto didáctico dirigido a un público infantil sabana centro.</a:t>
            </a:r>
            <a:endParaRPr sz="1300">
              <a:solidFill>
                <a:schemeClr val="dk1"/>
              </a:solidFill>
              <a:latin typeface="Caveat SemiBold"/>
              <a:ea typeface="Caveat SemiBold"/>
              <a:cs typeface="Caveat SemiBold"/>
              <a:sym typeface="Caveat SemiBold"/>
            </a:endParaRPr>
          </a:p>
        </p:txBody>
      </p:sp>
      <p:pic>
        <p:nvPicPr>
          <p:cNvPr id="189" name="Google Shape;189;p34"/>
          <p:cNvPicPr preferRelativeResize="0"/>
          <p:nvPr/>
        </p:nvPicPr>
        <p:blipFill>
          <a:blip r:embed="rId5">
            <a:alphaModFix/>
          </a:blip>
          <a:stretch>
            <a:fillRect/>
          </a:stretch>
        </p:blipFill>
        <p:spPr>
          <a:xfrm>
            <a:off x="3646650" y="3023875"/>
            <a:ext cx="1055854" cy="987875"/>
          </a:xfrm>
          <a:prstGeom prst="rect">
            <a:avLst/>
          </a:prstGeom>
          <a:noFill/>
          <a:ln>
            <a:noFill/>
          </a:ln>
        </p:spPr>
      </p:pic>
      <p:sp>
        <p:nvSpPr>
          <p:cNvPr id="190" name="Google Shape;190;p34"/>
          <p:cNvSpPr txBox="1"/>
          <p:nvPr/>
        </p:nvSpPr>
        <p:spPr>
          <a:xfrm>
            <a:off x="4702500" y="3198725"/>
            <a:ext cx="3981600" cy="169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solidFill>
                  <a:schemeClr val="dk1"/>
                </a:solidFill>
                <a:latin typeface="Caveat SemiBold"/>
                <a:ea typeface="Caveat SemiBold"/>
                <a:cs typeface="Caveat SemiBold"/>
                <a:sym typeface="Caveat SemiBold"/>
              </a:rPr>
              <a:t>Felipe Buitrago: economista de la Universidad de los Andes con maestría en Politica Pública en la Universidad Johns Hopkins. Cuenta con 17 años de experiencia en temas relacionados con el diseño, implementación y evaluación de </a:t>
            </a:r>
            <a:r>
              <a:rPr lang="es">
                <a:solidFill>
                  <a:schemeClr val="dk1"/>
                </a:solidFill>
                <a:latin typeface="Caveat SemiBold"/>
                <a:ea typeface="Caveat SemiBold"/>
                <a:cs typeface="Caveat SemiBold"/>
                <a:sym typeface="Caveat SemiBold"/>
              </a:rPr>
              <a:t>políticas</a:t>
            </a:r>
            <a:r>
              <a:rPr lang="es">
                <a:solidFill>
                  <a:schemeClr val="dk1"/>
                </a:solidFill>
                <a:latin typeface="Caveat SemiBold"/>
                <a:ea typeface="Caveat SemiBold"/>
                <a:cs typeface="Caveat SemiBold"/>
                <a:sym typeface="Caveat SemiBold"/>
              </a:rPr>
              <a:t> </a:t>
            </a:r>
            <a:r>
              <a:rPr lang="es">
                <a:solidFill>
                  <a:schemeClr val="dk1"/>
                </a:solidFill>
                <a:latin typeface="Caveat SemiBold"/>
                <a:ea typeface="Caveat SemiBold"/>
                <a:cs typeface="Caveat SemiBold"/>
                <a:sym typeface="Caveat SemiBold"/>
              </a:rPr>
              <a:t>públicas para el desarrollo del emprendimiento creativo y la apropiación de nuevas tecnologías. Actualmente es el Ministro de Cultura del  gobierno Duque.</a:t>
            </a:r>
            <a:r>
              <a:rPr lang="es">
                <a:solidFill>
                  <a:schemeClr val="dk1"/>
                </a:solidFill>
                <a:latin typeface="Caveat SemiBold"/>
                <a:ea typeface="Caveat SemiBold"/>
                <a:cs typeface="Caveat SemiBold"/>
                <a:sym typeface="Caveat SemiBold"/>
              </a:rPr>
              <a:t> </a:t>
            </a:r>
            <a:endParaRPr>
              <a:solidFill>
                <a:schemeClr val="dk1"/>
              </a:solidFill>
              <a:latin typeface="Caveat SemiBold"/>
              <a:ea typeface="Caveat SemiBold"/>
              <a:cs typeface="Caveat SemiBold"/>
              <a:sym typeface="Caveat SemiBold"/>
            </a:endParaRPr>
          </a:p>
        </p:txBody>
      </p:sp>
      <p:pic>
        <p:nvPicPr>
          <p:cNvPr id="191" name="Google Shape;191;p34" title="Entrevista Juan Esteban Forero.mp3">
            <a:hlinkClick r:id="rId6"/>
          </p:cNvPr>
          <p:cNvPicPr preferRelativeResize="0"/>
          <p:nvPr/>
        </p:nvPicPr>
        <p:blipFill>
          <a:blip r:embed="rId7">
            <a:alphaModFix/>
          </a:blip>
          <a:stretch>
            <a:fillRect/>
          </a:stretch>
        </p:blipFill>
        <p:spPr>
          <a:xfrm>
            <a:off x="4484825" y="1283062"/>
            <a:ext cx="457200" cy="457200"/>
          </a:xfrm>
          <a:prstGeom prst="rect">
            <a:avLst/>
          </a:prstGeom>
          <a:noFill/>
          <a:ln>
            <a:noFill/>
          </a:ln>
        </p:spPr>
      </p:pic>
      <p:pic>
        <p:nvPicPr>
          <p:cNvPr id="192" name="Google Shape;192;p34" title="Entrevista Manuela Gomez Jurado.mp3">
            <a:hlinkClick r:id="rId8"/>
          </p:cNvPr>
          <p:cNvPicPr preferRelativeResize="0"/>
          <p:nvPr/>
        </p:nvPicPr>
        <p:blipFill>
          <a:blip r:embed="rId7">
            <a:alphaModFix/>
          </a:blip>
          <a:stretch>
            <a:fillRect/>
          </a:stretch>
        </p:blipFill>
        <p:spPr>
          <a:xfrm>
            <a:off x="726950" y="2114550"/>
            <a:ext cx="457200" cy="457200"/>
          </a:xfrm>
          <a:prstGeom prst="rect">
            <a:avLst/>
          </a:prstGeom>
          <a:noFill/>
          <a:ln>
            <a:noFill/>
          </a:ln>
        </p:spPr>
      </p:pic>
      <p:pic>
        <p:nvPicPr>
          <p:cNvPr id="193" name="Google Shape;193;p34" title="Felipe Buitrago Ministro de Cultura.mp4">
            <a:hlinkClick r:id="rId9"/>
          </p:cNvPr>
          <p:cNvPicPr preferRelativeResize="0"/>
          <p:nvPr/>
        </p:nvPicPr>
        <p:blipFill>
          <a:blip r:embed="rId10">
            <a:alphaModFix/>
          </a:blip>
          <a:stretch>
            <a:fillRect/>
          </a:stretch>
        </p:blipFill>
        <p:spPr>
          <a:xfrm>
            <a:off x="3168775" y="4149975"/>
            <a:ext cx="1587750" cy="893101"/>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3"/>
                                        </p:tgtEl>
                                        <p:attrNameLst>
                                          <p:attrName>style.visibility</p:attrName>
                                        </p:attrNameLst>
                                      </p:cBhvr>
                                      <p:to>
                                        <p:strVal val="visible"/>
                                      </p:to>
                                    </p:set>
                                    <p:animEffect filter="fade" transition="in">
                                      <p:cBhvr>
                                        <p:cTn dur="1000"/>
                                        <p:tgtEl>
                                          <p:spTgt spid="19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3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Comunicación</a:t>
            </a:r>
            <a:r>
              <a:rPr lang="es"/>
              <a:t> </a:t>
            </a:r>
            <a:endParaRPr/>
          </a:p>
        </p:txBody>
      </p:sp>
      <p:sp>
        <p:nvSpPr>
          <p:cNvPr id="199" name="Google Shape;199;p35"/>
          <p:cNvSpPr txBox="1"/>
          <p:nvPr>
            <p:ph idx="1" type="body"/>
          </p:nvPr>
        </p:nvSpPr>
        <p:spPr>
          <a:xfrm>
            <a:off x="311700" y="1152475"/>
            <a:ext cx="30099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1400">
                <a:latin typeface="Caveat"/>
                <a:ea typeface="Caveat"/>
                <a:cs typeface="Caveat"/>
                <a:sym typeface="Caveat"/>
              </a:rPr>
              <a:t>Con el Ministro de Cultura fue imposible agendar una cita para realizar la entrevista la primera semana. Como consecuencia decidí mandarle un correo al maestro Halley para ponerlo al tanto de la situación y finalmente resolvimos poner temporalmente una entrevista realizada a Felipe Buitrago por el medio de comunicación La W, mieentras se cumplia la cita de la entrevista.</a:t>
            </a:r>
            <a:endParaRPr sz="1400">
              <a:latin typeface="Caveat"/>
              <a:ea typeface="Caveat"/>
              <a:cs typeface="Caveat"/>
              <a:sym typeface="Caveat"/>
            </a:endParaRPr>
          </a:p>
        </p:txBody>
      </p:sp>
      <p:pic>
        <p:nvPicPr>
          <p:cNvPr id="200" name="Google Shape;200;p35"/>
          <p:cNvPicPr preferRelativeResize="0"/>
          <p:nvPr/>
        </p:nvPicPr>
        <p:blipFill>
          <a:blip r:embed="rId3">
            <a:alphaModFix/>
          </a:blip>
          <a:stretch>
            <a:fillRect/>
          </a:stretch>
        </p:blipFill>
        <p:spPr>
          <a:xfrm>
            <a:off x="64500" y="3452573"/>
            <a:ext cx="7070300" cy="1492850"/>
          </a:xfrm>
          <a:prstGeom prst="rect">
            <a:avLst/>
          </a:prstGeom>
          <a:noFill/>
          <a:ln>
            <a:noFill/>
          </a:ln>
        </p:spPr>
      </p:pic>
      <p:sp>
        <p:nvSpPr>
          <p:cNvPr id="201" name="Google Shape;201;p35"/>
          <p:cNvSpPr/>
          <p:nvPr/>
        </p:nvSpPr>
        <p:spPr>
          <a:xfrm flipH="1" rot="10800000">
            <a:off x="3482750" y="2676500"/>
            <a:ext cx="1507500" cy="709500"/>
          </a:xfrm>
          <a:prstGeom prst="bentUpArrow">
            <a:avLst>
              <a:gd fmla="val 25000" name="adj1"/>
              <a:gd fmla="val 25000" name="adj2"/>
              <a:gd fmla="val 25000" name="adj3"/>
            </a:avLst>
          </a:prstGeom>
          <a:solidFill>
            <a:srgbClr val="FF99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3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Back Up</a:t>
            </a:r>
            <a:endParaRPr>
              <a:latin typeface="Amatic SC"/>
              <a:ea typeface="Amatic SC"/>
              <a:cs typeface="Amatic SC"/>
              <a:sym typeface="Amatic SC"/>
            </a:endParaRPr>
          </a:p>
        </p:txBody>
      </p:sp>
      <p:sp>
        <p:nvSpPr>
          <p:cNvPr id="207" name="Google Shape;207;p36"/>
          <p:cNvSpPr txBox="1"/>
          <p:nvPr>
            <p:ph idx="1" type="body"/>
          </p:nvPr>
        </p:nvSpPr>
        <p:spPr>
          <a:xfrm>
            <a:off x="263350" y="1152475"/>
            <a:ext cx="19779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solidFill>
                  <a:schemeClr val="dk1"/>
                </a:solidFill>
                <a:latin typeface="Caveat"/>
                <a:ea typeface="Caveat"/>
                <a:cs typeface="Caveat"/>
                <a:sym typeface="Caveat"/>
              </a:rPr>
              <a:t>Todos los archivos están guardados en mi ordenador en una carpeta designada para Proyecto de Grado y en Drive</a:t>
            </a:r>
            <a:endParaRPr>
              <a:solidFill>
                <a:schemeClr val="dk1"/>
              </a:solidFill>
              <a:latin typeface="Caveat"/>
              <a:ea typeface="Caveat"/>
              <a:cs typeface="Caveat"/>
              <a:sym typeface="Caveat"/>
            </a:endParaRPr>
          </a:p>
        </p:txBody>
      </p:sp>
      <p:pic>
        <p:nvPicPr>
          <p:cNvPr id="208" name="Google Shape;208;p36"/>
          <p:cNvPicPr preferRelativeResize="0"/>
          <p:nvPr/>
        </p:nvPicPr>
        <p:blipFill>
          <a:blip r:embed="rId3">
            <a:alphaModFix/>
          </a:blip>
          <a:stretch>
            <a:fillRect/>
          </a:stretch>
        </p:blipFill>
        <p:spPr>
          <a:xfrm>
            <a:off x="2280800" y="745400"/>
            <a:ext cx="5990725" cy="1826350"/>
          </a:xfrm>
          <a:prstGeom prst="rect">
            <a:avLst/>
          </a:prstGeom>
          <a:noFill/>
          <a:ln>
            <a:noFill/>
          </a:ln>
        </p:spPr>
      </p:pic>
      <p:pic>
        <p:nvPicPr>
          <p:cNvPr id="209" name="Google Shape;209;p36"/>
          <p:cNvPicPr preferRelativeResize="0"/>
          <p:nvPr/>
        </p:nvPicPr>
        <p:blipFill>
          <a:blip r:embed="rId4">
            <a:alphaModFix/>
          </a:blip>
          <a:stretch>
            <a:fillRect/>
          </a:stretch>
        </p:blipFill>
        <p:spPr>
          <a:xfrm>
            <a:off x="2280800" y="2724150"/>
            <a:ext cx="5398749" cy="2266950"/>
          </a:xfrm>
          <a:prstGeom prst="rect">
            <a:avLst/>
          </a:prstGeom>
          <a:noFill/>
          <a:ln>
            <a:noFill/>
          </a:ln>
        </p:spPr>
      </p:pic>
      <p:cxnSp>
        <p:nvCxnSpPr>
          <p:cNvPr id="210" name="Google Shape;210;p36"/>
          <p:cNvCxnSpPr>
            <a:endCxn id="208" idx="1"/>
          </p:cNvCxnSpPr>
          <p:nvPr/>
        </p:nvCxnSpPr>
        <p:spPr>
          <a:xfrm flipH="1" rot="10800000">
            <a:off x="1846100" y="1658575"/>
            <a:ext cx="434700" cy="1179300"/>
          </a:xfrm>
          <a:prstGeom prst="straightConnector1">
            <a:avLst/>
          </a:prstGeom>
          <a:noFill/>
          <a:ln cap="flat" cmpd="sng" w="9525">
            <a:solidFill>
              <a:srgbClr val="FF9900"/>
            </a:solidFill>
            <a:prstDash val="solid"/>
            <a:round/>
            <a:headEnd len="med" w="med" type="none"/>
            <a:tailEnd len="med" w="med" type="triangle"/>
          </a:ln>
        </p:spPr>
      </p:cxnSp>
      <p:cxnSp>
        <p:nvCxnSpPr>
          <p:cNvPr id="211" name="Google Shape;211;p36"/>
          <p:cNvCxnSpPr>
            <a:endCxn id="209" idx="1"/>
          </p:cNvCxnSpPr>
          <p:nvPr/>
        </p:nvCxnSpPr>
        <p:spPr>
          <a:xfrm>
            <a:off x="1846100" y="2902425"/>
            <a:ext cx="434700" cy="955200"/>
          </a:xfrm>
          <a:prstGeom prst="straightConnector1">
            <a:avLst/>
          </a:prstGeom>
          <a:noFill/>
          <a:ln cap="flat" cmpd="sng" w="9525">
            <a:solidFill>
              <a:srgbClr val="FF9900"/>
            </a:solidFill>
            <a:prstDash val="solid"/>
            <a:round/>
            <a:headEnd len="med" w="med" type="none"/>
            <a:tailEnd len="med" w="med" type="triangle"/>
          </a:ln>
        </p:spPr>
      </p:cxn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3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Reflexión </a:t>
            </a:r>
            <a:endParaRPr>
              <a:latin typeface="Amatic SC"/>
              <a:ea typeface="Amatic SC"/>
              <a:cs typeface="Amatic SC"/>
              <a:sym typeface="Amatic SC"/>
            </a:endParaRPr>
          </a:p>
        </p:txBody>
      </p:sp>
      <p:sp>
        <p:nvSpPr>
          <p:cNvPr id="217" name="Google Shape;217;p37"/>
          <p:cNvSpPr txBox="1"/>
          <p:nvPr>
            <p:ph idx="1" type="body"/>
          </p:nvPr>
        </p:nvSpPr>
        <p:spPr>
          <a:xfrm>
            <a:off x="368125" y="1017725"/>
            <a:ext cx="8520600" cy="38055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Font typeface="Caveat"/>
              <a:buChar char="●"/>
            </a:pPr>
            <a:r>
              <a:rPr lang="es" sz="1600">
                <a:latin typeface="Caveat"/>
                <a:ea typeface="Caveat"/>
                <a:cs typeface="Caveat"/>
                <a:sym typeface="Caveat"/>
              </a:rPr>
              <a:t>Gracias a las habilidades obtenidas en Proyecto </a:t>
            </a:r>
            <a:r>
              <a:rPr lang="es" sz="1600">
                <a:latin typeface="Caveat"/>
                <a:ea typeface="Caveat"/>
                <a:cs typeface="Caveat"/>
                <a:sym typeface="Caveat"/>
              </a:rPr>
              <a:t>Artístico se me facilitó el proceso de investigación, planeación y ejecución de la semana. Al haber tenido la experiencia de la dinámica que se debe tener para realizar un proyecto, me enfoque mucho en la organización puesto que este había sido una de mis debilidades en los anteriores semestres.</a:t>
            </a:r>
            <a:endParaRPr sz="1600">
              <a:latin typeface="Caveat"/>
              <a:ea typeface="Caveat"/>
              <a:cs typeface="Caveat"/>
              <a:sym typeface="Caveat"/>
            </a:endParaRPr>
          </a:p>
          <a:p>
            <a:pPr indent="-330200" lvl="0" marL="457200" rtl="0" algn="l">
              <a:spcBef>
                <a:spcPts val="0"/>
              </a:spcBef>
              <a:spcAft>
                <a:spcPts val="0"/>
              </a:spcAft>
              <a:buSzPts val="1600"/>
              <a:buFont typeface="Caveat"/>
              <a:buChar char="●"/>
            </a:pPr>
            <a:r>
              <a:rPr lang="es" sz="1600">
                <a:latin typeface="Caveat"/>
                <a:ea typeface="Caveat"/>
                <a:cs typeface="Caveat"/>
                <a:sym typeface="Caveat"/>
              </a:rPr>
              <a:t>El mayor reto de la semana fue cuando estaba hablando con el Ministro de Cultura, me dieron muchos nervios y al comienzo no supe comunicarme muy bien con él y por ese error casi pierdo la oportunidad de entrevistarlo. Al final pude solucionar pero aprendí que es muy importante la forma en la que nos comunicamos y sobre todo cuando debemos trabajar junto a otras personas para cumplir nuestros objetivos. </a:t>
            </a:r>
            <a:endParaRPr sz="1600">
              <a:latin typeface="Caveat"/>
              <a:ea typeface="Caveat"/>
              <a:cs typeface="Caveat"/>
              <a:sym typeface="Caveat"/>
            </a:endParaRPr>
          </a:p>
          <a:p>
            <a:pPr indent="-330200" lvl="0" marL="457200" rtl="0" algn="l">
              <a:spcBef>
                <a:spcPts val="0"/>
              </a:spcBef>
              <a:spcAft>
                <a:spcPts val="0"/>
              </a:spcAft>
              <a:buSzPts val="1600"/>
              <a:buFont typeface="Caveat"/>
              <a:buChar char="●"/>
            </a:pPr>
            <a:r>
              <a:rPr lang="es" sz="1600">
                <a:latin typeface="Caveat"/>
                <a:ea typeface="Caveat"/>
                <a:cs typeface="Caveat"/>
                <a:sym typeface="Caveat"/>
              </a:rPr>
              <a:t>Me pareció irónico que en los dos puntos anteriores se muestra una fortaleza adquirida y una debilidad que no se me había presentado antes ya que siempre se me había facilitado la comunicación con las personas y pensaba que era una de mis fortalezas, sin embargo esto me generó un nuevo reto y me sirvió como experiencia para futuras oportunidades.  </a:t>
            </a:r>
            <a:endParaRPr sz="1600">
              <a:latin typeface="Caveat"/>
              <a:ea typeface="Caveat"/>
              <a:cs typeface="Caveat"/>
              <a:sym typeface="Caveat"/>
            </a:endParaRPr>
          </a:p>
          <a:p>
            <a:pPr indent="-330200" lvl="0" marL="457200" rtl="0" algn="l">
              <a:spcBef>
                <a:spcPts val="0"/>
              </a:spcBef>
              <a:spcAft>
                <a:spcPts val="0"/>
              </a:spcAft>
              <a:buSzPts val="1600"/>
              <a:buFont typeface="Caveat"/>
              <a:buChar char="●"/>
            </a:pPr>
            <a:r>
              <a:rPr lang="es" sz="1600">
                <a:latin typeface="Caveat"/>
                <a:ea typeface="Caveat"/>
                <a:cs typeface="Caveat"/>
                <a:sym typeface="Caveat"/>
              </a:rPr>
              <a:t>Pude entender mejor la gestión cultural que entidades como el Ministerio de cultura ejerce para las diferentes comunidades y la importancia de estar enterado de las diferentes  ayudas que el gobierno otorga. También es sumamente importante saber desarrollar un proyecto para poder aplicar a estas ayudas.</a:t>
            </a:r>
            <a:endParaRPr sz="1600">
              <a:latin typeface="Caveat"/>
              <a:ea typeface="Caveat"/>
              <a:cs typeface="Caveat"/>
              <a:sym typeface="Caveat"/>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3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Cronograma (Semana 2)</a:t>
            </a:r>
            <a:endParaRPr>
              <a:latin typeface="Amatic SC"/>
              <a:ea typeface="Amatic SC"/>
              <a:cs typeface="Amatic SC"/>
              <a:sym typeface="Amatic SC"/>
            </a:endParaRPr>
          </a:p>
        </p:txBody>
      </p:sp>
      <p:pic>
        <p:nvPicPr>
          <p:cNvPr id="223" name="Google Shape;223;p38"/>
          <p:cNvPicPr preferRelativeResize="0"/>
          <p:nvPr/>
        </p:nvPicPr>
        <p:blipFill>
          <a:blip r:embed="rId3">
            <a:alphaModFix/>
          </a:blip>
          <a:stretch>
            <a:fillRect/>
          </a:stretch>
        </p:blipFill>
        <p:spPr>
          <a:xfrm>
            <a:off x="311700" y="1307975"/>
            <a:ext cx="7070885" cy="3518900"/>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p3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Objetivos</a:t>
            </a:r>
            <a:endParaRPr>
              <a:latin typeface="Amatic SC"/>
              <a:ea typeface="Amatic SC"/>
              <a:cs typeface="Amatic SC"/>
              <a:sym typeface="Amatic SC"/>
            </a:endParaRPr>
          </a:p>
        </p:txBody>
      </p:sp>
      <p:sp>
        <p:nvSpPr>
          <p:cNvPr id="229" name="Google Shape;229;p3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Caveat"/>
              <a:buChar char="●"/>
            </a:pPr>
            <a:r>
              <a:rPr lang="es">
                <a:latin typeface="Caveat"/>
                <a:ea typeface="Caveat"/>
                <a:cs typeface="Caveat"/>
                <a:sym typeface="Caveat"/>
              </a:rPr>
              <a:t>Investigar por medio de dos entrevistas a dos productores musicales acerca de su proceso al momento de realizar una producción </a:t>
            </a:r>
            <a:r>
              <a:rPr lang="es">
                <a:latin typeface="Caveat"/>
                <a:ea typeface="Caveat"/>
                <a:cs typeface="Caveat"/>
                <a:sym typeface="Caveat"/>
              </a:rPr>
              <a:t>musical</a:t>
            </a:r>
            <a:r>
              <a:rPr lang="es">
                <a:latin typeface="Caveat"/>
                <a:ea typeface="Caveat"/>
                <a:cs typeface="Caveat"/>
                <a:sym typeface="Caveat"/>
              </a:rPr>
              <a:t>, empezando desde su pre producción.</a:t>
            </a:r>
            <a:endParaRPr>
              <a:latin typeface="Caveat"/>
              <a:ea typeface="Caveat"/>
              <a:cs typeface="Caveat"/>
              <a:sym typeface="Caveat"/>
            </a:endParaRPr>
          </a:p>
          <a:p>
            <a:pPr indent="-342900" lvl="0" marL="457200" rtl="0" algn="l">
              <a:spcBef>
                <a:spcPts val="0"/>
              </a:spcBef>
              <a:spcAft>
                <a:spcPts val="0"/>
              </a:spcAft>
              <a:buSzPts val="1800"/>
              <a:buFont typeface="Caveat"/>
              <a:buChar char="●"/>
            </a:pPr>
            <a:r>
              <a:rPr lang="es">
                <a:latin typeface="Caveat"/>
                <a:ea typeface="Caveat"/>
                <a:cs typeface="Caveat"/>
                <a:sym typeface="Caveat"/>
              </a:rPr>
              <a:t>Entregables: 2 archivos de video o audio (30 minutos máximo)</a:t>
            </a:r>
            <a:endParaRPr>
              <a:latin typeface="Caveat"/>
              <a:ea typeface="Caveat"/>
              <a:cs typeface="Caveat"/>
              <a:sym typeface="Caveat"/>
            </a:endParaRPr>
          </a:p>
          <a:p>
            <a:pPr indent="-342900" lvl="0" marL="457200" rtl="0" algn="l">
              <a:spcBef>
                <a:spcPts val="0"/>
              </a:spcBef>
              <a:spcAft>
                <a:spcPts val="0"/>
              </a:spcAft>
              <a:buSzPts val="1800"/>
              <a:buFont typeface="Caveat"/>
              <a:buChar char="●"/>
            </a:pPr>
            <a:r>
              <a:rPr lang="es">
                <a:latin typeface="Caveat"/>
                <a:ea typeface="Caveat"/>
                <a:cs typeface="Caveat"/>
                <a:sym typeface="Caveat"/>
              </a:rPr>
              <a:t>Investigar por medio de entrevistas a expertos en marketing cómo se debe hacer un estudio de mercado y que procesos hay que tener en cuenta.</a:t>
            </a:r>
            <a:endParaRPr>
              <a:latin typeface="Caveat"/>
              <a:ea typeface="Caveat"/>
              <a:cs typeface="Caveat"/>
              <a:sym typeface="Caveat"/>
            </a:endParaRPr>
          </a:p>
          <a:p>
            <a:pPr indent="-342900" lvl="0" marL="457200" rtl="0" algn="l">
              <a:spcBef>
                <a:spcPts val="0"/>
              </a:spcBef>
              <a:spcAft>
                <a:spcPts val="0"/>
              </a:spcAft>
              <a:buSzPts val="1800"/>
              <a:buFont typeface="Caveat"/>
              <a:buChar char="●"/>
            </a:pPr>
            <a:r>
              <a:rPr lang="es">
                <a:latin typeface="Caveat"/>
                <a:ea typeface="Caveat"/>
                <a:cs typeface="Caveat"/>
                <a:sym typeface="Caveat"/>
              </a:rPr>
              <a:t>Entregables: 3 archivos en audio o video (30 minutos máximo)</a:t>
            </a:r>
            <a:endParaRPr>
              <a:latin typeface="Caveat"/>
              <a:ea typeface="Caveat"/>
              <a:cs typeface="Caveat"/>
              <a:sym typeface="Caveat"/>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4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Evidencias</a:t>
            </a:r>
            <a:endParaRPr>
              <a:latin typeface="Amatic SC"/>
              <a:ea typeface="Amatic SC"/>
              <a:cs typeface="Amatic SC"/>
              <a:sym typeface="Amatic SC"/>
            </a:endParaRPr>
          </a:p>
        </p:txBody>
      </p:sp>
      <p:sp>
        <p:nvSpPr>
          <p:cNvPr id="235" name="Google Shape;235;p40"/>
          <p:cNvSpPr txBox="1"/>
          <p:nvPr>
            <p:ph idx="1" type="body"/>
          </p:nvPr>
        </p:nvSpPr>
        <p:spPr>
          <a:xfrm>
            <a:off x="2738325" y="1281450"/>
            <a:ext cx="3445200" cy="1846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Caveat"/>
                <a:ea typeface="Caveat"/>
                <a:cs typeface="Caveat"/>
                <a:sym typeface="Caveat"/>
              </a:rPr>
              <a:t>En la segunda semana comencé a aplicar los videos tipo bitácora que Halley dijo, para ir mostrando el proceso de trabajo.</a:t>
            </a:r>
            <a:endParaRPr>
              <a:latin typeface="Caveat"/>
              <a:ea typeface="Caveat"/>
              <a:cs typeface="Caveat"/>
              <a:sym typeface="Caveat"/>
            </a:endParaRPr>
          </a:p>
          <a:p>
            <a:pPr indent="0" lvl="0" marL="0" rtl="0" algn="l">
              <a:spcBef>
                <a:spcPts val="0"/>
              </a:spcBef>
              <a:spcAft>
                <a:spcPts val="0"/>
              </a:spcAft>
              <a:buNone/>
            </a:pPr>
            <a:r>
              <a:t/>
            </a:r>
            <a:endParaRPr>
              <a:latin typeface="Caveat"/>
              <a:ea typeface="Caveat"/>
              <a:cs typeface="Caveat"/>
              <a:sym typeface="Caveat"/>
            </a:endParaRPr>
          </a:p>
        </p:txBody>
      </p:sp>
      <p:pic>
        <p:nvPicPr>
          <p:cNvPr id="236" name="Google Shape;236;p40" title="WhatsApp Video 2021-08-30 at 11.45.51 AM.mp4">
            <a:hlinkClick r:id="rId3"/>
          </p:cNvPr>
          <p:cNvPicPr preferRelativeResize="0"/>
          <p:nvPr/>
        </p:nvPicPr>
        <p:blipFill>
          <a:blip r:embed="rId4">
            <a:alphaModFix/>
          </a:blip>
          <a:stretch>
            <a:fillRect/>
          </a:stretch>
        </p:blipFill>
        <p:spPr>
          <a:xfrm>
            <a:off x="6458450" y="1281450"/>
            <a:ext cx="1766000" cy="3160276"/>
          </a:xfrm>
          <a:prstGeom prst="rect">
            <a:avLst/>
          </a:prstGeom>
          <a:noFill/>
          <a:ln>
            <a:noFill/>
          </a:ln>
        </p:spPr>
      </p:pic>
      <p:pic>
        <p:nvPicPr>
          <p:cNvPr id="237" name="Google Shape;237;p40" title="WhatsApp Video 2021-08-30 at 11.44.44 AM.mp4">
            <a:hlinkClick r:id="rId5"/>
          </p:cNvPr>
          <p:cNvPicPr preferRelativeResize="0"/>
          <p:nvPr/>
        </p:nvPicPr>
        <p:blipFill>
          <a:blip r:embed="rId6">
            <a:alphaModFix/>
          </a:blip>
          <a:stretch>
            <a:fillRect/>
          </a:stretch>
        </p:blipFill>
        <p:spPr>
          <a:xfrm>
            <a:off x="572650" y="1321775"/>
            <a:ext cx="1766000" cy="3119951"/>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6"/>
                                        </p:tgtEl>
                                        <p:attrNameLst>
                                          <p:attrName>style.visibility</p:attrName>
                                        </p:attrNameLst>
                                      </p:cBhvr>
                                      <p:to>
                                        <p:strVal val="visible"/>
                                      </p:to>
                                    </p:set>
                                    <p:animEffect filter="fade" transition="in">
                                      <p:cBhvr>
                                        <p:cTn dur="1000"/>
                                        <p:tgtEl>
                                          <p:spTgt spid="2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7"/>
                                        </p:tgtEl>
                                        <p:attrNameLst>
                                          <p:attrName>style.visibility</p:attrName>
                                        </p:attrNameLst>
                                      </p:cBhvr>
                                      <p:to>
                                        <p:strVal val="visible"/>
                                      </p:to>
                                    </p:set>
                                    <p:animEffect filter="fade" transition="in">
                                      <p:cBhvr>
                                        <p:cTn dur="1000"/>
                                        <p:tgtEl>
                                          <p:spTgt spid="23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4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Entrevistas</a:t>
            </a:r>
            <a:endParaRPr>
              <a:latin typeface="Amatic SC"/>
              <a:ea typeface="Amatic SC"/>
              <a:cs typeface="Amatic SC"/>
              <a:sym typeface="Amatic SC"/>
            </a:endParaRPr>
          </a:p>
        </p:txBody>
      </p:sp>
      <p:sp>
        <p:nvSpPr>
          <p:cNvPr id="243" name="Google Shape;243;p41"/>
          <p:cNvSpPr txBox="1"/>
          <p:nvPr>
            <p:ph idx="1" type="body"/>
          </p:nvPr>
        </p:nvSpPr>
        <p:spPr>
          <a:xfrm>
            <a:off x="4812950" y="863550"/>
            <a:ext cx="39468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Caveat"/>
                <a:ea typeface="Caveat"/>
                <a:cs typeface="Caveat"/>
                <a:sym typeface="Caveat"/>
              </a:rPr>
              <a:t>Cómo se mostró en los videos, se hizo primero un planeación de las preguntas en un borrador y luego se pasaron a este documento de Word.</a:t>
            </a:r>
            <a:endParaRPr>
              <a:latin typeface="Caveat"/>
              <a:ea typeface="Caveat"/>
              <a:cs typeface="Caveat"/>
              <a:sym typeface="Caveat"/>
            </a:endParaRPr>
          </a:p>
        </p:txBody>
      </p:sp>
      <p:pic>
        <p:nvPicPr>
          <p:cNvPr id="244" name="Google Shape;244;p41"/>
          <p:cNvPicPr preferRelativeResize="0"/>
          <p:nvPr/>
        </p:nvPicPr>
        <p:blipFill>
          <a:blip r:embed="rId3">
            <a:alphaModFix/>
          </a:blip>
          <a:stretch>
            <a:fillRect/>
          </a:stretch>
        </p:blipFill>
        <p:spPr>
          <a:xfrm>
            <a:off x="423000" y="1515274"/>
            <a:ext cx="4149001" cy="2354449"/>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sp>
        <p:nvSpPr>
          <p:cNvPr id="64" name="Google Shape;64;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t>Agradecimientos</a:t>
            </a:r>
            <a:endParaRPr/>
          </a:p>
        </p:txBody>
      </p:sp>
      <p:sp>
        <p:nvSpPr>
          <p:cNvPr id="65" name="Google Shape;65;p1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1400"/>
              <a:t>Este proyecto de grado fue posible gracias a mi asesor Halley Jaimes por sus consejos, apoyo y constante retroalimentación, </a:t>
            </a:r>
            <a:r>
              <a:rPr lang="es" sz="1400"/>
              <a:t>también gracias al maestro Eduardo Díaz quien fue un apoyo incondicional durante toda mi carrera</a:t>
            </a:r>
            <a:r>
              <a:rPr lang="es" sz="1400"/>
              <a:t> y una gran guía como estudiante y profesional. Gracias a la Universidad el Bosque por brindarme las herramientas para que este trabajo fuera posible.</a:t>
            </a:r>
            <a:endParaRPr sz="140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42"/>
          <p:cNvSpPr txBox="1"/>
          <p:nvPr>
            <p:ph idx="1" type="body"/>
          </p:nvPr>
        </p:nvSpPr>
        <p:spPr>
          <a:xfrm>
            <a:off x="311700" y="1152475"/>
            <a:ext cx="3275700" cy="1233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Caveat"/>
                <a:ea typeface="Caveat"/>
                <a:cs typeface="Caveat"/>
                <a:sym typeface="Caveat"/>
              </a:rPr>
              <a:t>Se contactaron a varios productores musicales </a:t>
            </a:r>
            <a:r>
              <a:rPr lang="es">
                <a:latin typeface="Caveat"/>
                <a:ea typeface="Caveat"/>
                <a:cs typeface="Caveat"/>
                <a:sym typeface="Caveat"/>
              </a:rPr>
              <a:t>vía</a:t>
            </a:r>
            <a:r>
              <a:rPr lang="es">
                <a:latin typeface="Caveat"/>
                <a:ea typeface="Caveat"/>
                <a:cs typeface="Caveat"/>
                <a:sym typeface="Caveat"/>
              </a:rPr>
              <a:t> whatsapp e Instagram.</a:t>
            </a:r>
            <a:endParaRPr>
              <a:latin typeface="Caveat"/>
              <a:ea typeface="Caveat"/>
              <a:cs typeface="Caveat"/>
              <a:sym typeface="Caveat"/>
            </a:endParaRPr>
          </a:p>
        </p:txBody>
      </p:sp>
      <p:pic>
        <p:nvPicPr>
          <p:cNvPr id="250" name="Google Shape;250;p42"/>
          <p:cNvPicPr preferRelativeResize="0"/>
          <p:nvPr/>
        </p:nvPicPr>
        <p:blipFill>
          <a:blip r:embed="rId3">
            <a:alphaModFix/>
          </a:blip>
          <a:stretch>
            <a:fillRect/>
          </a:stretch>
        </p:blipFill>
        <p:spPr>
          <a:xfrm>
            <a:off x="3846725" y="2434700"/>
            <a:ext cx="2240859" cy="1814476"/>
          </a:xfrm>
          <a:prstGeom prst="rect">
            <a:avLst/>
          </a:prstGeom>
          <a:noFill/>
          <a:ln>
            <a:noFill/>
          </a:ln>
        </p:spPr>
      </p:pic>
      <p:pic>
        <p:nvPicPr>
          <p:cNvPr id="251" name="Google Shape;251;p42"/>
          <p:cNvPicPr preferRelativeResize="0"/>
          <p:nvPr/>
        </p:nvPicPr>
        <p:blipFill>
          <a:blip r:embed="rId4">
            <a:alphaModFix/>
          </a:blip>
          <a:stretch>
            <a:fillRect/>
          </a:stretch>
        </p:blipFill>
        <p:spPr>
          <a:xfrm>
            <a:off x="6087574" y="2963250"/>
            <a:ext cx="2132175" cy="1750224"/>
          </a:xfrm>
          <a:prstGeom prst="rect">
            <a:avLst/>
          </a:prstGeom>
          <a:noFill/>
          <a:ln>
            <a:noFill/>
          </a:ln>
        </p:spPr>
      </p:pic>
      <p:pic>
        <p:nvPicPr>
          <p:cNvPr id="252" name="Google Shape;252;p42"/>
          <p:cNvPicPr preferRelativeResize="0"/>
          <p:nvPr/>
        </p:nvPicPr>
        <p:blipFill>
          <a:blip r:embed="rId5">
            <a:alphaModFix/>
          </a:blip>
          <a:stretch>
            <a:fillRect/>
          </a:stretch>
        </p:blipFill>
        <p:spPr>
          <a:xfrm>
            <a:off x="4184575" y="1120225"/>
            <a:ext cx="2240849" cy="1843018"/>
          </a:xfrm>
          <a:prstGeom prst="rect">
            <a:avLst/>
          </a:prstGeom>
          <a:noFill/>
          <a:ln>
            <a:noFill/>
          </a:ln>
        </p:spPr>
      </p:pic>
      <p:pic>
        <p:nvPicPr>
          <p:cNvPr id="253" name="Google Shape;253;p42"/>
          <p:cNvPicPr preferRelativeResize="0"/>
          <p:nvPr/>
        </p:nvPicPr>
        <p:blipFill>
          <a:blip r:embed="rId6">
            <a:alphaModFix/>
          </a:blip>
          <a:stretch>
            <a:fillRect/>
          </a:stretch>
        </p:blipFill>
        <p:spPr>
          <a:xfrm>
            <a:off x="6393175" y="1134500"/>
            <a:ext cx="2179737" cy="1814475"/>
          </a:xfrm>
          <a:prstGeom prst="rect">
            <a:avLst/>
          </a:prstGeom>
          <a:noFill/>
          <a:ln>
            <a:noFill/>
          </a:ln>
        </p:spPr>
      </p:pic>
      <p:pic>
        <p:nvPicPr>
          <p:cNvPr id="254" name="Google Shape;254;p42"/>
          <p:cNvPicPr preferRelativeResize="0"/>
          <p:nvPr/>
        </p:nvPicPr>
        <p:blipFill>
          <a:blip r:embed="rId7">
            <a:alphaModFix/>
          </a:blip>
          <a:stretch>
            <a:fillRect/>
          </a:stretch>
        </p:blipFill>
        <p:spPr>
          <a:xfrm>
            <a:off x="2480294" y="2434700"/>
            <a:ext cx="1305375" cy="2321850"/>
          </a:xfrm>
          <a:prstGeom prst="rect">
            <a:avLst/>
          </a:prstGeom>
          <a:noFill/>
          <a:ln>
            <a:noFill/>
          </a:ln>
        </p:spPr>
      </p:pic>
      <p:pic>
        <p:nvPicPr>
          <p:cNvPr id="255" name="Google Shape;255;p42" title="WhatsApp Video 2021-08-30 at 1.55.27 PM.mp4">
            <a:hlinkClick r:id="rId8"/>
          </p:cNvPr>
          <p:cNvPicPr preferRelativeResize="0"/>
          <p:nvPr/>
        </p:nvPicPr>
        <p:blipFill>
          <a:blip r:embed="rId9">
            <a:alphaModFix/>
          </a:blip>
          <a:stretch>
            <a:fillRect/>
          </a:stretch>
        </p:blipFill>
        <p:spPr>
          <a:xfrm>
            <a:off x="439746" y="2309750"/>
            <a:ext cx="1455700" cy="2571751"/>
          </a:xfrm>
          <a:prstGeom prst="rect">
            <a:avLst/>
          </a:prstGeom>
          <a:noFill/>
          <a:ln>
            <a:noFill/>
          </a:ln>
        </p:spPr>
      </p:pic>
      <p:pic>
        <p:nvPicPr>
          <p:cNvPr id="256" name="Google Shape;256;p42"/>
          <p:cNvPicPr preferRelativeResize="0"/>
          <p:nvPr/>
        </p:nvPicPr>
        <p:blipFill>
          <a:blip r:embed="rId10">
            <a:alphaModFix/>
          </a:blip>
          <a:stretch>
            <a:fillRect/>
          </a:stretch>
        </p:blipFill>
        <p:spPr>
          <a:xfrm>
            <a:off x="4322400" y="3858650"/>
            <a:ext cx="1719702" cy="1284851"/>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5"/>
                                        </p:tgtEl>
                                        <p:attrNameLst>
                                          <p:attrName>style.visibility</p:attrName>
                                        </p:attrNameLst>
                                      </p:cBhvr>
                                      <p:to>
                                        <p:strVal val="visible"/>
                                      </p:to>
                                    </p:set>
                                    <p:animEffect filter="fade" transition="in">
                                      <p:cBhvr>
                                        <p:cTn dur="1000"/>
                                        <p:tgtEl>
                                          <p:spTgt spid="25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4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Entrevistados</a:t>
            </a:r>
            <a:endParaRPr>
              <a:latin typeface="Amatic SC"/>
              <a:ea typeface="Amatic SC"/>
              <a:cs typeface="Amatic SC"/>
              <a:sym typeface="Amatic SC"/>
            </a:endParaRPr>
          </a:p>
        </p:txBody>
      </p:sp>
      <p:sp>
        <p:nvSpPr>
          <p:cNvPr id="262" name="Google Shape;262;p43"/>
          <p:cNvSpPr txBox="1"/>
          <p:nvPr>
            <p:ph idx="1" type="body"/>
          </p:nvPr>
        </p:nvSpPr>
        <p:spPr>
          <a:xfrm>
            <a:off x="1392825" y="1225025"/>
            <a:ext cx="2244000" cy="1290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1200">
                <a:latin typeface="Caveat"/>
                <a:ea typeface="Caveat"/>
                <a:cs typeface="Caveat"/>
                <a:sym typeface="Caveat"/>
              </a:rPr>
              <a:t>Nicolas Zaldua: </a:t>
            </a:r>
            <a:r>
              <a:rPr lang="es" sz="1200">
                <a:latin typeface="Caveat"/>
                <a:ea typeface="Caveat"/>
                <a:cs typeface="Caveat"/>
                <a:sym typeface="Caveat"/>
              </a:rPr>
              <a:t>Músico</a:t>
            </a:r>
            <a:r>
              <a:rPr lang="es" sz="1200">
                <a:latin typeface="Caveat"/>
                <a:ea typeface="Caveat"/>
                <a:cs typeface="Caveat"/>
                <a:sym typeface="Caveat"/>
              </a:rPr>
              <a:t> y </a:t>
            </a:r>
            <a:r>
              <a:rPr lang="es" sz="1200">
                <a:latin typeface="Caveat"/>
                <a:ea typeface="Caveat"/>
                <a:cs typeface="Caveat"/>
                <a:sym typeface="Caveat"/>
              </a:rPr>
              <a:t>productor</a:t>
            </a:r>
            <a:r>
              <a:rPr lang="es" sz="1200">
                <a:latin typeface="Caveat"/>
                <a:ea typeface="Caveat"/>
                <a:cs typeface="Caveat"/>
                <a:sym typeface="Caveat"/>
              </a:rPr>
              <a:t> musical de la Universidad el Bosque. Integrante de la banda Telebit. Ha trabajado en producciones con artistas como Nina Rodrigues  y Camila Vallejo.</a:t>
            </a:r>
            <a:endParaRPr sz="1200">
              <a:latin typeface="Caveat"/>
              <a:ea typeface="Caveat"/>
              <a:cs typeface="Caveat"/>
              <a:sym typeface="Caveat"/>
            </a:endParaRPr>
          </a:p>
        </p:txBody>
      </p:sp>
      <p:pic>
        <p:nvPicPr>
          <p:cNvPr id="263" name="Google Shape;263;p43"/>
          <p:cNvPicPr preferRelativeResize="0"/>
          <p:nvPr/>
        </p:nvPicPr>
        <p:blipFill>
          <a:blip r:embed="rId3">
            <a:alphaModFix/>
          </a:blip>
          <a:stretch>
            <a:fillRect/>
          </a:stretch>
        </p:blipFill>
        <p:spPr>
          <a:xfrm>
            <a:off x="386275" y="1225025"/>
            <a:ext cx="927825" cy="1007725"/>
          </a:xfrm>
          <a:prstGeom prst="rect">
            <a:avLst/>
          </a:prstGeom>
          <a:noFill/>
          <a:ln>
            <a:noFill/>
          </a:ln>
        </p:spPr>
      </p:pic>
      <p:pic>
        <p:nvPicPr>
          <p:cNvPr id="264" name="Google Shape;264;p43" title="Entrevista Nicolas Zaldua.mp3">
            <a:hlinkClick r:id="rId4"/>
          </p:cNvPr>
          <p:cNvPicPr preferRelativeResize="0"/>
          <p:nvPr/>
        </p:nvPicPr>
        <p:blipFill>
          <a:blip r:embed="rId5">
            <a:alphaModFix/>
          </a:blip>
          <a:stretch>
            <a:fillRect/>
          </a:stretch>
        </p:blipFill>
        <p:spPr>
          <a:xfrm>
            <a:off x="856900" y="2296875"/>
            <a:ext cx="457200" cy="457200"/>
          </a:xfrm>
          <a:prstGeom prst="rect">
            <a:avLst/>
          </a:prstGeom>
          <a:noFill/>
          <a:ln>
            <a:noFill/>
          </a:ln>
        </p:spPr>
      </p:pic>
      <p:sp>
        <p:nvSpPr>
          <p:cNvPr id="265" name="Google Shape;265;p43"/>
          <p:cNvSpPr txBox="1"/>
          <p:nvPr/>
        </p:nvSpPr>
        <p:spPr>
          <a:xfrm>
            <a:off x="5135450" y="1306025"/>
            <a:ext cx="2055900" cy="147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1200">
                <a:latin typeface="Caveat"/>
                <a:ea typeface="Caveat"/>
                <a:cs typeface="Caveat"/>
                <a:sym typeface="Caveat"/>
              </a:rPr>
              <a:t>Mauricio Castañeda: Productor musical, compositor, beatmaker y locutor. Ha trabajado en diferentes producciones con artistas como Rio, Meza Music, Maryann, Pacheco entre otros. Trabajó como productor cuatro años en El Locutorio.</a:t>
            </a:r>
            <a:endParaRPr sz="1200">
              <a:latin typeface="Caveat"/>
              <a:ea typeface="Caveat"/>
              <a:cs typeface="Caveat"/>
              <a:sym typeface="Caveat"/>
            </a:endParaRPr>
          </a:p>
        </p:txBody>
      </p:sp>
      <p:pic>
        <p:nvPicPr>
          <p:cNvPr id="266" name="Google Shape;266;p43"/>
          <p:cNvPicPr preferRelativeResize="0"/>
          <p:nvPr/>
        </p:nvPicPr>
        <p:blipFill>
          <a:blip r:embed="rId6">
            <a:alphaModFix/>
          </a:blip>
          <a:stretch>
            <a:fillRect/>
          </a:stretch>
        </p:blipFill>
        <p:spPr>
          <a:xfrm>
            <a:off x="3942400" y="1225025"/>
            <a:ext cx="1160604" cy="1154725"/>
          </a:xfrm>
          <a:prstGeom prst="rect">
            <a:avLst/>
          </a:prstGeom>
          <a:noFill/>
          <a:ln>
            <a:noFill/>
          </a:ln>
        </p:spPr>
      </p:pic>
      <p:pic>
        <p:nvPicPr>
          <p:cNvPr id="267" name="Google Shape;267;p43" title="Entrevista Mauricio Castañeda.mp4">
            <a:hlinkClick r:id="rId7"/>
          </p:cNvPr>
          <p:cNvPicPr preferRelativeResize="0"/>
          <p:nvPr/>
        </p:nvPicPr>
        <p:blipFill>
          <a:blip r:embed="rId8">
            <a:alphaModFix/>
          </a:blip>
          <a:stretch>
            <a:fillRect/>
          </a:stretch>
        </p:blipFill>
        <p:spPr>
          <a:xfrm>
            <a:off x="7223800" y="929275"/>
            <a:ext cx="1811026" cy="1344086"/>
          </a:xfrm>
          <a:prstGeom prst="rect">
            <a:avLst/>
          </a:prstGeom>
          <a:noFill/>
          <a:ln>
            <a:noFill/>
          </a:ln>
        </p:spPr>
      </p:pic>
      <p:pic>
        <p:nvPicPr>
          <p:cNvPr id="268" name="Google Shape;268;p43" title="Entrevista Mauricio Castañeda.mp4">
            <a:hlinkClick r:id="rId9"/>
          </p:cNvPr>
          <p:cNvPicPr preferRelativeResize="0"/>
          <p:nvPr/>
        </p:nvPicPr>
        <p:blipFill>
          <a:blip r:embed="rId10">
            <a:alphaModFix/>
          </a:blip>
          <a:stretch>
            <a:fillRect/>
          </a:stretch>
        </p:blipFill>
        <p:spPr>
          <a:xfrm>
            <a:off x="7223800" y="2379750"/>
            <a:ext cx="1811026" cy="13582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7"/>
                                        </p:tgtEl>
                                        <p:attrNameLst>
                                          <p:attrName>style.visibility</p:attrName>
                                        </p:attrNameLst>
                                      </p:cBhvr>
                                      <p:to>
                                        <p:strVal val="visible"/>
                                      </p:to>
                                    </p:set>
                                    <p:animEffect filter="fade" transition="in">
                                      <p:cBhvr>
                                        <p:cTn dur="1000"/>
                                        <p:tgtEl>
                                          <p:spTgt spid="2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8"/>
                                        </p:tgtEl>
                                        <p:attrNameLst>
                                          <p:attrName>style.visibility</p:attrName>
                                        </p:attrNameLst>
                                      </p:cBhvr>
                                      <p:to>
                                        <p:strVal val="visible"/>
                                      </p:to>
                                    </p:set>
                                    <p:animEffect filter="fade" transition="in">
                                      <p:cBhvr>
                                        <p:cTn dur="1000"/>
                                        <p:tgtEl>
                                          <p:spTgt spid="26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4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Back Up</a:t>
            </a:r>
            <a:endParaRPr>
              <a:latin typeface="Amatic SC"/>
              <a:ea typeface="Amatic SC"/>
              <a:cs typeface="Amatic SC"/>
              <a:sym typeface="Amatic SC"/>
            </a:endParaRPr>
          </a:p>
        </p:txBody>
      </p:sp>
      <p:sp>
        <p:nvSpPr>
          <p:cNvPr id="274" name="Google Shape;274;p44"/>
          <p:cNvSpPr txBox="1"/>
          <p:nvPr>
            <p:ph idx="1" type="body"/>
          </p:nvPr>
        </p:nvSpPr>
        <p:spPr>
          <a:xfrm>
            <a:off x="263350" y="1152475"/>
            <a:ext cx="19779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solidFill>
                  <a:schemeClr val="dk1"/>
                </a:solidFill>
                <a:latin typeface="Caveat"/>
                <a:ea typeface="Caveat"/>
                <a:cs typeface="Caveat"/>
                <a:sym typeface="Caveat"/>
              </a:rPr>
              <a:t>Todos los archivos están guardados en mi ordenador en una carpeta designada para Proyecto de Grado y en Drive</a:t>
            </a:r>
            <a:endParaRPr>
              <a:solidFill>
                <a:schemeClr val="dk1"/>
              </a:solidFill>
              <a:latin typeface="Caveat"/>
              <a:ea typeface="Caveat"/>
              <a:cs typeface="Caveat"/>
              <a:sym typeface="Caveat"/>
            </a:endParaRPr>
          </a:p>
        </p:txBody>
      </p:sp>
      <p:pic>
        <p:nvPicPr>
          <p:cNvPr id="275" name="Google Shape;275;p44"/>
          <p:cNvPicPr preferRelativeResize="0"/>
          <p:nvPr/>
        </p:nvPicPr>
        <p:blipFill>
          <a:blip r:embed="rId3">
            <a:alphaModFix/>
          </a:blip>
          <a:stretch>
            <a:fillRect/>
          </a:stretch>
        </p:blipFill>
        <p:spPr>
          <a:xfrm>
            <a:off x="2280800" y="745400"/>
            <a:ext cx="5990725" cy="1826350"/>
          </a:xfrm>
          <a:prstGeom prst="rect">
            <a:avLst/>
          </a:prstGeom>
          <a:noFill/>
          <a:ln>
            <a:noFill/>
          </a:ln>
        </p:spPr>
      </p:pic>
      <p:pic>
        <p:nvPicPr>
          <p:cNvPr id="276" name="Google Shape;276;p44"/>
          <p:cNvPicPr preferRelativeResize="0"/>
          <p:nvPr/>
        </p:nvPicPr>
        <p:blipFill>
          <a:blip r:embed="rId4">
            <a:alphaModFix/>
          </a:blip>
          <a:stretch>
            <a:fillRect/>
          </a:stretch>
        </p:blipFill>
        <p:spPr>
          <a:xfrm>
            <a:off x="2280800" y="2724150"/>
            <a:ext cx="5398749" cy="2266950"/>
          </a:xfrm>
          <a:prstGeom prst="rect">
            <a:avLst/>
          </a:prstGeom>
          <a:noFill/>
          <a:ln>
            <a:noFill/>
          </a:ln>
        </p:spPr>
      </p:pic>
      <p:cxnSp>
        <p:nvCxnSpPr>
          <p:cNvPr id="277" name="Google Shape;277;p44"/>
          <p:cNvCxnSpPr>
            <a:endCxn id="275" idx="1"/>
          </p:cNvCxnSpPr>
          <p:nvPr/>
        </p:nvCxnSpPr>
        <p:spPr>
          <a:xfrm flipH="1" rot="10800000">
            <a:off x="1846100" y="1658575"/>
            <a:ext cx="434700" cy="1179300"/>
          </a:xfrm>
          <a:prstGeom prst="straightConnector1">
            <a:avLst/>
          </a:prstGeom>
          <a:noFill/>
          <a:ln cap="flat" cmpd="sng" w="9525">
            <a:solidFill>
              <a:srgbClr val="FF9900"/>
            </a:solidFill>
            <a:prstDash val="solid"/>
            <a:round/>
            <a:headEnd len="med" w="med" type="none"/>
            <a:tailEnd len="med" w="med" type="triangle"/>
          </a:ln>
        </p:spPr>
      </p:cxnSp>
      <p:cxnSp>
        <p:nvCxnSpPr>
          <p:cNvPr id="278" name="Google Shape;278;p44"/>
          <p:cNvCxnSpPr>
            <a:endCxn id="276" idx="1"/>
          </p:cNvCxnSpPr>
          <p:nvPr/>
        </p:nvCxnSpPr>
        <p:spPr>
          <a:xfrm>
            <a:off x="1846100" y="2902425"/>
            <a:ext cx="434700" cy="955200"/>
          </a:xfrm>
          <a:prstGeom prst="straightConnector1">
            <a:avLst/>
          </a:prstGeom>
          <a:noFill/>
          <a:ln cap="flat" cmpd="sng" w="9525">
            <a:solidFill>
              <a:srgbClr val="FF9900"/>
            </a:solidFill>
            <a:prstDash val="solid"/>
            <a:round/>
            <a:headEnd len="med" w="med" type="none"/>
            <a:tailEnd len="med" w="med" type="triangle"/>
          </a:ln>
        </p:spPr>
      </p:cxn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4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Reflexión</a:t>
            </a:r>
            <a:endParaRPr>
              <a:latin typeface="Amatic SC"/>
              <a:ea typeface="Amatic SC"/>
              <a:cs typeface="Amatic SC"/>
              <a:sym typeface="Amatic SC"/>
            </a:endParaRPr>
          </a:p>
        </p:txBody>
      </p:sp>
      <p:sp>
        <p:nvSpPr>
          <p:cNvPr id="284" name="Google Shape;284;p4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Font typeface="Caveat"/>
              <a:buChar char="●"/>
            </a:pPr>
            <a:r>
              <a:rPr lang="es" sz="1400">
                <a:latin typeface="Caveat"/>
                <a:ea typeface="Caveat"/>
                <a:cs typeface="Caveat"/>
                <a:sym typeface="Caveat"/>
              </a:rPr>
              <a:t>No he podido establecer una comunicación más formal  con las personas que he tenido que contactar, me he dado cuenta que es importante desarrollar diferentes estrategias para poder ejecutar las entrevistas ya que la gente no responde con </a:t>
            </a:r>
            <a:r>
              <a:rPr lang="es" sz="1400">
                <a:latin typeface="Caveat"/>
                <a:ea typeface="Caveat"/>
                <a:cs typeface="Caveat"/>
                <a:sym typeface="Caveat"/>
              </a:rPr>
              <a:t>inmediatez, ni siquiera por whatsapp, así que si quiero formalizar mi comunicación me va a tocar desarrollar una nueva estrategia de desarrollo ya que la que estoy usando no está funcionando.</a:t>
            </a:r>
            <a:endParaRPr sz="1400">
              <a:latin typeface="Caveat"/>
              <a:ea typeface="Caveat"/>
              <a:cs typeface="Caveat"/>
              <a:sym typeface="Caveat"/>
            </a:endParaRPr>
          </a:p>
          <a:p>
            <a:pPr indent="-317500" lvl="0" marL="457200" rtl="0" algn="l">
              <a:spcBef>
                <a:spcPts val="0"/>
              </a:spcBef>
              <a:spcAft>
                <a:spcPts val="0"/>
              </a:spcAft>
              <a:buSzPts val="1400"/>
              <a:buFont typeface="Caveat"/>
              <a:buChar char="●"/>
            </a:pPr>
            <a:r>
              <a:rPr lang="es" sz="1400">
                <a:latin typeface="Caveat"/>
                <a:ea typeface="Caveat"/>
                <a:cs typeface="Caveat"/>
                <a:sym typeface="Caveat"/>
              </a:rPr>
              <a:t>El usar herramientas digitales ha facilitado mi labor para cumplir con los objetivos descritos en el proyecto. A su vez he adquirido más habilidad al momento de manejarlas y me he dado cuenta de la importancia que estas tienen para poder presentar un producto de mejor calidad lo cual se ve reflejado en la presentación. </a:t>
            </a:r>
            <a:r>
              <a:rPr lang="es" sz="1400">
                <a:latin typeface="Caveat"/>
                <a:ea typeface="Caveat"/>
                <a:cs typeface="Caveat"/>
                <a:sym typeface="Caveat"/>
              </a:rPr>
              <a:t> </a:t>
            </a:r>
            <a:endParaRPr sz="1400">
              <a:latin typeface="Caveat"/>
              <a:ea typeface="Caveat"/>
              <a:cs typeface="Caveat"/>
              <a:sym typeface="Caveat"/>
            </a:endParaRPr>
          </a:p>
          <a:p>
            <a:pPr indent="-317500" lvl="0" marL="457200" rtl="0" algn="l">
              <a:spcBef>
                <a:spcPts val="0"/>
              </a:spcBef>
              <a:spcAft>
                <a:spcPts val="0"/>
              </a:spcAft>
              <a:buSzPts val="1400"/>
              <a:buFont typeface="Caveat"/>
              <a:buChar char="●"/>
            </a:pPr>
            <a:r>
              <a:rPr lang="es" sz="1400">
                <a:latin typeface="Caveat"/>
                <a:ea typeface="Caveat"/>
                <a:cs typeface="Caveat"/>
                <a:sym typeface="Caveat"/>
              </a:rPr>
              <a:t>Al implementar los videos tipo bitácora le he podido otorgar un mejor manejo al seguimiento de cada proceso del proyecto, me falta hacerlo con más </a:t>
            </a:r>
            <a:r>
              <a:rPr lang="es" sz="1400">
                <a:latin typeface="Caveat"/>
                <a:ea typeface="Caveat"/>
                <a:cs typeface="Caveat"/>
                <a:sym typeface="Caveat"/>
              </a:rPr>
              <a:t>rigurosidad</a:t>
            </a:r>
            <a:r>
              <a:rPr lang="es" sz="1400">
                <a:latin typeface="Caveat"/>
                <a:ea typeface="Caveat"/>
                <a:cs typeface="Caveat"/>
                <a:sym typeface="Caveat"/>
              </a:rPr>
              <a:t> para que las evidencias estén expuestas de forma más clara.</a:t>
            </a:r>
            <a:endParaRPr sz="1400">
              <a:latin typeface="Caveat"/>
              <a:ea typeface="Caveat"/>
              <a:cs typeface="Caveat"/>
              <a:sym typeface="Caveat"/>
            </a:endParaRPr>
          </a:p>
          <a:p>
            <a:pPr indent="-317500" lvl="0" marL="457200" rtl="0" algn="l">
              <a:spcBef>
                <a:spcPts val="0"/>
              </a:spcBef>
              <a:spcAft>
                <a:spcPts val="0"/>
              </a:spcAft>
              <a:buSzPts val="1400"/>
              <a:buFont typeface="Caveat"/>
              <a:buChar char="●"/>
            </a:pPr>
            <a:r>
              <a:rPr lang="es" sz="1400">
                <a:latin typeface="Caveat"/>
                <a:ea typeface="Caveat"/>
                <a:cs typeface="Caveat"/>
                <a:sym typeface="Caveat"/>
              </a:rPr>
              <a:t>Aprendí que en una producción existen diferentes factores que van a determinar que un producto se haga con o sin éxito. También pude fortalecer diferentes bases que serán usadas como punto de partida para realizar el single.</a:t>
            </a:r>
            <a:endParaRPr sz="1400">
              <a:latin typeface="Caveat"/>
              <a:ea typeface="Caveat"/>
              <a:cs typeface="Caveat"/>
              <a:sym typeface="Caveat"/>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4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Cronograma (semana 3)</a:t>
            </a:r>
            <a:endParaRPr>
              <a:latin typeface="Amatic SC"/>
              <a:ea typeface="Amatic SC"/>
              <a:cs typeface="Amatic SC"/>
              <a:sym typeface="Amatic SC"/>
            </a:endParaRPr>
          </a:p>
        </p:txBody>
      </p:sp>
      <p:pic>
        <p:nvPicPr>
          <p:cNvPr id="290" name="Google Shape;290;p46"/>
          <p:cNvPicPr preferRelativeResize="0"/>
          <p:nvPr/>
        </p:nvPicPr>
        <p:blipFill rotWithShape="1">
          <a:blip r:embed="rId3">
            <a:alphaModFix/>
          </a:blip>
          <a:srcRect b="0" l="0" r="635" t="0"/>
          <a:stretch/>
        </p:blipFill>
        <p:spPr>
          <a:xfrm>
            <a:off x="593875" y="1197975"/>
            <a:ext cx="7007624" cy="3393100"/>
          </a:xfrm>
          <a:prstGeom prst="rect">
            <a:avLst/>
          </a:prstGeom>
          <a:noFill/>
          <a:ln cap="flat" cmpd="sng" w="9525">
            <a:solidFill>
              <a:schemeClr val="dk1"/>
            </a:solidFill>
            <a:prstDash val="solid"/>
            <a:round/>
            <a:headEnd len="sm" w="sm" type="none"/>
            <a:tailEnd len="sm" w="sm" type="none"/>
          </a:ln>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4" name="Shape 294"/>
        <p:cNvGrpSpPr/>
        <p:nvPr/>
      </p:nvGrpSpPr>
      <p:grpSpPr>
        <a:xfrm>
          <a:off x="0" y="0"/>
          <a:ext cx="0" cy="0"/>
          <a:chOff x="0" y="0"/>
          <a:chExt cx="0" cy="0"/>
        </a:xfrm>
      </p:grpSpPr>
      <p:sp>
        <p:nvSpPr>
          <p:cNvPr id="295" name="Google Shape;295;p4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Objetivios</a:t>
            </a:r>
            <a:endParaRPr>
              <a:latin typeface="Amatic SC"/>
              <a:ea typeface="Amatic SC"/>
              <a:cs typeface="Amatic SC"/>
              <a:sym typeface="Amatic SC"/>
            </a:endParaRPr>
          </a:p>
        </p:txBody>
      </p:sp>
      <p:sp>
        <p:nvSpPr>
          <p:cNvPr id="296" name="Google Shape;296;p4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chemeClr val="dk1"/>
              </a:buClr>
              <a:buSzPts val="1800"/>
              <a:buFont typeface="Caveat"/>
              <a:buChar char="●"/>
            </a:pPr>
            <a:r>
              <a:rPr lang="es">
                <a:solidFill>
                  <a:schemeClr val="dk1"/>
                </a:solidFill>
                <a:latin typeface="Caveat"/>
                <a:ea typeface="Caveat"/>
                <a:cs typeface="Caveat"/>
                <a:sym typeface="Caveat"/>
              </a:rPr>
              <a:t>Investigar por medio de tres entrevistas a expertos en marketing como se debe hacer un estudio de mercado y que procesos hay que tener en cuenta.</a:t>
            </a:r>
            <a:endParaRPr>
              <a:solidFill>
                <a:schemeClr val="dk1"/>
              </a:solidFill>
              <a:latin typeface="Caveat"/>
              <a:ea typeface="Caveat"/>
              <a:cs typeface="Caveat"/>
              <a:sym typeface="Caveat"/>
            </a:endParaRPr>
          </a:p>
          <a:p>
            <a:pPr indent="-342900" lvl="0" marL="457200" rtl="0" algn="l">
              <a:spcBef>
                <a:spcPts val="0"/>
              </a:spcBef>
              <a:spcAft>
                <a:spcPts val="0"/>
              </a:spcAft>
              <a:buClr>
                <a:schemeClr val="dk1"/>
              </a:buClr>
              <a:buSzPts val="1800"/>
              <a:buFont typeface="Caveat"/>
              <a:buChar char="●"/>
            </a:pPr>
            <a:r>
              <a:rPr lang="es">
                <a:solidFill>
                  <a:schemeClr val="dk1"/>
                </a:solidFill>
                <a:latin typeface="Caveat"/>
                <a:ea typeface="Caveat"/>
                <a:cs typeface="Caveat"/>
                <a:sym typeface="Caveat"/>
              </a:rPr>
              <a:t>Entregables: 3 archivos en audio o video (30minutos maximo)</a:t>
            </a:r>
            <a:endParaRPr>
              <a:solidFill>
                <a:schemeClr val="dk1"/>
              </a:solidFill>
              <a:latin typeface="Caveat"/>
              <a:ea typeface="Caveat"/>
              <a:cs typeface="Caveat"/>
              <a:sym typeface="Caveat"/>
            </a:endParaRPr>
          </a:p>
          <a:p>
            <a:pPr indent="-342900" lvl="0" marL="457200" rtl="0" algn="l">
              <a:spcBef>
                <a:spcPts val="0"/>
              </a:spcBef>
              <a:spcAft>
                <a:spcPts val="0"/>
              </a:spcAft>
              <a:buClr>
                <a:schemeClr val="dk1"/>
              </a:buClr>
              <a:buSzPts val="1800"/>
              <a:buFont typeface="Caveat"/>
              <a:buChar char="●"/>
            </a:pPr>
            <a:r>
              <a:rPr lang="es">
                <a:solidFill>
                  <a:schemeClr val="dk1"/>
                </a:solidFill>
                <a:latin typeface="Caveat"/>
                <a:ea typeface="Caveat"/>
                <a:cs typeface="Caveat"/>
                <a:sym typeface="Caveat"/>
              </a:rPr>
              <a:t>Por medio de 3 entrevistas a productores musicales, investigar el rol que ellos desempeñan en una producción </a:t>
            </a:r>
            <a:endParaRPr>
              <a:solidFill>
                <a:schemeClr val="dk1"/>
              </a:solidFill>
              <a:latin typeface="Caveat"/>
              <a:ea typeface="Caveat"/>
              <a:cs typeface="Caveat"/>
              <a:sym typeface="Caveat"/>
            </a:endParaRPr>
          </a:p>
          <a:p>
            <a:pPr indent="-342900" lvl="0" marL="457200" rtl="0" algn="l">
              <a:spcBef>
                <a:spcPts val="0"/>
              </a:spcBef>
              <a:spcAft>
                <a:spcPts val="0"/>
              </a:spcAft>
              <a:buClr>
                <a:schemeClr val="dk1"/>
              </a:buClr>
              <a:buSzPts val="1800"/>
              <a:buFont typeface="Caveat"/>
              <a:buChar char="●"/>
            </a:pPr>
            <a:r>
              <a:rPr lang="es">
                <a:solidFill>
                  <a:schemeClr val="dk1"/>
                </a:solidFill>
                <a:latin typeface="Caveat"/>
                <a:ea typeface="Caveat"/>
                <a:cs typeface="Caveat"/>
                <a:sym typeface="Caveat"/>
              </a:rPr>
              <a:t>Entregables: 3 archivos de video o audio (30 minutis maximo)</a:t>
            </a:r>
            <a:endParaRPr>
              <a:solidFill>
                <a:schemeClr val="dk1"/>
              </a:solidFill>
              <a:latin typeface="Caveat"/>
              <a:ea typeface="Caveat"/>
              <a:cs typeface="Caveat"/>
              <a:sym typeface="Caveat"/>
            </a:endParaRPr>
          </a:p>
        </p:txBody>
      </p:sp>
      <p:pic>
        <p:nvPicPr>
          <p:cNvPr id="297" name="Google Shape;297;p47" title="Semana 3.mp4">
            <a:hlinkClick r:id="rId3"/>
          </p:cNvPr>
          <p:cNvPicPr preferRelativeResize="0"/>
          <p:nvPr/>
        </p:nvPicPr>
        <p:blipFill>
          <a:blip r:embed="rId4">
            <a:alphaModFix/>
          </a:blip>
          <a:stretch>
            <a:fillRect/>
          </a:stretch>
        </p:blipFill>
        <p:spPr>
          <a:xfrm>
            <a:off x="5930025" y="2695350"/>
            <a:ext cx="1834550" cy="13759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97"/>
                                        </p:tgtEl>
                                        <p:attrNameLst>
                                          <p:attrName>style.visibility</p:attrName>
                                        </p:attrNameLst>
                                      </p:cBhvr>
                                      <p:to>
                                        <p:strVal val="visible"/>
                                      </p:to>
                                    </p:set>
                                    <p:animEffect filter="fade" transition="in">
                                      <p:cBhvr>
                                        <p:cTn dur="1000"/>
                                        <p:tgtEl>
                                          <p:spTgt spid="29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4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Expertos en Marketing</a:t>
            </a:r>
            <a:endParaRPr>
              <a:latin typeface="Amatic SC"/>
              <a:ea typeface="Amatic SC"/>
              <a:cs typeface="Amatic SC"/>
              <a:sym typeface="Amatic SC"/>
            </a:endParaRPr>
          </a:p>
        </p:txBody>
      </p:sp>
      <p:sp>
        <p:nvSpPr>
          <p:cNvPr id="303" name="Google Shape;303;p48"/>
          <p:cNvSpPr txBox="1"/>
          <p:nvPr>
            <p:ph idx="1" type="body"/>
          </p:nvPr>
        </p:nvSpPr>
        <p:spPr>
          <a:xfrm>
            <a:off x="311700" y="1152475"/>
            <a:ext cx="38241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Caveat"/>
                <a:ea typeface="Caveat"/>
                <a:cs typeface="Caveat"/>
                <a:sym typeface="Caveat"/>
              </a:rPr>
              <a:t>Se contactó a diferentes expertos en Marketing vía whatsapp para poder agendar las entrevistas de forma rápida y para facilitarle a los entrevistados su realización.</a:t>
            </a:r>
            <a:endParaRPr>
              <a:latin typeface="Caveat"/>
              <a:ea typeface="Caveat"/>
              <a:cs typeface="Caveat"/>
              <a:sym typeface="Caveat"/>
            </a:endParaRPr>
          </a:p>
        </p:txBody>
      </p:sp>
      <p:pic>
        <p:nvPicPr>
          <p:cNvPr id="304" name="Google Shape;304;p48"/>
          <p:cNvPicPr preferRelativeResize="0"/>
          <p:nvPr/>
        </p:nvPicPr>
        <p:blipFill>
          <a:blip r:embed="rId3">
            <a:alphaModFix/>
          </a:blip>
          <a:stretch>
            <a:fillRect/>
          </a:stretch>
        </p:blipFill>
        <p:spPr>
          <a:xfrm>
            <a:off x="4474725" y="1317350"/>
            <a:ext cx="1920225" cy="1642951"/>
          </a:xfrm>
          <a:prstGeom prst="rect">
            <a:avLst/>
          </a:prstGeom>
          <a:noFill/>
          <a:ln>
            <a:noFill/>
          </a:ln>
        </p:spPr>
      </p:pic>
      <p:pic>
        <p:nvPicPr>
          <p:cNvPr id="305" name="Google Shape;305;p48"/>
          <p:cNvPicPr preferRelativeResize="0"/>
          <p:nvPr/>
        </p:nvPicPr>
        <p:blipFill>
          <a:blip r:embed="rId4">
            <a:alphaModFix/>
          </a:blip>
          <a:stretch>
            <a:fillRect/>
          </a:stretch>
        </p:blipFill>
        <p:spPr>
          <a:xfrm>
            <a:off x="6535550" y="1258638"/>
            <a:ext cx="2057675" cy="1760374"/>
          </a:xfrm>
          <a:prstGeom prst="rect">
            <a:avLst/>
          </a:prstGeom>
          <a:noFill/>
          <a:ln>
            <a:noFill/>
          </a:ln>
        </p:spPr>
      </p:pic>
      <p:pic>
        <p:nvPicPr>
          <p:cNvPr id="306" name="Google Shape;306;p48"/>
          <p:cNvPicPr preferRelativeResize="0"/>
          <p:nvPr/>
        </p:nvPicPr>
        <p:blipFill>
          <a:blip r:embed="rId5">
            <a:alphaModFix/>
          </a:blip>
          <a:stretch>
            <a:fillRect/>
          </a:stretch>
        </p:blipFill>
        <p:spPr>
          <a:xfrm>
            <a:off x="4572001" y="3019000"/>
            <a:ext cx="1811625" cy="1299876"/>
          </a:xfrm>
          <a:prstGeom prst="rect">
            <a:avLst/>
          </a:prstGeom>
          <a:noFill/>
          <a:ln>
            <a:noFill/>
          </a:ln>
        </p:spPr>
      </p:pic>
      <p:pic>
        <p:nvPicPr>
          <p:cNvPr id="307" name="Google Shape;307;p48"/>
          <p:cNvPicPr preferRelativeResize="0"/>
          <p:nvPr/>
        </p:nvPicPr>
        <p:blipFill>
          <a:blip r:embed="rId6">
            <a:alphaModFix/>
          </a:blip>
          <a:stretch>
            <a:fillRect/>
          </a:stretch>
        </p:blipFill>
        <p:spPr>
          <a:xfrm>
            <a:off x="6535550" y="3019000"/>
            <a:ext cx="1509650" cy="1549876"/>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4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Preguntas</a:t>
            </a:r>
            <a:endParaRPr>
              <a:latin typeface="Amatic SC"/>
              <a:ea typeface="Amatic SC"/>
              <a:cs typeface="Amatic SC"/>
              <a:sym typeface="Amatic SC"/>
            </a:endParaRPr>
          </a:p>
        </p:txBody>
      </p:sp>
      <p:pic>
        <p:nvPicPr>
          <p:cNvPr id="313" name="Google Shape;313;p49"/>
          <p:cNvPicPr preferRelativeResize="0"/>
          <p:nvPr/>
        </p:nvPicPr>
        <p:blipFill>
          <a:blip r:embed="rId3">
            <a:alphaModFix/>
          </a:blip>
          <a:stretch>
            <a:fillRect/>
          </a:stretch>
        </p:blipFill>
        <p:spPr>
          <a:xfrm>
            <a:off x="184650" y="1412775"/>
            <a:ext cx="4169675" cy="2890409"/>
          </a:xfrm>
          <a:prstGeom prst="rect">
            <a:avLst/>
          </a:prstGeom>
          <a:noFill/>
          <a:ln>
            <a:noFill/>
          </a:ln>
        </p:spPr>
      </p:pic>
      <p:pic>
        <p:nvPicPr>
          <p:cNvPr id="314" name="Google Shape;314;p49"/>
          <p:cNvPicPr preferRelativeResize="0"/>
          <p:nvPr/>
        </p:nvPicPr>
        <p:blipFill>
          <a:blip r:embed="rId4">
            <a:alphaModFix/>
          </a:blip>
          <a:stretch>
            <a:fillRect/>
          </a:stretch>
        </p:blipFill>
        <p:spPr>
          <a:xfrm>
            <a:off x="4623575" y="1017725"/>
            <a:ext cx="4079725" cy="3549766"/>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8" name="Shape 318"/>
        <p:cNvGrpSpPr/>
        <p:nvPr/>
      </p:nvGrpSpPr>
      <p:grpSpPr>
        <a:xfrm>
          <a:off x="0" y="0"/>
          <a:ext cx="0" cy="0"/>
          <a:chOff x="0" y="0"/>
          <a:chExt cx="0" cy="0"/>
        </a:xfrm>
      </p:grpSpPr>
      <p:sp>
        <p:nvSpPr>
          <p:cNvPr id="319" name="Google Shape;319;p5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Entrevistas Mrketing</a:t>
            </a:r>
            <a:endParaRPr>
              <a:latin typeface="Amatic SC"/>
              <a:ea typeface="Amatic SC"/>
              <a:cs typeface="Amatic SC"/>
              <a:sym typeface="Amatic SC"/>
            </a:endParaRPr>
          </a:p>
        </p:txBody>
      </p:sp>
      <p:sp>
        <p:nvSpPr>
          <p:cNvPr id="320" name="Google Shape;320;p50"/>
          <p:cNvSpPr txBox="1"/>
          <p:nvPr>
            <p:ph idx="1" type="body"/>
          </p:nvPr>
        </p:nvSpPr>
        <p:spPr>
          <a:xfrm>
            <a:off x="1214625" y="1200750"/>
            <a:ext cx="1349100" cy="137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1400">
                <a:solidFill>
                  <a:schemeClr val="dk1"/>
                </a:solidFill>
                <a:latin typeface="Caveat"/>
                <a:ea typeface="Caveat"/>
                <a:cs typeface="Caveat"/>
                <a:sym typeface="Caveat"/>
              </a:rPr>
              <a:t>Fabián</a:t>
            </a:r>
            <a:r>
              <a:rPr lang="es" sz="1400">
                <a:solidFill>
                  <a:schemeClr val="dk1"/>
                </a:solidFill>
                <a:latin typeface="Caveat"/>
                <a:ea typeface="Caveat"/>
                <a:cs typeface="Caveat"/>
                <a:sym typeface="Caveat"/>
              </a:rPr>
              <a:t> </a:t>
            </a:r>
            <a:r>
              <a:rPr lang="es" sz="1400">
                <a:solidFill>
                  <a:schemeClr val="dk1"/>
                </a:solidFill>
                <a:latin typeface="Caveat"/>
                <a:ea typeface="Caveat"/>
                <a:cs typeface="Caveat"/>
                <a:sym typeface="Caveat"/>
              </a:rPr>
              <a:t>López</a:t>
            </a:r>
            <a:r>
              <a:rPr lang="es" sz="1400">
                <a:solidFill>
                  <a:schemeClr val="dk1"/>
                </a:solidFill>
                <a:latin typeface="Caveat"/>
                <a:ea typeface="Caveat"/>
                <a:cs typeface="Caveat"/>
                <a:sym typeface="Caveat"/>
              </a:rPr>
              <a:t>: Co </a:t>
            </a:r>
            <a:r>
              <a:rPr lang="es" sz="1400">
                <a:solidFill>
                  <a:schemeClr val="dk1"/>
                </a:solidFill>
                <a:latin typeface="Caveat"/>
                <a:ea typeface="Caveat"/>
                <a:cs typeface="Caveat"/>
                <a:sym typeface="Caveat"/>
              </a:rPr>
              <a:t>fundador</a:t>
            </a:r>
            <a:r>
              <a:rPr lang="es" sz="1400">
                <a:solidFill>
                  <a:schemeClr val="dk1"/>
                </a:solidFill>
                <a:latin typeface="Caveat"/>
                <a:ea typeface="Caveat"/>
                <a:cs typeface="Caveat"/>
                <a:sym typeface="Caveat"/>
              </a:rPr>
              <a:t> de la empresa de marketing We Digital Latam</a:t>
            </a:r>
            <a:endParaRPr sz="1400">
              <a:solidFill>
                <a:schemeClr val="dk1"/>
              </a:solidFill>
              <a:latin typeface="Caveat"/>
              <a:ea typeface="Caveat"/>
              <a:cs typeface="Caveat"/>
              <a:sym typeface="Caveat"/>
            </a:endParaRPr>
          </a:p>
        </p:txBody>
      </p:sp>
      <p:sp>
        <p:nvSpPr>
          <p:cNvPr id="321" name="Google Shape;321;p50"/>
          <p:cNvSpPr txBox="1"/>
          <p:nvPr/>
        </p:nvSpPr>
        <p:spPr>
          <a:xfrm>
            <a:off x="5861000" y="1370525"/>
            <a:ext cx="21687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latin typeface="Caveat"/>
                <a:ea typeface="Caveat"/>
                <a:cs typeface="Caveat"/>
                <a:sym typeface="Caveat"/>
              </a:rPr>
              <a:t>Luis Naranjo: gerente de Smile Consulting, consultor de marketing, fue gerente de marketing de Kairos.</a:t>
            </a:r>
            <a:endParaRPr>
              <a:latin typeface="Caveat"/>
              <a:ea typeface="Caveat"/>
              <a:cs typeface="Caveat"/>
              <a:sym typeface="Caveat"/>
            </a:endParaRPr>
          </a:p>
        </p:txBody>
      </p:sp>
      <p:sp>
        <p:nvSpPr>
          <p:cNvPr id="322" name="Google Shape;322;p50"/>
          <p:cNvSpPr txBox="1"/>
          <p:nvPr/>
        </p:nvSpPr>
        <p:spPr>
          <a:xfrm>
            <a:off x="5861000" y="2878100"/>
            <a:ext cx="21687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latin typeface="Caveat"/>
                <a:ea typeface="Caveat"/>
                <a:cs typeface="Caveat"/>
                <a:sym typeface="Caveat"/>
              </a:rPr>
              <a:t>Andres Olano: Director de Claro Musica Latinoamerica y co fundador de 3WOW.</a:t>
            </a:r>
            <a:endParaRPr>
              <a:latin typeface="Caveat"/>
              <a:ea typeface="Caveat"/>
              <a:cs typeface="Caveat"/>
              <a:sym typeface="Caveat"/>
            </a:endParaRPr>
          </a:p>
        </p:txBody>
      </p:sp>
      <p:pic>
        <p:nvPicPr>
          <p:cNvPr id="323" name="Google Shape;323;p50"/>
          <p:cNvPicPr preferRelativeResize="0"/>
          <p:nvPr/>
        </p:nvPicPr>
        <p:blipFill>
          <a:blip r:embed="rId3">
            <a:alphaModFix/>
          </a:blip>
          <a:stretch>
            <a:fillRect/>
          </a:stretch>
        </p:blipFill>
        <p:spPr>
          <a:xfrm>
            <a:off x="96025" y="1200750"/>
            <a:ext cx="1064900" cy="1072350"/>
          </a:xfrm>
          <a:prstGeom prst="rect">
            <a:avLst/>
          </a:prstGeom>
          <a:noFill/>
          <a:ln>
            <a:noFill/>
          </a:ln>
        </p:spPr>
      </p:pic>
      <p:pic>
        <p:nvPicPr>
          <p:cNvPr id="324" name="Google Shape;324;p50" title="Entrevista Fabian Lopez.mp3">
            <a:hlinkClick r:id="rId4"/>
          </p:cNvPr>
          <p:cNvPicPr preferRelativeResize="0"/>
          <p:nvPr/>
        </p:nvPicPr>
        <p:blipFill>
          <a:blip r:embed="rId5">
            <a:alphaModFix/>
          </a:blip>
          <a:stretch>
            <a:fillRect/>
          </a:stretch>
        </p:blipFill>
        <p:spPr>
          <a:xfrm>
            <a:off x="757425" y="2343150"/>
            <a:ext cx="457200" cy="457200"/>
          </a:xfrm>
          <a:prstGeom prst="rect">
            <a:avLst/>
          </a:prstGeom>
          <a:noFill/>
          <a:ln>
            <a:noFill/>
          </a:ln>
        </p:spPr>
      </p:pic>
      <p:pic>
        <p:nvPicPr>
          <p:cNvPr id="325" name="Google Shape;325;p50" title="WhatsApp Video 2021-08-29 at 8.50.49 PM.mp4">
            <a:hlinkClick r:id="rId6"/>
          </p:cNvPr>
          <p:cNvPicPr preferRelativeResize="0"/>
          <p:nvPr/>
        </p:nvPicPr>
        <p:blipFill>
          <a:blip r:embed="rId7">
            <a:alphaModFix/>
          </a:blip>
          <a:stretch>
            <a:fillRect/>
          </a:stretch>
        </p:blipFill>
        <p:spPr>
          <a:xfrm>
            <a:off x="3336875" y="2612200"/>
            <a:ext cx="2524125" cy="1428750"/>
          </a:xfrm>
          <a:prstGeom prst="rect">
            <a:avLst/>
          </a:prstGeom>
          <a:noFill/>
          <a:ln>
            <a:noFill/>
          </a:ln>
        </p:spPr>
      </p:pic>
      <p:pic>
        <p:nvPicPr>
          <p:cNvPr id="326" name="Google Shape;326;p50"/>
          <p:cNvPicPr preferRelativeResize="0"/>
          <p:nvPr/>
        </p:nvPicPr>
        <p:blipFill>
          <a:blip r:embed="rId8">
            <a:alphaModFix/>
          </a:blip>
          <a:stretch>
            <a:fillRect/>
          </a:stretch>
        </p:blipFill>
        <p:spPr>
          <a:xfrm>
            <a:off x="4763800" y="1293800"/>
            <a:ext cx="971550" cy="1200150"/>
          </a:xfrm>
          <a:prstGeom prst="rect">
            <a:avLst/>
          </a:prstGeom>
          <a:noFill/>
          <a:ln>
            <a:noFill/>
          </a:ln>
        </p:spPr>
      </p:pic>
      <p:pic>
        <p:nvPicPr>
          <p:cNvPr id="327" name="Google Shape;327;p50" title="Juan Naranjo.mp3">
            <a:hlinkClick r:id="rId9"/>
          </p:cNvPr>
          <p:cNvPicPr preferRelativeResize="0"/>
          <p:nvPr/>
        </p:nvPicPr>
        <p:blipFill>
          <a:blip r:embed="rId5">
            <a:alphaModFix/>
          </a:blip>
          <a:stretch>
            <a:fillRect/>
          </a:stretch>
        </p:blipFill>
        <p:spPr>
          <a:xfrm>
            <a:off x="4180950" y="1200750"/>
            <a:ext cx="457200" cy="457200"/>
          </a:xfrm>
          <a:prstGeom prst="rect">
            <a:avLst/>
          </a:prstGeom>
          <a:noFill/>
          <a:ln>
            <a:noFill/>
          </a:ln>
        </p:spPr>
      </p:pic>
      <p:pic>
        <p:nvPicPr>
          <p:cNvPr id="328" name="Google Shape;328;p50" title="Entrevista Juan Naranjo.mp3">
            <a:hlinkClick r:id="rId10"/>
          </p:cNvPr>
          <p:cNvPicPr preferRelativeResize="0"/>
          <p:nvPr/>
        </p:nvPicPr>
        <p:blipFill>
          <a:blip r:embed="rId5">
            <a:alphaModFix/>
          </a:blip>
          <a:stretch>
            <a:fillRect/>
          </a:stretch>
        </p:blipFill>
        <p:spPr>
          <a:xfrm>
            <a:off x="4180950" y="1782850"/>
            <a:ext cx="457200" cy="457200"/>
          </a:xfrm>
          <a:prstGeom prst="rect">
            <a:avLst/>
          </a:prstGeom>
          <a:noFill/>
          <a:ln>
            <a:noFill/>
          </a:ln>
        </p:spPr>
      </p:pic>
      <p:pic>
        <p:nvPicPr>
          <p:cNvPr id="329" name="Google Shape;329;p50" title="Entrevista Fabian Lopez.mp4">
            <a:hlinkClick r:id="rId11"/>
          </p:cNvPr>
          <p:cNvPicPr preferRelativeResize="0"/>
          <p:nvPr/>
        </p:nvPicPr>
        <p:blipFill>
          <a:blip r:embed="rId12">
            <a:alphaModFix/>
          </a:blip>
          <a:stretch>
            <a:fillRect/>
          </a:stretch>
        </p:blipFill>
        <p:spPr>
          <a:xfrm>
            <a:off x="152400" y="2952750"/>
            <a:ext cx="2717800" cy="20383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
                                        </p:tgtEl>
                                        <p:attrNameLst>
                                          <p:attrName>style.visibility</p:attrName>
                                        </p:attrNameLst>
                                      </p:cBhvr>
                                      <p:to>
                                        <p:strVal val="visible"/>
                                      </p:to>
                                    </p:set>
                                    <p:animEffect filter="fade" transition="in">
                                      <p:cBhvr>
                                        <p:cTn dur="1000"/>
                                        <p:tgtEl>
                                          <p:spTgt spid="3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9"/>
                                        </p:tgtEl>
                                        <p:attrNameLst>
                                          <p:attrName>style.visibility</p:attrName>
                                        </p:attrNameLst>
                                      </p:cBhvr>
                                      <p:to>
                                        <p:strVal val="visible"/>
                                      </p:to>
                                    </p:set>
                                    <p:animEffect filter="fade" transition="in">
                                      <p:cBhvr>
                                        <p:cTn dur="1000"/>
                                        <p:tgtEl>
                                          <p:spTgt spid="32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p51"/>
          <p:cNvSpPr txBox="1"/>
          <p:nvPr>
            <p:ph idx="1" type="body"/>
          </p:nvPr>
        </p:nvSpPr>
        <p:spPr>
          <a:xfrm>
            <a:off x="311700" y="1152475"/>
            <a:ext cx="3275700" cy="1233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Caveat"/>
                <a:ea typeface="Caveat"/>
                <a:cs typeface="Caveat"/>
                <a:sym typeface="Caveat"/>
              </a:rPr>
              <a:t>Se contactaron a varios productores musicales vía whatsapp e Instagram.</a:t>
            </a:r>
            <a:endParaRPr>
              <a:latin typeface="Caveat"/>
              <a:ea typeface="Caveat"/>
              <a:cs typeface="Caveat"/>
              <a:sym typeface="Caveat"/>
            </a:endParaRPr>
          </a:p>
        </p:txBody>
      </p:sp>
      <p:pic>
        <p:nvPicPr>
          <p:cNvPr id="335" name="Google Shape;335;p51"/>
          <p:cNvPicPr preferRelativeResize="0"/>
          <p:nvPr/>
        </p:nvPicPr>
        <p:blipFill>
          <a:blip r:embed="rId3">
            <a:alphaModFix/>
          </a:blip>
          <a:stretch>
            <a:fillRect/>
          </a:stretch>
        </p:blipFill>
        <p:spPr>
          <a:xfrm>
            <a:off x="3846725" y="2434700"/>
            <a:ext cx="2240859" cy="1814476"/>
          </a:xfrm>
          <a:prstGeom prst="rect">
            <a:avLst/>
          </a:prstGeom>
          <a:noFill/>
          <a:ln>
            <a:noFill/>
          </a:ln>
        </p:spPr>
      </p:pic>
      <p:pic>
        <p:nvPicPr>
          <p:cNvPr id="336" name="Google Shape;336;p51"/>
          <p:cNvPicPr preferRelativeResize="0"/>
          <p:nvPr/>
        </p:nvPicPr>
        <p:blipFill>
          <a:blip r:embed="rId4">
            <a:alphaModFix/>
          </a:blip>
          <a:stretch>
            <a:fillRect/>
          </a:stretch>
        </p:blipFill>
        <p:spPr>
          <a:xfrm>
            <a:off x="6087574" y="2963250"/>
            <a:ext cx="2132175" cy="1750224"/>
          </a:xfrm>
          <a:prstGeom prst="rect">
            <a:avLst/>
          </a:prstGeom>
          <a:noFill/>
          <a:ln>
            <a:noFill/>
          </a:ln>
        </p:spPr>
      </p:pic>
      <p:pic>
        <p:nvPicPr>
          <p:cNvPr id="337" name="Google Shape;337;p51"/>
          <p:cNvPicPr preferRelativeResize="0"/>
          <p:nvPr/>
        </p:nvPicPr>
        <p:blipFill>
          <a:blip r:embed="rId5">
            <a:alphaModFix/>
          </a:blip>
          <a:stretch>
            <a:fillRect/>
          </a:stretch>
        </p:blipFill>
        <p:spPr>
          <a:xfrm>
            <a:off x="4184575" y="1120225"/>
            <a:ext cx="2240849" cy="1843018"/>
          </a:xfrm>
          <a:prstGeom prst="rect">
            <a:avLst/>
          </a:prstGeom>
          <a:noFill/>
          <a:ln>
            <a:noFill/>
          </a:ln>
        </p:spPr>
      </p:pic>
      <p:pic>
        <p:nvPicPr>
          <p:cNvPr id="338" name="Google Shape;338;p51"/>
          <p:cNvPicPr preferRelativeResize="0"/>
          <p:nvPr/>
        </p:nvPicPr>
        <p:blipFill>
          <a:blip r:embed="rId6">
            <a:alphaModFix/>
          </a:blip>
          <a:stretch>
            <a:fillRect/>
          </a:stretch>
        </p:blipFill>
        <p:spPr>
          <a:xfrm>
            <a:off x="6393175" y="1134500"/>
            <a:ext cx="2179737" cy="1814475"/>
          </a:xfrm>
          <a:prstGeom prst="rect">
            <a:avLst/>
          </a:prstGeom>
          <a:noFill/>
          <a:ln>
            <a:noFill/>
          </a:ln>
        </p:spPr>
      </p:pic>
      <p:pic>
        <p:nvPicPr>
          <p:cNvPr id="339" name="Google Shape;339;p51"/>
          <p:cNvPicPr preferRelativeResize="0"/>
          <p:nvPr/>
        </p:nvPicPr>
        <p:blipFill>
          <a:blip r:embed="rId7">
            <a:alphaModFix/>
          </a:blip>
          <a:stretch>
            <a:fillRect/>
          </a:stretch>
        </p:blipFill>
        <p:spPr>
          <a:xfrm>
            <a:off x="2480294" y="2434700"/>
            <a:ext cx="1305375" cy="2321850"/>
          </a:xfrm>
          <a:prstGeom prst="rect">
            <a:avLst/>
          </a:prstGeom>
          <a:noFill/>
          <a:ln>
            <a:noFill/>
          </a:ln>
        </p:spPr>
      </p:pic>
      <p:pic>
        <p:nvPicPr>
          <p:cNvPr id="340" name="Google Shape;340;p51" title="WhatsApp Video 2021-08-30 at 1.55.27 PM.mp4">
            <a:hlinkClick r:id="rId8"/>
          </p:cNvPr>
          <p:cNvPicPr preferRelativeResize="0"/>
          <p:nvPr/>
        </p:nvPicPr>
        <p:blipFill>
          <a:blip r:embed="rId9">
            <a:alphaModFix/>
          </a:blip>
          <a:stretch>
            <a:fillRect/>
          </a:stretch>
        </p:blipFill>
        <p:spPr>
          <a:xfrm>
            <a:off x="439746" y="2309750"/>
            <a:ext cx="1455700" cy="2571751"/>
          </a:xfrm>
          <a:prstGeom prst="rect">
            <a:avLst/>
          </a:prstGeom>
          <a:noFill/>
          <a:ln>
            <a:noFill/>
          </a:ln>
        </p:spPr>
      </p:pic>
      <p:pic>
        <p:nvPicPr>
          <p:cNvPr id="341" name="Google Shape;341;p51"/>
          <p:cNvPicPr preferRelativeResize="0"/>
          <p:nvPr/>
        </p:nvPicPr>
        <p:blipFill>
          <a:blip r:embed="rId10">
            <a:alphaModFix/>
          </a:blip>
          <a:stretch>
            <a:fillRect/>
          </a:stretch>
        </p:blipFill>
        <p:spPr>
          <a:xfrm>
            <a:off x="4322400" y="3858650"/>
            <a:ext cx="1719702" cy="1284851"/>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0"/>
                                        </p:tgtEl>
                                        <p:attrNameLst>
                                          <p:attrName>style.visibility</p:attrName>
                                        </p:attrNameLst>
                                      </p:cBhvr>
                                      <p:to>
                                        <p:strVal val="visible"/>
                                      </p:to>
                                    </p:set>
                                    <p:animEffect filter="fade" transition="in">
                                      <p:cBhvr>
                                        <p:cTn dur="1000"/>
                                        <p:tgtEl>
                                          <p:spTgt spid="34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 name="Shape 69"/>
        <p:cNvGrpSpPr/>
        <p:nvPr/>
      </p:nvGrpSpPr>
      <p:grpSpPr>
        <a:xfrm>
          <a:off x="0" y="0"/>
          <a:ext cx="0" cy="0"/>
          <a:chOff x="0" y="0"/>
          <a:chExt cx="0" cy="0"/>
        </a:xfrm>
      </p:grpSpPr>
      <p:sp>
        <p:nvSpPr>
          <p:cNvPr id="70" name="Google Shape;70;p16"/>
          <p:cNvSpPr txBox="1"/>
          <p:nvPr>
            <p:ph idx="1" type="body"/>
          </p:nvPr>
        </p:nvSpPr>
        <p:spPr>
          <a:xfrm>
            <a:off x="44225" y="41500"/>
            <a:ext cx="4756500" cy="5040300"/>
          </a:xfrm>
          <a:prstGeom prst="rect">
            <a:avLst/>
          </a:prstGeom>
        </p:spPr>
        <p:txBody>
          <a:bodyPr anchorCtr="0" anchor="t" bIns="91425" lIns="91425" spcFirstLastPara="1" rIns="91425" wrap="square" tIns="91425">
            <a:noAutofit/>
          </a:bodyPr>
          <a:lstStyle/>
          <a:p>
            <a:pPr indent="-273050" lvl="0" marL="457200" rtl="0" algn="l">
              <a:spcBef>
                <a:spcPts val="0"/>
              </a:spcBef>
              <a:spcAft>
                <a:spcPts val="0"/>
              </a:spcAft>
              <a:buClr>
                <a:schemeClr val="dk1"/>
              </a:buClr>
              <a:buSzPts val="700"/>
              <a:buChar char="●"/>
            </a:pPr>
            <a:r>
              <a:rPr lang="es" sz="700">
                <a:solidFill>
                  <a:schemeClr val="dk1"/>
                </a:solidFill>
              </a:rPr>
              <a:t>Diapositiva 18…………………Cronograma semana 1</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19…………………Objetivos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20…………………Evidencias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22…………………Entrevistas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23…………………Comunicación</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24…………………Back Up </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25…………………Reflexión</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26…………………Cronograma Semana 2</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27…………………Objetivos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28…………………Evidencias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29…………………Entrevistas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31…………………Entrevistados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32…………………Back Up</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33…………………Reflexión</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34…………………Cronograma Semana 3</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35…………………Objetivos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36…………………Expertos en Marketing </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37…………………Preguntas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38…………………Entrevistas Marketing</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40…………………Entrevistas Productores Musicales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41…………………Back Up</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42…………………Reflexión</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43…………………Cronograma Semana 4</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44…………………Objetivos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45…………………Evidencias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47…………………Pre Producción</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48…………………Producción</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49…………………Post Producción</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50…………………Back Up</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51…………………</a:t>
            </a:r>
            <a:r>
              <a:rPr lang="es" sz="700">
                <a:solidFill>
                  <a:schemeClr val="dk1"/>
                </a:solidFill>
              </a:rPr>
              <a:t>Reflexión</a:t>
            </a:r>
            <a:r>
              <a:rPr lang="es" sz="700">
                <a:solidFill>
                  <a:schemeClr val="dk1"/>
                </a:solidFill>
              </a:rPr>
              <a:t> Crítica</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52…………………Cronograma Semana 5</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53…………………Objetivos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54…………………Preguntas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55…………………Evidencias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56…………………Puntos Importantes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57…………………Evidencias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58…………………Puntos Importantes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59…………………Back Up </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60…………………</a:t>
            </a:r>
            <a:r>
              <a:rPr lang="es" sz="700">
                <a:solidFill>
                  <a:schemeClr val="dk1"/>
                </a:solidFill>
              </a:rPr>
              <a:t>Reflexión</a:t>
            </a:r>
            <a:r>
              <a:rPr lang="es" sz="700">
                <a:solidFill>
                  <a:schemeClr val="dk1"/>
                </a:solidFill>
              </a:rPr>
              <a:t> Crítica</a:t>
            </a:r>
            <a:endParaRPr sz="700">
              <a:solidFill>
                <a:schemeClr val="dk1"/>
              </a:solidFill>
            </a:endParaRPr>
          </a:p>
        </p:txBody>
      </p:sp>
      <p:sp>
        <p:nvSpPr>
          <p:cNvPr id="71" name="Google Shape;71;p16"/>
          <p:cNvSpPr txBox="1"/>
          <p:nvPr/>
        </p:nvSpPr>
        <p:spPr>
          <a:xfrm>
            <a:off x="2900875" y="1200"/>
            <a:ext cx="3950100" cy="5141100"/>
          </a:xfrm>
          <a:prstGeom prst="rect">
            <a:avLst/>
          </a:prstGeom>
          <a:noFill/>
          <a:ln>
            <a:noFill/>
          </a:ln>
        </p:spPr>
        <p:txBody>
          <a:bodyPr anchorCtr="0" anchor="t" bIns="91425" lIns="91425" spcFirstLastPara="1" rIns="91425" wrap="square" tIns="91425">
            <a:spAutoFit/>
          </a:bodyPr>
          <a:lstStyle/>
          <a:p>
            <a:pPr indent="-273050" lvl="0" marL="457200" rtl="0" algn="l">
              <a:spcBef>
                <a:spcPts val="0"/>
              </a:spcBef>
              <a:spcAft>
                <a:spcPts val="0"/>
              </a:spcAft>
              <a:buClr>
                <a:schemeClr val="dk1"/>
              </a:buClr>
              <a:buSzPts val="700"/>
              <a:buChar char="●"/>
            </a:pPr>
            <a:r>
              <a:rPr lang="es" sz="700">
                <a:solidFill>
                  <a:schemeClr val="dk1"/>
                </a:solidFill>
              </a:rPr>
              <a:t>Diapositiva 61</a:t>
            </a:r>
            <a:r>
              <a:rPr lang="es" sz="700">
                <a:solidFill>
                  <a:schemeClr val="dk1"/>
                </a:solidFill>
              </a:rPr>
              <a:t>…………………Cronograma Semana 6</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62…………………Objetivos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63…………………Contexto</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64…………………Entrevistas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67…………………Excel de Actividades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68…………………Scouting</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69…………………Entregable</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70…………………Evidencia</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71…………………Bibliografía</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72…………………Reflexión Crítica</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73…………………Cronograma Semana 7</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74…………………Objetivos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75…………………Evidencias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76…………………Estado del Arte de la Creatividad</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79…………………La Composición</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80…………………En el proceso de composición se debe abarcar un amplio espacio de consideraciones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81…………………Estructuras Preinventivas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83…………………Fase Exploratoria</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84…………………Fuentes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85…………………Reflexión Crítica</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86…………………Cronograma Semana 8</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87…………………Objetivos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88…………………Referentes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90…………………Evidencias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91…………………Maqueta</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92…………………Reflexión Crítica</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93…………………Cronograma Semana 9</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94…………………Objetivos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95…………………Evidencias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96…………………Bitácora</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97…………………Bitácora</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98…………………Cronograma de Grabación</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99…………………Stage Plot</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100……………….Reflexión Crítica</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101………………Cronograma Semana 10</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102………………Objetivos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103………………Evidencias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106………………Evidencias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107………………Grabación</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108………………Reflexión Crítica</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109………………Cronograma Semana 10</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110………………Objetivos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111………………Evidencias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112………………Reflexión Crítica</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113………………Cronograma Semana 11</a:t>
            </a:r>
            <a:endParaRPr sz="700">
              <a:solidFill>
                <a:schemeClr val="dk1"/>
              </a:solidFill>
            </a:endParaRPr>
          </a:p>
        </p:txBody>
      </p:sp>
      <p:sp>
        <p:nvSpPr>
          <p:cNvPr id="72" name="Google Shape;72;p16"/>
          <p:cNvSpPr txBox="1"/>
          <p:nvPr/>
        </p:nvSpPr>
        <p:spPr>
          <a:xfrm>
            <a:off x="6323075" y="82275"/>
            <a:ext cx="2820900" cy="2124000"/>
          </a:xfrm>
          <a:prstGeom prst="rect">
            <a:avLst/>
          </a:prstGeom>
          <a:noFill/>
          <a:ln>
            <a:noFill/>
          </a:ln>
        </p:spPr>
        <p:txBody>
          <a:bodyPr anchorCtr="0" anchor="t" bIns="91425" lIns="91425" spcFirstLastPara="1" rIns="91425" wrap="square" tIns="91425">
            <a:spAutoFit/>
          </a:bodyPr>
          <a:lstStyle/>
          <a:p>
            <a:pPr indent="-273050" lvl="0" marL="457200" rtl="0" algn="l">
              <a:spcBef>
                <a:spcPts val="0"/>
              </a:spcBef>
              <a:spcAft>
                <a:spcPts val="0"/>
              </a:spcAft>
              <a:buSzPts val="700"/>
              <a:buChar char="●"/>
            </a:pPr>
            <a:r>
              <a:rPr lang="es" sz="700"/>
              <a:t>Diapositiva 114</a:t>
            </a:r>
            <a:r>
              <a:rPr lang="es" sz="700">
                <a:solidFill>
                  <a:schemeClr val="dk1"/>
                </a:solidFill>
              </a:rPr>
              <a:t>………………Objetivos</a:t>
            </a:r>
            <a:endParaRPr sz="700">
              <a:solidFill>
                <a:schemeClr val="dk1"/>
              </a:solidFill>
            </a:endParaRPr>
          </a:p>
          <a:p>
            <a:pPr indent="-273050" lvl="0" marL="457200" rtl="0" algn="l">
              <a:spcBef>
                <a:spcPts val="0"/>
              </a:spcBef>
              <a:spcAft>
                <a:spcPts val="0"/>
              </a:spcAft>
              <a:buSzPts val="700"/>
              <a:buChar char="●"/>
            </a:pPr>
            <a:r>
              <a:rPr lang="es" sz="700">
                <a:solidFill>
                  <a:schemeClr val="dk1"/>
                </a:solidFill>
              </a:rPr>
              <a:t>Diapositiva 115……………… Mezcla</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116………………Referentes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117………………Reflexión Crítica</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118………………Cronograma Semana 12</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119………………Objetivos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120………………Evidencias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122………………Reflexión Crítica</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123………………Cronograma Semana 13</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124………………Objetivo</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125………………Evidencias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127………………Reflexión Crítica</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128………………Cronograma Semana 15 y 16 </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129………………Objetivo</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130………………Evidencias</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133………………Reflexión Crítica</a:t>
            </a:r>
            <a:endParaRPr sz="700">
              <a:solidFill>
                <a:schemeClr val="dk1"/>
              </a:solidFill>
            </a:endParaRPr>
          </a:p>
          <a:p>
            <a:pPr indent="-273050" lvl="0" marL="457200" rtl="0" algn="l">
              <a:spcBef>
                <a:spcPts val="0"/>
              </a:spcBef>
              <a:spcAft>
                <a:spcPts val="0"/>
              </a:spcAft>
              <a:buClr>
                <a:schemeClr val="dk1"/>
              </a:buClr>
              <a:buSzPts val="700"/>
              <a:buChar char="●"/>
            </a:pPr>
            <a:r>
              <a:rPr lang="es" sz="700">
                <a:solidFill>
                  <a:schemeClr val="dk1"/>
                </a:solidFill>
              </a:rPr>
              <a:t>Diapositiva 135………………Conclusiones </a:t>
            </a:r>
            <a:endParaRPr sz="700">
              <a:solidFill>
                <a:schemeClr val="dk1"/>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 name="Shape 345"/>
        <p:cNvGrpSpPr/>
        <p:nvPr/>
      </p:nvGrpSpPr>
      <p:grpSpPr>
        <a:xfrm>
          <a:off x="0" y="0"/>
          <a:ext cx="0" cy="0"/>
          <a:chOff x="0" y="0"/>
          <a:chExt cx="0" cy="0"/>
        </a:xfrm>
      </p:grpSpPr>
      <p:sp>
        <p:nvSpPr>
          <p:cNvPr id="346" name="Google Shape;346;p5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Entrevistas Productores musicales</a:t>
            </a:r>
            <a:endParaRPr>
              <a:latin typeface="Amatic SC"/>
              <a:ea typeface="Amatic SC"/>
              <a:cs typeface="Amatic SC"/>
              <a:sym typeface="Amatic SC"/>
            </a:endParaRPr>
          </a:p>
        </p:txBody>
      </p:sp>
      <p:sp>
        <p:nvSpPr>
          <p:cNvPr id="347" name="Google Shape;347;p52"/>
          <p:cNvSpPr txBox="1"/>
          <p:nvPr>
            <p:ph idx="1" type="body"/>
          </p:nvPr>
        </p:nvSpPr>
        <p:spPr>
          <a:xfrm>
            <a:off x="1520975" y="1329825"/>
            <a:ext cx="1986000" cy="2652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Caveat"/>
                <a:ea typeface="Caveat"/>
                <a:cs typeface="Caveat"/>
                <a:sym typeface="Caveat"/>
              </a:rPr>
              <a:t>Ricardo Daza: </a:t>
            </a:r>
            <a:r>
              <a:rPr lang="es" sz="1400">
                <a:latin typeface="Caveat"/>
                <a:ea typeface="Caveat"/>
                <a:cs typeface="Caveat"/>
                <a:sym typeface="Caveat"/>
              </a:rPr>
              <a:t>maestro en música con </a:t>
            </a:r>
            <a:r>
              <a:rPr lang="es" sz="1400">
                <a:latin typeface="Caveat"/>
                <a:ea typeface="Caveat"/>
                <a:cs typeface="Caveat"/>
                <a:sym typeface="Caveat"/>
              </a:rPr>
              <a:t>énfasis</a:t>
            </a:r>
            <a:r>
              <a:rPr lang="es" sz="1400">
                <a:latin typeface="Caveat"/>
                <a:ea typeface="Caveat"/>
                <a:cs typeface="Caveat"/>
                <a:sym typeface="Caveat"/>
              </a:rPr>
              <a:t> en producción musical de la Javeriana. Ha trabajado con artistas como los  Gaiteros de San jacinto, Ekin Robinson y Herencia de Timbiqui. Actualmente trabaja como ingeniero de sonido de El Locutorio.</a:t>
            </a:r>
            <a:endParaRPr sz="1400">
              <a:latin typeface="Caveat"/>
              <a:ea typeface="Caveat"/>
              <a:cs typeface="Caveat"/>
              <a:sym typeface="Caveat"/>
            </a:endParaRPr>
          </a:p>
        </p:txBody>
      </p:sp>
      <p:pic>
        <p:nvPicPr>
          <p:cNvPr id="348" name="Google Shape;348;p52"/>
          <p:cNvPicPr preferRelativeResize="0"/>
          <p:nvPr/>
        </p:nvPicPr>
        <p:blipFill>
          <a:blip r:embed="rId3">
            <a:alphaModFix/>
          </a:blip>
          <a:stretch>
            <a:fillRect/>
          </a:stretch>
        </p:blipFill>
        <p:spPr>
          <a:xfrm>
            <a:off x="274099" y="1068700"/>
            <a:ext cx="1155900" cy="1140250"/>
          </a:xfrm>
          <a:prstGeom prst="rect">
            <a:avLst/>
          </a:prstGeom>
          <a:noFill/>
          <a:ln>
            <a:noFill/>
          </a:ln>
        </p:spPr>
      </p:pic>
      <p:sp>
        <p:nvSpPr>
          <p:cNvPr id="349" name="Google Shape;349;p52"/>
          <p:cNvSpPr txBox="1"/>
          <p:nvPr/>
        </p:nvSpPr>
        <p:spPr>
          <a:xfrm>
            <a:off x="6159300" y="1017725"/>
            <a:ext cx="1733400" cy="1046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latin typeface="Caveat"/>
                <a:ea typeface="Caveat"/>
                <a:cs typeface="Caveat"/>
                <a:sym typeface="Caveat"/>
              </a:rPr>
              <a:t>Stefano Pizzaia: Ganador de dos latin gramis, ingeniero de grabación y mezcla de Audiovisión.</a:t>
            </a:r>
            <a:endParaRPr>
              <a:latin typeface="Caveat"/>
              <a:ea typeface="Caveat"/>
              <a:cs typeface="Caveat"/>
              <a:sym typeface="Caveat"/>
            </a:endParaRPr>
          </a:p>
        </p:txBody>
      </p:sp>
      <p:pic>
        <p:nvPicPr>
          <p:cNvPr id="350" name="Google Shape;350;p52"/>
          <p:cNvPicPr preferRelativeResize="0"/>
          <p:nvPr/>
        </p:nvPicPr>
        <p:blipFill>
          <a:blip r:embed="rId4">
            <a:alphaModFix/>
          </a:blip>
          <a:stretch>
            <a:fillRect/>
          </a:stretch>
        </p:blipFill>
        <p:spPr>
          <a:xfrm>
            <a:off x="5021850" y="845750"/>
            <a:ext cx="1038225" cy="1390650"/>
          </a:xfrm>
          <a:prstGeom prst="rect">
            <a:avLst/>
          </a:prstGeom>
          <a:noFill/>
          <a:ln>
            <a:noFill/>
          </a:ln>
        </p:spPr>
      </p:pic>
      <p:pic>
        <p:nvPicPr>
          <p:cNvPr id="351" name="Google Shape;351;p52"/>
          <p:cNvPicPr preferRelativeResize="0"/>
          <p:nvPr/>
        </p:nvPicPr>
        <p:blipFill>
          <a:blip r:embed="rId5">
            <a:alphaModFix/>
          </a:blip>
          <a:stretch>
            <a:fillRect/>
          </a:stretch>
        </p:blipFill>
        <p:spPr>
          <a:xfrm>
            <a:off x="4047225" y="3038950"/>
            <a:ext cx="1160604" cy="1154725"/>
          </a:xfrm>
          <a:prstGeom prst="rect">
            <a:avLst/>
          </a:prstGeom>
          <a:noFill/>
          <a:ln>
            <a:noFill/>
          </a:ln>
        </p:spPr>
      </p:pic>
      <p:sp>
        <p:nvSpPr>
          <p:cNvPr id="352" name="Google Shape;352;p52"/>
          <p:cNvSpPr txBox="1"/>
          <p:nvPr/>
        </p:nvSpPr>
        <p:spPr>
          <a:xfrm>
            <a:off x="5482100" y="3062213"/>
            <a:ext cx="3000000" cy="1108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1200">
                <a:solidFill>
                  <a:schemeClr val="dk1"/>
                </a:solidFill>
                <a:latin typeface="Caveat"/>
                <a:ea typeface="Caveat"/>
                <a:cs typeface="Caveat"/>
                <a:sym typeface="Caveat"/>
              </a:rPr>
              <a:t>Mauricio Castañeda: Productor musical, compositor, beatmaker y locutor. Ha trabajado en diferentes producciones con artistas como Rio, Meza Music, Maryann, Pacheco entre otros. Trabajó como productor cuatro años en El Locutorio.</a:t>
            </a:r>
            <a:endParaRPr/>
          </a:p>
        </p:txBody>
      </p:sp>
      <p:pic>
        <p:nvPicPr>
          <p:cNvPr id="353" name="Google Shape;353;p52" title="Pregunta 9.mp3">
            <a:hlinkClick r:id="rId6"/>
          </p:cNvPr>
          <p:cNvPicPr preferRelativeResize="0"/>
          <p:nvPr/>
        </p:nvPicPr>
        <p:blipFill>
          <a:blip r:embed="rId7">
            <a:alphaModFix/>
          </a:blip>
          <a:stretch>
            <a:fillRect/>
          </a:stretch>
        </p:blipFill>
        <p:spPr>
          <a:xfrm>
            <a:off x="152400" y="4346075"/>
            <a:ext cx="457200" cy="457200"/>
          </a:xfrm>
          <a:prstGeom prst="rect">
            <a:avLst/>
          </a:prstGeom>
          <a:noFill/>
          <a:ln>
            <a:noFill/>
          </a:ln>
        </p:spPr>
      </p:pic>
      <p:pic>
        <p:nvPicPr>
          <p:cNvPr id="354" name="Google Shape;354;p52" title="Pregunta 8.mp3">
            <a:hlinkClick r:id="rId8"/>
          </p:cNvPr>
          <p:cNvPicPr preferRelativeResize="0"/>
          <p:nvPr/>
        </p:nvPicPr>
        <p:blipFill>
          <a:blip r:embed="rId7">
            <a:alphaModFix/>
          </a:blip>
          <a:stretch>
            <a:fillRect/>
          </a:stretch>
        </p:blipFill>
        <p:spPr>
          <a:xfrm>
            <a:off x="762000" y="3920550"/>
            <a:ext cx="457200" cy="457200"/>
          </a:xfrm>
          <a:prstGeom prst="rect">
            <a:avLst/>
          </a:prstGeom>
          <a:noFill/>
          <a:ln>
            <a:noFill/>
          </a:ln>
        </p:spPr>
      </p:pic>
      <p:pic>
        <p:nvPicPr>
          <p:cNvPr id="355" name="Google Shape;355;p52" title="Pregunta 7.mp3">
            <a:hlinkClick r:id="rId9"/>
          </p:cNvPr>
          <p:cNvPicPr preferRelativeResize="0"/>
          <p:nvPr/>
        </p:nvPicPr>
        <p:blipFill>
          <a:blip r:embed="rId7">
            <a:alphaModFix/>
          </a:blip>
          <a:stretch>
            <a:fillRect/>
          </a:stretch>
        </p:blipFill>
        <p:spPr>
          <a:xfrm>
            <a:off x="152400" y="3920550"/>
            <a:ext cx="457200" cy="457200"/>
          </a:xfrm>
          <a:prstGeom prst="rect">
            <a:avLst/>
          </a:prstGeom>
          <a:noFill/>
          <a:ln>
            <a:noFill/>
          </a:ln>
        </p:spPr>
      </p:pic>
      <p:pic>
        <p:nvPicPr>
          <p:cNvPr id="356" name="Google Shape;356;p52" title="Pregunta 6.mp3">
            <a:hlinkClick r:id="rId10"/>
          </p:cNvPr>
          <p:cNvPicPr preferRelativeResize="0"/>
          <p:nvPr/>
        </p:nvPicPr>
        <p:blipFill>
          <a:blip r:embed="rId7">
            <a:alphaModFix/>
          </a:blip>
          <a:stretch>
            <a:fillRect/>
          </a:stretch>
        </p:blipFill>
        <p:spPr>
          <a:xfrm>
            <a:off x="762000" y="3362512"/>
            <a:ext cx="457200" cy="457200"/>
          </a:xfrm>
          <a:prstGeom prst="rect">
            <a:avLst/>
          </a:prstGeom>
          <a:noFill/>
          <a:ln>
            <a:noFill/>
          </a:ln>
        </p:spPr>
      </p:pic>
      <p:pic>
        <p:nvPicPr>
          <p:cNvPr id="357" name="Google Shape;357;p52" title="Pregunta 5.mp3">
            <a:hlinkClick r:id="rId11"/>
          </p:cNvPr>
          <p:cNvPicPr preferRelativeResize="0"/>
          <p:nvPr/>
        </p:nvPicPr>
        <p:blipFill>
          <a:blip r:embed="rId7">
            <a:alphaModFix/>
          </a:blip>
          <a:stretch>
            <a:fillRect/>
          </a:stretch>
        </p:blipFill>
        <p:spPr>
          <a:xfrm>
            <a:off x="152400" y="3344612"/>
            <a:ext cx="457200" cy="457200"/>
          </a:xfrm>
          <a:prstGeom prst="rect">
            <a:avLst/>
          </a:prstGeom>
          <a:noFill/>
          <a:ln>
            <a:noFill/>
          </a:ln>
        </p:spPr>
      </p:pic>
      <p:pic>
        <p:nvPicPr>
          <p:cNvPr id="358" name="Google Shape;358;p52" title="Pregunta 4.mp3">
            <a:hlinkClick r:id="rId12"/>
          </p:cNvPr>
          <p:cNvPicPr preferRelativeResize="0"/>
          <p:nvPr/>
        </p:nvPicPr>
        <p:blipFill>
          <a:blip r:embed="rId7">
            <a:alphaModFix/>
          </a:blip>
          <a:stretch>
            <a:fillRect/>
          </a:stretch>
        </p:blipFill>
        <p:spPr>
          <a:xfrm>
            <a:off x="762000" y="2919125"/>
            <a:ext cx="457200" cy="457200"/>
          </a:xfrm>
          <a:prstGeom prst="rect">
            <a:avLst/>
          </a:prstGeom>
          <a:noFill/>
          <a:ln>
            <a:noFill/>
          </a:ln>
        </p:spPr>
      </p:pic>
      <p:pic>
        <p:nvPicPr>
          <p:cNvPr id="359" name="Google Shape;359;p52" title="Pregunta 3.mp3">
            <a:hlinkClick r:id="rId13"/>
          </p:cNvPr>
          <p:cNvPicPr preferRelativeResize="0"/>
          <p:nvPr/>
        </p:nvPicPr>
        <p:blipFill>
          <a:blip r:embed="rId7">
            <a:alphaModFix/>
          </a:blip>
          <a:stretch>
            <a:fillRect/>
          </a:stretch>
        </p:blipFill>
        <p:spPr>
          <a:xfrm>
            <a:off x="152400" y="2836150"/>
            <a:ext cx="457200" cy="457200"/>
          </a:xfrm>
          <a:prstGeom prst="rect">
            <a:avLst/>
          </a:prstGeom>
          <a:noFill/>
          <a:ln>
            <a:noFill/>
          </a:ln>
        </p:spPr>
      </p:pic>
      <p:pic>
        <p:nvPicPr>
          <p:cNvPr id="360" name="Google Shape;360;p52" title="Pregunta 2.mp3">
            <a:hlinkClick r:id="rId14"/>
          </p:cNvPr>
          <p:cNvPicPr preferRelativeResize="0"/>
          <p:nvPr/>
        </p:nvPicPr>
        <p:blipFill>
          <a:blip r:embed="rId7">
            <a:alphaModFix/>
          </a:blip>
          <a:stretch>
            <a:fillRect/>
          </a:stretch>
        </p:blipFill>
        <p:spPr>
          <a:xfrm>
            <a:off x="727250" y="2378950"/>
            <a:ext cx="457200" cy="457200"/>
          </a:xfrm>
          <a:prstGeom prst="rect">
            <a:avLst/>
          </a:prstGeom>
          <a:noFill/>
          <a:ln>
            <a:noFill/>
          </a:ln>
        </p:spPr>
      </p:pic>
      <p:pic>
        <p:nvPicPr>
          <p:cNvPr id="361" name="Google Shape;361;p52" title="Pregunta 1.mp3">
            <a:hlinkClick r:id="rId15"/>
          </p:cNvPr>
          <p:cNvPicPr preferRelativeResize="0"/>
          <p:nvPr/>
        </p:nvPicPr>
        <p:blipFill>
          <a:blip r:embed="rId7">
            <a:alphaModFix/>
          </a:blip>
          <a:stretch>
            <a:fillRect/>
          </a:stretch>
        </p:blipFill>
        <p:spPr>
          <a:xfrm>
            <a:off x="152400" y="2343150"/>
            <a:ext cx="457200" cy="457200"/>
          </a:xfrm>
          <a:prstGeom prst="rect">
            <a:avLst/>
          </a:prstGeom>
          <a:noFill/>
          <a:ln>
            <a:noFill/>
          </a:ln>
        </p:spPr>
      </p:pic>
      <p:pic>
        <p:nvPicPr>
          <p:cNvPr id="362" name="Google Shape;362;p52" title="Entrevista Stefano Pizzaia.mp3">
            <a:hlinkClick r:id="rId16"/>
          </p:cNvPr>
          <p:cNvPicPr preferRelativeResize="0"/>
          <p:nvPr/>
        </p:nvPicPr>
        <p:blipFill>
          <a:blip r:embed="rId7">
            <a:alphaModFix/>
          </a:blip>
          <a:stretch>
            <a:fillRect/>
          </a:stretch>
        </p:blipFill>
        <p:spPr>
          <a:xfrm>
            <a:off x="4523825" y="1885950"/>
            <a:ext cx="457200" cy="457200"/>
          </a:xfrm>
          <a:prstGeom prst="rect">
            <a:avLst/>
          </a:prstGeom>
          <a:noFill/>
          <a:ln>
            <a:noFill/>
          </a:ln>
        </p:spPr>
      </p:pic>
      <p:pic>
        <p:nvPicPr>
          <p:cNvPr id="363" name="Google Shape;363;p52" title="Entrevista Mauricio Castañeda.mp4">
            <a:hlinkClick r:id="rId17"/>
          </p:cNvPr>
          <p:cNvPicPr preferRelativeResize="0"/>
          <p:nvPr/>
        </p:nvPicPr>
        <p:blipFill>
          <a:blip r:embed="rId18">
            <a:alphaModFix/>
          </a:blip>
          <a:stretch>
            <a:fillRect/>
          </a:stretch>
        </p:blipFill>
        <p:spPr>
          <a:xfrm>
            <a:off x="5546900" y="4136250"/>
            <a:ext cx="1354101" cy="7447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3"/>
                                        </p:tgtEl>
                                        <p:attrNameLst>
                                          <p:attrName>style.visibility</p:attrName>
                                        </p:attrNameLst>
                                      </p:cBhvr>
                                      <p:to>
                                        <p:strVal val="visible"/>
                                      </p:to>
                                    </p:set>
                                    <p:animEffect filter="fade" transition="in">
                                      <p:cBhvr>
                                        <p:cTn dur="1000"/>
                                        <p:tgtEl>
                                          <p:spTgt spid="36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sp>
        <p:nvSpPr>
          <p:cNvPr id="368" name="Google Shape;368;p5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Back Up</a:t>
            </a:r>
            <a:endParaRPr>
              <a:latin typeface="Amatic SC"/>
              <a:ea typeface="Amatic SC"/>
              <a:cs typeface="Amatic SC"/>
              <a:sym typeface="Amatic SC"/>
            </a:endParaRPr>
          </a:p>
        </p:txBody>
      </p:sp>
      <p:sp>
        <p:nvSpPr>
          <p:cNvPr id="369" name="Google Shape;369;p53"/>
          <p:cNvSpPr txBox="1"/>
          <p:nvPr>
            <p:ph idx="1" type="body"/>
          </p:nvPr>
        </p:nvSpPr>
        <p:spPr>
          <a:xfrm>
            <a:off x="263350" y="1152475"/>
            <a:ext cx="19779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solidFill>
                  <a:schemeClr val="dk1"/>
                </a:solidFill>
                <a:latin typeface="Caveat"/>
                <a:ea typeface="Caveat"/>
                <a:cs typeface="Caveat"/>
                <a:sym typeface="Caveat"/>
              </a:rPr>
              <a:t>Todos los archivos están guardados en mi ordenador en una carpeta designada para Proyecto de Grado y en Drive</a:t>
            </a:r>
            <a:endParaRPr>
              <a:solidFill>
                <a:schemeClr val="dk1"/>
              </a:solidFill>
              <a:latin typeface="Caveat"/>
              <a:ea typeface="Caveat"/>
              <a:cs typeface="Caveat"/>
              <a:sym typeface="Caveat"/>
            </a:endParaRPr>
          </a:p>
        </p:txBody>
      </p:sp>
      <p:pic>
        <p:nvPicPr>
          <p:cNvPr id="370" name="Google Shape;370;p53"/>
          <p:cNvPicPr preferRelativeResize="0"/>
          <p:nvPr/>
        </p:nvPicPr>
        <p:blipFill>
          <a:blip r:embed="rId3">
            <a:alphaModFix/>
          </a:blip>
          <a:stretch>
            <a:fillRect/>
          </a:stretch>
        </p:blipFill>
        <p:spPr>
          <a:xfrm>
            <a:off x="2280800" y="745400"/>
            <a:ext cx="5990725" cy="1826350"/>
          </a:xfrm>
          <a:prstGeom prst="rect">
            <a:avLst/>
          </a:prstGeom>
          <a:noFill/>
          <a:ln>
            <a:noFill/>
          </a:ln>
        </p:spPr>
      </p:pic>
      <p:pic>
        <p:nvPicPr>
          <p:cNvPr id="371" name="Google Shape;371;p53"/>
          <p:cNvPicPr preferRelativeResize="0"/>
          <p:nvPr/>
        </p:nvPicPr>
        <p:blipFill>
          <a:blip r:embed="rId4">
            <a:alphaModFix/>
          </a:blip>
          <a:stretch>
            <a:fillRect/>
          </a:stretch>
        </p:blipFill>
        <p:spPr>
          <a:xfrm>
            <a:off x="2280800" y="2724150"/>
            <a:ext cx="5398749" cy="2266950"/>
          </a:xfrm>
          <a:prstGeom prst="rect">
            <a:avLst/>
          </a:prstGeom>
          <a:noFill/>
          <a:ln>
            <a:noFill/>
          </a:ln>
        </p:spPr>
      </p:pic>
      <p:cxnSp>
        <p:nvCxnSpPr>
          <p:cNvPr id="372" name="Google Shape;372;p53"/>
          <p:cNvCxnSpPr>
            <a:endCxn id="370" idx="1"/>
          </p:cNvCxnSpPr>
          <p:nvPr/>
        </p:nvCxnSpPr>
        <p:spPr>
          <a:xfrm flipH="1" rot="10800000">
            <a:off x="1846100" y="1658575"/>
            <a:ext cx="434700" cy="1179300"/>
          </a:xfrm>
          <a:prstGeom prst="straightConnector1">
            <a:avLst/>
          </a:prstGeom>
          <a:noFill/>
          <a:ln cap="flat" cmpd="sng" w="9525">
            <a:solidFill>
              <a:srgbClr val="FF9900"/>
            </a:solidFill>
            <a:prstDash val="solid"/>
            <a:round/>
            <a:headEnd len="med" w="med" type="none"/>
            <a:tailEnd len="med" w="med" type="triangle"/>
          </a:ln>
        </p:spPr>
      </p:cxnSp>
      <p:cxnSp>
        <p:nvCxnSpPr>
          <p:cNvPr id="373" name="Google Shape;373;p53"/>
          <p:cNvCxnSpPr>
            <a:endCxn id="371" idx="1"/>
          </p:cNvCxnSpPr>
          <p:nvPr/>
        </p:nvCxnSpPr>
        <p:spPr>
          <a:xfrm>
            <a:off x="1846100" y="2902425"/>
            <a:ext cx="434700" cy="955200"/>
          </a:xfrm>
          <a:prstGeom prst="straightConnector1">
            <a:avLst/>
          </a:prstGeom>
          <a:noFill/>
          <a:ln cap="flat" cmpd="sng" w="9525">
            <a:solidFill>
              <a:srgbClr val="FF9900"/>
            </a:solidFill>
            <a:prstDash val="solid"/>
            <a:round/>
            <a:headEnd len="med" w="med" type="none"/>
            <a:tailEnd len="med" w="med" type="triangle"/>
          </a:ln>
        </p:spPr>
      </p:cxn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7" name="Shape 377"/>
        <p:cNvGrpSpPr/>
        <p:nvPr/>
      </p:nvGrpSpPr>
      <p:grpSpPr>
        <a:xfrm>
          <a:off x="0" y="0"/>
          <a:ext cx="0" cy="0"/>
          <a:chOff x="0" y="0"/>
          <a:chExt cx="0" cy="0"/>
        </a:xfrm>
      </p:grpSpPr>
      <p:sp>
        <p:nvSpPr>
          <p:cNvPr id="378" name="Google Shape;378;p5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Reflexiones</a:t>
            </a:r>
            <a:endParaRPr>
              <a:latin typeface="Amatic SC"/>
              <a:ea typeface="Amatic SC"/>
              <a:cs typeface="Amatic SC"/>
              <a:sym typeface="Amatic SC"/>
            </a:endParaRPr>
          </a:p>
        </p:txBody>
      </p:sp>
      <p:sp>
        <p:nvSpPr>
          <p:cNvPr id="379" name="Google Shape;379;p54"/>
          <p:cNvSpPr txBox="1"/>
          <p:nvPr>
            <p:ph idx="1" type="body"/>
          </p:nvPr>
        </p:nvSpPr>
        <p:spPr>
          <a:xfrm>
            <a:off x="311700" y="1152475"/>
            <a:ext cx="8520600" cy="3539400"/>
          </a:xfrm>
          <a:prstGeom prst="rect">
            <a:avLst/>
          </a:prstGeom>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Caveat"/>
              <a:buChar char="●"/>
            </a:pPr>
            <a:r>
              <a:rPr lang="es" sz="1400">
                <a:solidFill>
                  <a:schemeClr val="dk1"/>
                </a:solidFill>
                <a:latin typeface="Caveat"/>
                <a:ea typeface="Caveat"/>
                <a:cs typeface="Caveat"/>
                <a:sym typeface="Caveat"/>
              </a:rPr>
              <a:t>En esta semana tuve muchos problemas con el cumplimiento de los entrevistados, el estrés me impidió mucho mi rendimiento, tuve que hacer muchas pausas activas para seguir con el trabajo pero finalmente se logró cumplir con el objetivo.</a:t>
            </a:r>
            <a:endParaRPr sz="1400">
              <a:solidFill>
                <a:schemeClr val="dk1"/>
              </a:solidFill>
              <a:latin typeface="Caveat"/>
              <a:ea typeface="Caveat"/>
              <a:cs typeface="Caveat"/>
              <a:sym typeface="Caveat"/>
            </a:endParaRPr>
          </a:p>
          <a:p>
            <a:pPr indent="-317500" lvl="0" marL="457200" rtl="0" algn="l">
              <a:spcBef>
                <a:spcPts val="0"/>
              </a:spcBef>
              <a:spcAft>
                <a:spcPts val="0"/>
              </a:spcAft>
              <a:buClr>
                <a:schemeClr val="dk1"/>
              </a:buClr>
              <a:buSzPts val="1400"/>
              <a:buFont typeface="Caveat"/>
              <a:buChar char="●"/>
            </a:pPr>
            <a:r>
              <a:rPr lang="es" sz="1400">
                <a:solidFill>
                  <a:schemeClr val="dk1"/>
                </a:solidFill>
                <a:latin typeface="Caveat"/>
                <a:ea typeface="Caveat"/>
                <a:cs typeface="Caveat"/>
                <a:sym typeface="Caveat"/>
              </a:rPr>
              <a:t>Al finalizar las tres semana me di cuenta que es sumamente importante no dejarse atrasar, pues al seguir el cronograma me evito el estrés que tuve durante esta semana y esto se verá reflejado en cada uno de los entregables.</a:t>
            </a:r>
            <a:endParaRPr sz="1400">
              <a:solidFill>
                <a:schemeClr val="dk1"/>
              </a:solidFill>
              <a:latin typeface="Caveat"/>
              <a:ea typeface="Caveat"/>
              <a:cs typeface="Caveat"/>
              <a:sym typeface="Caveat"/>
            </a:endParaRPr>
          </a:p>
          <a:p>
            <a:pPr indent="-317500" lvl="0" marL="457200" rtl="0" algn="l">
              <a:spcBef>
                <a:spcPts val="0"/>
              </a:spcBef>
              <a:spcAft>
                <a:spcPts val="0"/>
              </a:spcAft>
              <a:buClr>
                <a:schemeClr val="dk1"/>
              </a:buClr>
              <a:buSzPts val="1400"/>
              <a:buFont typeface="Caveat"/>
              <a:buChar char="●"/>
            </a:pPr>
            <a:r>
              <a:rPr lang="es" sz="1400">
                <a:solidFill>
                  <a:schemeClr val="dk1"/>
                </a:solidFill>
                <a:latin typeface="Caveat"/>
                <a:ea typeface="Caveat"/>
                <a:cs typeface="Caveat"/>
                <a:sym typeface="Caveat"/>
              </a:rPr>
              <a:t>Las entrevistas me sirvieron para entrar en contexto respecto a cómo se debe proceder en una producción musical, esto me servirá para la elaboración y planeación del single. </a:t>
            </a:r>
            <a:endParaRPr sz="1400">
              <a:solidFill>
                <a:schemeClr val="dk1"/>
              </a:solidFill>
              <a:latin typeface="Caveat"/>
              <a:ea typeface="Caveat"/>
              <a:cs typeface="Caveat"/>
              <a:sym typeface="Caveat"/>
            </a:endParaRPr>
          </a:p>
          <a:p>
            <a:pPr indent="-317500" lvl="0" marL="457200" rtl="0" algn="l">
              <a:spcBef>
                <a:spcPts val="0"/>
              </a:spcBef>
              <a:spcAft>
                <a:spcPts val="0"/>
              </a:spcAft>
              <a:buClr>
                <a:schemeClr val="dk1"/>
              </a:buClr>
              <a:buSzPts val="1400"/>
              <a:buFont typeface="Caveat"/>
              <a:buChar char="●"/>
            </a:pPr>
            <a:r>
              <a:rPr lang="es" sz="1400">
                <a:solidFill>
                  <a:schemeClr val="dk1"/>
                </a:solidFill>
                <a:latin typeface="Caveat"/>
                <a:ea typeface="Caveat"/>
                <a:cs typeface="Caveat"/>
                <a:sym typeface="Caveat"/>
              </a:rPr>
              <a:t>Las entrevistas con los expertos de marketing me abrieron el espectro de cómo se debe hacer un estudio de mercado y que bases se deben tener para poder realizarlo y </a:t>
            </a:r>
            <a:r>
              <a:rPr lang="es" sz="1400">
                <a:solidFill>
                  <a:schemeClr val="dk1"/>
                </a:solidFill>
                <a:latin typeface="Caveat"/>
                <a:ea typeface="Caveat"/>
                <a:cs typeface="Caveat"/>
                <a:sym typeface="Caveat"/>
              </a:rPr>
              <a:t>aterrizarlo</a:t>
            </a:r>
            <a:r>
              <a:rPr lang="es" sz="1400">
                <a:solidFill>
                  <a:schemeClr val="dk1"/>
                </a:solidFill>
                <a:latin typeface="Caveat"/>
                <a:ea typeface="Caveat"/>
                <a:cs typeface="Caveat"/>
                <a:sym typeface="Caveat"/>
              </a:rPr>
              <a:t>. Este me servirá para darle </a:t>
            </a:r>
            <a:r>
              <a:rPr lang="es" sz="1400">
                <a:solidFill>
                  <a:schemeClr val="dk1"/>
                </a:solidFill>
                <a:latin typeface="Caveat"/>
                <a:ea typeface="Caveat"/>
                <a:cs typeface="Caveat"/>
                <a:sym typeface="Caveat"/>
              </a:rPr>
              <a:t>viabilidad</a:t>
            </a:r>
            <a:r>
              <a:rPr lang="es" sz="1400">
                <a:solidFill>
                  <a:schemeClr val="dk1"/>
                </a:solidFill>
                <a:latin typeface="Caveat"/>
                <a:ea typeface="Caveat"/>
                <a:cs typeface="Caveat"/>
                <a:sym typeface="Caveat"/>
              </a:rPr>
              <a:t> al producto final del proyecto con relación a un mercado</a:t>
            </a:r>
            <a:endParaRPr sz="1400">
              <a:solidFill>
                <a:schemeClr val="dk1"/>
              </a:solidFill>
              <a:latin typeface="Caveat"/>
              <a:ea typeface="Caveat"/>
              <a:cs typeface="Caveat"/>
              <a:sym typeface="Caveat"/>
            </a:endParaRPr>
          </a:p>
          <a:p>
            <a:pPr indent="-317500" lvl="0" marL="457200" rtl="0" algn="l">
              <a:spcBef>
                <a:spcPts val="0"/>
              </a:spcBef>
              <a:spcAft>
                <a:spcPts val="0"/>
              </a:spcAft>
              <a:buClr>
                <a:schemeClr val="dk1"/>
              </a:buClr>
              <a:buSzPts val="1400"/>
              <a:buFont typeface="Caveat"/>
              <a:buChar char="●"/>
            </a:pPr>
            <a:r>
              <a:rPr lang="es" sz="1400">
                <a:solidFill>
                  <a:schemeClr val="dk1"/>
                </a:solidFill>
                <a:latin typeface="Caveat"/>
                <a:ea typeface="Caveat"/>
                <a:cs typeface="Caveat"/>
                <a:sym typeface="Caveat"/>
              </a:rPr>
              <a:t>El marketing digital ha tenido un crecimiento exponencial y va a seguir creciendo, pues ahora todo se está trasladando a este medio. Es algo que hay que empezar a estudiar mejor e implementar de manera correcta en todos los modelos de negocio.</a:t>
            </a:r>
            <a:endParaRPr sz="1400">
              <a:solidFill>
                <a:schemeClr val="dk1"/>
              </a:solidFill>
              <a:latin typeface="Caveat"/>
              <a:ea typeface="Caveat"/>
              <a:cs typeface="Caveat"/>
              <a:sym typeface="Caveat"/>
            </a:endParaRPr>
          </a:p>
          <a:p>
            <a:pPr indent="0" lvl="0" marL="457200" rtl="0" algn="l">
              <a:spcBef>
                <a:spcPts val="0"/>
              </a:spcBef>
              <a:spcAft>
                <a:spcPts val="0"/>
              </a:spcAft>
              <a:buNone/>
            </a:pPr>
            <a:r>
              <a:t/>
            </a:r>
            <a:endParaRPr sz="1700">
              <a:latin typeface="Caveat"/>
              <a:ea typeface="Caveat"/>
              <a:cs typeface="Caveat"/>
              <a:sym typeface="Caveat"/>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3" name="Shape 383"/>
        <p:cNvGrpSpPr/>
        <p:nvPr/>
      </p:nvGrpSpPr>
      <p:grpSpPr>
        <a:xfrm>
          <a:off x="0" y="0"/>
          <a:ext cx="0" cy="0"/>
          <a:chOff x="0" y="0"/>
          <a:chExt cx="0" cy="0"/>
        </a:xfrm>
      </p:grpSpPr>
      <p:sp>
        <p:nvSpPr>
          <p:cNvPr id="384" name="Google Shape;384;p5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Cronograma (semana 4)</a:t>
            </a:r>
            <a:endParaRPr>
              <a:latin typeface="Amatic SC"/>
              <a:ea typeface="Amatic SC"/>
              <a:cs typeface="Amatic SC"/>
              <a:sym typeface="Amatic SC"/>
            </a:endParaRPr>
          </a:p>
        </p:txBody>
      </p:sp>
      <p:pic>
        <p:nvPicPr>
          <p:cNvPr id="385" name="Google Shape;385;p55"/>
          <p:cNvPicPr preferRelativeResize="0"/>
          <p:nvPr/>
        </p:nvPicPr>
        <p:blipFill rotWithShape="1">
          <a:blip r:embed="rId3">
            <a:alphaModFix/>
          </a:blip>
          <a:srcRect b="0" l="0" r="635" t="0"/>
          <a:stretch/>
        </p:blipFill>
        <p:spPr>
          <a:xfrm>
            <a:off x="386650" y="1205375"/>
            <a:ext cx="4740100" cy="2295175"/>
          </a:xfrm>
          <a:prstGeom prst="rect">
            <a:avLst/>
          </a:prstGeom>
          <a:noFill/>
          <a:ln cap="flat" cmpd="sng" w="9525">
            <a:solidFill>
              <a:schemeClr val="dk1"/>
            </a:solidFill>
            <a:prstDash val="solid"/>
            <a:round/>
            <a:headEnd len="sm" w="sm" type="none"/>
            <a:tailEnd len="sm" w="sm" type="none"/>
          </a:ln>
        </p:spPr>
      </p:pic>
      <p:pic>
        <p:nvPicPr>
          <p:cNvPr id="386" name="Google Shape;386;p55"/>
          <p:cNvPicPr preferRelativeResize="0"/>
          <p:nvPr/>
        </p:nvPicPr>
        <p:blipFill>
          <a:blip r:embed="rId4">
            <a:alphaModFix/>
          </a:blip>
          <a:stretch>
            <a:fillRect/>
          </a:stretch>
        </p:blipFill>
        <p:spPr>
          <a:xfrm>
            <a:off x="386650" y="3500550"/>
            <a:ext cx="2558825" cy="973000"/>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0" name="Shape 390"/>
        <p:cNvGrpSpPr/>
        <p:nvPr/>
      </p:nvGrpSpPr>
      <p:grpSpPr>
        <a:xfrm>
          <a:off x="0" y="0"/>
          <a:ext cx="0" cy="0"/>
          <a:chOff x="0" y="0"/>
          <a:chExt cx="0" cy="0"/>
        </a:xfrm>
      </p:grpSpPr>
      <p:sp>
        <p:nvSpPr>
          <p:cNvPr id="391" name="Google Shape;391;p5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Objetivo</a:t>
            </a:r>
            <a:endParaRPr>
              <a:latin typeface="Amatic SC"/>
              <a:ea typeface="Amatic SC"/>
              <a:cs typeface="Amatic SC"/>
              <a:sym typeface="Amatic SC"/>
            </a:endParaRPr>
          </a:p>
        </p:txBody>
      </p:sp>
      <p:sp>
        <p:nvSpPr>
          <p:cNvPr id="392" name="Google Shape;392;p5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Caveat"/>
              <a:buChar char="●"/>
            </a:pPr>
            <a:r>
              <a:rPr lang="es">
                <a:latin typeface="Caveat"/>
                <a:ea typeface="Caveat"/>
                <a:cs typeface="Caveat"/>
                <a:sym typeface="Caveat"/>
              </a:rPr>
              <a:t>Por medio de textos, bibliografía o entrevistas analizar cada proceso que debe tener una producción, desde su inicio hasta su finalización.</a:t>
            </a:r>
            <a:endParaRPr>
              <a:latin typeface="Caveat"/>
              <a:ea typeface="Caveat"/>
              <a:cs typeface="Caveat"/>
              <a:sym typeface="Caveat"/>
            </a:endParaRPr>
          </a:p>
          <a:p>
            <a:pPr indent="-342900" lvl="0" marL="457200" rtl="0" algn="l">
              <a:spcBef>
                <a:spcPts val="0"/>
              </a:spcBef>
              <a:spcAft>
                <a:spcPts val="0"/>
              </a:spcAft>
              <a:buSzPts val="1800"/>
              <a:buFont typeface="Caveat"/>
              <a:buChar char="●"/>
            </a:pPr>
            <a:r>
              <a:rPr lang="es">
                <a:latin typeface="Caveat"/>
                <a:ea typeface="Caveat"/>
                <a:cs typeface="Caveat"/>
                <a:sym typeface="Caveat"/>
              </a:rPr>
              <a:t>Entregable: Documento en PDF</a:t>
            </a:r>
            <a:endParaRPr>
              <a:latin typeface="Caveat"/>
              <a:ea typeface="Caveat"/>
              <a:cs typeface="Caveat"/>
              <a:sym typeface="Caveat"/>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6" name="Shape 396"/>
        <p:cNvGrpSpPr/>
        <p:nvPr/>
      </p:nvGrpSpPr>
      <p:grpSpPr>
        <a:xfrm>
          <a:off x="0" y="0"/>
          <a:ext cx="0" cy="0"/>
          <a:chOff x="0" y="0"/>
          <a:chExt cx="0" cy="0"/>
        </a:xfrm>
      </p:grpSpPr>
      <p:sp>
        <p:nvSpPr>
          <p:cNvPr id="397" name="Google Shape;397;p5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Evidencias</a:t>
            </a:r>
            <a:endParaRPr>
              <a:latin typeface="Amatic SC"/>
              <a:ea typeface="Amatic SC"/>
              <a:cs typeface="Amatic SC"/>
              <a:sym typeface="Amatic SC"/>
            </a:endParaRPr>
          </a:p>
        </p:txBody>
      </p:sp>
      <p:sp>
        <p:nvSpPr>
          <p:cNvPr id="398" name="Google Shape;398;p57"/>
          <p:cNvSpPr txBox="1"/>
          <p:nvPr>
            <p:ph idx="1" type="body"/>
          </p:nvPr>
        </p:nvSpPr>
        <p:spPr>
          <a:xfrm>
            <a:off x="3036625" y="1468675"/>
            <a:ext cx="2889000" cy="903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1600">
                <a:latin typeface="Caveat"/>
                <a:ea typeface="Caveat"/>
                <a:cs typeface="Caveat"/>
                <a:sym typeface="Caveat"/>
              </a:rPr>
              <a:t>El proceso de investigación se realizó a través de Google Scholar</a:t>
            </a:r>
            <a:endParaRPr sz="1600">
              <a:latin typeface="Caveat"/>
              <a:ea typeface="Caveat"/>
              <a:cs typeface="Caveat"/>
              <a:sym typeface="Caveat"/>
            </a:endParaRPr>
          </a:p>
        </p:txBody>
      </p:sp>
      <p:pic>
        <p:nvPicPr>
          <p:cNvPr id="399" name="Google Shape;399;p57"/>
          <p:cNvPicPr preferRelativeResize="0"/>
          <p:nvPr/>
        </p:nvPicPr>
        <p:blipFill>
          <a:blip r:embed="rId3">
            <a:alphaModFix/>
          </a:blip>
          <a:stretch>
            <a:fillRect/>
          </a:stretch>
        </p:blipFill>
        <p:spPr>
          <a:xfrm>
            <a:off x="311700" y="1202375"/>
            <a:ext cx="2822325" cy="1435925"/>
          </a:xfrm>
          <a:prstGeom prst="rect">
            <a:avLst/>
          </a:prstGeom>
          <a:noFill/>
          <a:ln>
            <a:noFill/>
          </a:ln>
        </p:spPr>
      </p:pic>
      <p:pic>
        <p:nvPicPr>
          <p:cNvPr id="400" name="Google Shape;400;p57"/>
          <p:cNvPicPr preferRelativeResize="0"/>
          <p:nvPr/>
        </p:nvPicPr>
        <p:blipFill>
          <a:blip r:embed="rId4">
            <a:alphaModFix/>
          </a:blip>
          <a:stretch>
            <a:fillRect/>
          </a:stretch>
        </p:blipFill>
        <p:spPr>
          <a:xfrm>
            <a:off x="617462" y="2446000"/>
            <a:ext cx="2210800" cy="2648649"/>
          </a:xfrm>
          <a:prstGeom prst="rect">
            <a:avLst/>
          </a:prstGeom>
          <a:noFill/>
          <a:ln cap="flat" cmpd="sng" w="9525">
            <a:solidFill>
              <a:srgbClr val="FF9900"/>
            </a:solidFill>
            <a:prstDash val="solid"/>
            <a:round/>
            <a:headEnd len="sm" w="sm" type="none"/>
            <a:tailEnd len="sm" w="sm" type="none"/>
          </a:ln>
        </p:spPr>
      </p:pic>
      <p:sp>
        <p:nvSpPr>
          <p:cNvPr id="401" name="Google Shape;401;p57"/>
          <p:cNvSpPr txBox="1"/>
          <p:nvPr/>
        </p:nvSpPr>
        <p:spPr>
          <a:xfrm>
            <a:off x="3134025" y="2923725"/>
            <a:ext cx="2027700" cy="169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latin typeface="Caveat"/>
                <a:ea typeface="Caveat"/>
                <a:cs typeface="Caveat"/>
                <a:sym typeface="Caveat"/>
              </a:rPr>
              <a:t>La información se extrajo de dos documentos: el primero es un trabajo de tesis de un estudiante de la Universidad Nacional y el segundo un libro llamado Producción Musical </a:t>
            </a:r>
            <a:r>
              <a:rPr lang="es">
                <a:latin typeface="Caveat"/>
                <a:ea typeface="Caveat"/>
                <a:cs typeface="Caveat"/>
                <a:sym typeface="Caveat"/>
              </a:rPr>
              <a:t>Profesional.</a:t>
            </a:r>
            <a:endParaRPr>
              <a:latin typeface="Caveat"/>
              <a:ea typeface="Caveat"/>
              <a:cs typeface="Caveat"/>
              <a:sym typeface="Caveat"/>
            </a:endParaRPr>
          </a:p>
        </p:txBody>
      </p:sp>
      <p:pic>
        <p:nvPicPr>
          <p:cNvPr id="402" name="Google Shape;402;p57"/>
          <p:cNvPicPr preferRelativeResize="0"/>
          <p:nvPr/>
        </p:nvPicPr>
        <p:blipFill>
          <a:blip r:embed="rId5">
            <a:alphaModFix/>
          </a:blip>
          <a:stretch>
            <a:fillRect/>
          </a:stretch>
        </p:blipFill>
        <p:spPr>
          <a:xfrm>
            <a:off x="5582175" y="2446000"/>
            <a:ext cx="2147858" cy="2648651"/>
          </a:xfrm>
          <a:prstGeom prst="rect">
            <a:avLst/>
          </a:prstGeom>
          <a:noFill/>
          <a:ln>
            <a:noFill/>
          </a:ln>
        </p:spPr>
      </p:pic>
      <p:sp>
        <p:nvSpPr>
          <p:cNvPr id="403" name="Google Shape;403;p57"/>
          <p:cNvSpPr/>
          <p:nvPr/>
        </p:nvSpPr>
        <p:spPr>
          <a:xfrm>
            <a:off x="2923275" y="3774375"/>
            <a:ext cx="266400" cy="140700"/>
          </a:xfrm>
          <a:prstGeom prst="rightArrow">
            <a:avLst>
              <a:gd fmla="val 50000" name="adj1"/>
              <a:gd fmla="val 50000" name="adj2"/>
            </a:avLst>
          </a:prstGeom>
          <a:solidFill>
            <a:srgbClr val="FF99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4" name="Google Shape;404;p57"/>
          <p:cNvSpPr/>
          <p:nvPr/>
        </p:nvSpPr>
        <p:spPr>
          <a:xfrm>
            <a:off x="5227188" y="3774375"/>
            <a:ext cx="289500" cy="170100"/>
          </a:xfrm>
          <a:prstGeom prst="leftArrow">
            <a:avLst>
              <a:gd fmla="val 50000" name="adj1"/>
              <a:gd fmla="val 50000" name="adj2"/>
            </a:avLst>
          </a:prstGeom>
          <a:solidFill>
            <a:srgbClr val="FF99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8" name="Shape 408"/>
        <p:cNvGrpSpPr/>
        <p:nvPr/>
      </p:nvGrpSpPr>
      <p:grpSpPr>
        <a:xfrm>
          <a:off x="0" y="0"/>
          <a:ext cx="0" cy="0"/>
          <a:chOff x="0" y="0"/>
          <a:chExt cx="0" cy="0"/>
        </a:xfrm>
      </p:grpSpPr>
      <p:sp>
        <p:nvSpPr>
          <p:cNvPr id="409" name="Google Shape;409;p58"/>
          <p:cNvSpPr txBox="1"/>
          <p:nvPr>
            <p:ph idx="1" type="body"/>
          </p:nvPr>
        </p:nvSpPr>
        <p:spPr>
          <a:xfrm>
            <a:off x="311700" y="1152475"/>
            <a:ext cx="3307200" cy="1275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Caveat"/>
                <a:ea typeface="Caveat"/>
                <a:cs typeface="Caveat"/>
                <a:sym typeface="Caveat"/>
              </a:rPr>
              <a:t>La elaboración del documento se realizó en Word, teniendo en cuenta las normas APA para citar los documentos elegidos.</a:t>
            </a:r>
            <a:endParaRPr>
              <a:latin typeface="Caveat"/>
              <a:ea typeface="Caveat"/>
              <a:cs typeface="Caveat"/>
              <a:sym typeface="Caveat"/>
            </a:endParaRPr>
          </a:p>
        </p:txBody>
      </p:sp>
      <p:pic>
        <p:nvPicPr>
          <p:cNvPr id="410" name="Google Shape;410;p58"/>
          <p:cNvPicPr preferRelativeResize="0"/>
          <p:nvPr/>
        </p:nvPicPr>
        <p:blipFill>
          <a:blip r:embed="rId3">
            <a:alphaModFix/>
          </a:blip>
          <a:stretch>
            <a:fillRect/>
          </a:stretch>
        </p:blipFill>
        <p:spPr>
          <a:xfrm>
            <a:off x="4222750" y="515025"/>
            <a:ext cx="2371301" cy="1624050"/>
          </a:xfrm>
          <a:prstGeom prst="rect">
            <a:avLst/>
          </a:prstGeom>
          <a:noFill/>
          <a:ln>
            <a:noFill/>
          </a:ln>
        </p:spPr>
      </p:pic>
      <p:cxnSp>
        <p:nvCxnSpPr>
          <p:cNvPr id="411" name="Google Shape;411;p58"/>
          <p:cNvCxnSpPr>
            <a:endCxn id="410" idx="1"/>
          </p:cNvCxnSpPr>
          <p:nvPr/>
        </p:nvCxnSpPr>
        <p:spPr>
          <a:xfrm flipH="1" rot="10800000">
            <a:off x="3707650" y="1327050"/>
            <a:ext cx="515100" cy="449100"/>
          </a:xfrm>
          <a:prstGeom prst="straightConnector1">
            <a:avLst/>
          </a:prstGeom>
          <a:noFill/>
          <a:ln cap="flat" cmpd="sng" w="9525">
            <a:solidFill>
              <a:schemeClr val="accent1"/>
            </a:solidFill>
            <a:prstDash val="solid"/>
            <a:round/>
            <a:headEnd len="med" w="med" type="none"/>
            <a:tailEnd len="med" w="med" type="none"/>
          </a:ln>
        </p:spPr>
      </p:cxnSp>
      <p:pic>
        <p:nvPicPr>
          <p:cNvPr id="412" name="Google Shape;412;p58"/>
          <p:cNvPicPr preferRelativeResize="0"/>
          <p:nvPr/>
        </p:nvPicPr>
        <p:blipFill>
          <a:blip r:embed="rId4">
            <a:alphaModFix/>
          </a:blip>
          <a:stretch>
            <a:fillRect/>
          </a:stretch>
        </p:blipFill>
        <p:spPr>
          <a:xfrm>
            <a:off x="4964950" y="2106475"/>
            <a:ext cx="3307199" cy="2312025"/>
          </a:xfrm>
          <a:prstGeom prst="rect">
            <a:avLst/>
          </a:prstGeom>
          <a:noFill/>
          <a:ln>
            <a:noFill/>
          </a:ln>
        </p:spPr>
      </p:pic>
      <p:cxnSp>
        <p:nvCxnSpPr>
          <p:cNvPr id="413" name="Google Shape;413;p58"/>
          <p:cNvCxnSpPr>
            <a:endCxn id="412" idx="1"/>
          </p:cNvCxnSpPr>
          <p:nvPr/>
        </p:nvCxnSpPr>
        <p:spPr>
          <a:xfrm>
            <a:off x="3752050" y="1827887"/>
            <a:ext cx="1212900" cy="1434600"/>
          </a:xfrm>
          <a:prstGeom prst="straightConnector1">
            <a:avLst/>
          </a:prstGeom>
          <a:noFill/>
          <a:ln cap="flat" cmpd="sng" w="9525">
            <a:solidFill>
              <a:srgbClr val="FF9900"/>
            </a:solidFill>
            <a:prstDash val="solid"/>
            <a:round/>
            <a:headEnd len="med" w="med" type="none"/>
            <a:tailEnd len="med" w="med" type="none"/>
          </a:ln>
        </p:spPr>
      </p:cxnSp>
      <p:sp>
        <p:nvSpPr>
          <p:cNvPr id="414" name="Google Shape;414;p58"/>
          <p:cNvSpPr txBox="1"/>
          <p:nvPr/>
        </p:nvSpPr>
        <p:spPr>
          <a:xfrm>
            <a:off x="125825" y="3358125"/>
            <a:ext cx="32562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latin typeface="Caveat"/>
                <a:ea typeface="Caveat"/>
                <a:cs typeface="Caveat"/>
                <a:sym typeface="Caveat"/>
              </a:rPr>
              <a:t>Luego se pasó a PDF para poder </a:t>
            </a:r>
            <a:r>
              <a:rPr lang="es">
                <a:latin typeface="Caveat"/>
                <a:ea typeface="Caveat"/>
                <a:cs typeface="Caveat"/>
                <a:sym typeface="Caveat"/>
              </a:rPr>
              <a:t>subirlo</a:t>
            </a:r>
            <a:r>
              <a:rPr lang="es">
                <a:latin typeface="Caveat"/>
                <a:ea typeface="Caveat"/>
                <a:cs typeface="Caveat"/>
                <a:sym typeface="Caveat"/>
              </a:rPr>
              <a:t> a la memoria del proyecto de grado.</a:t>
            </a:r>
            <a:endParaRPr>
              <a:latin typeface="Caveat"/>
              <a:ea typeface="Caveat"/>
              <a:cs typeface="Caveat"/>
              <a:sym typeface="Caveat"/>
            </a:endParaRPr>
          </a:p>
        </p:txBody>
      </p:sp>
      <p:pic>
        <p:nvPicPr>
          <p:cNvPr id="415" name="Google Shape;415;p58"/>
          <p:cNvPicPr preferRelativeResize="0"/>
          <p:nvPr/>
        </p:nvPicPr>
        <p:blipFill>
          <a:blip r:embed="rId5">
            <a:alphaModFix/>
          </a:blip>
          <a:stretch>
            <a:fillRect/>
          </a:stretch>
        </p:blipFill>
        <p:spPr>
          <a:xfrm>
            <a:off x="3058050" y="2957375"/>
            <a:ext cx="1750776" cy="1904876"/>
          </a:xfrm>
          <a:prstGeom prst="rect">
            <a:avLst/>
          </a:prstGeom>
          <a:noFill/>
          <a:ln>
            <a:noFill/>
          </a:ln>
        </p:spPr>
      </p:pic>
      <p:cxnSp>
        <p:nvCxnSpPr>
          <p:cNvPr id="416" name="Google Shape;416;p58"/>
          <p:cNvCxnSpPr>
            <a:stCxn id="414" idx="2"/>
            <a:endCxn id="415" idx="1"/>
          </p:cNvCxnSpPr>
          <p:nvPr/>
        </p:nvCxnSpPr>
        <p:spPr>
          <a:xfrm flipH="1" rot="10800000">
            <a:off x="1753925" y="3909825"/>
            <a:ext cx="1304100" cy="63900"/>
          </a:xfrm>
          <a:prstGeom prst="straightConnector1">
            <a:avLst/>
          </a:prstGeom>
          <a:noFill/>
          <a:ln cap="flat" cmpd="sng" w="9525">
            <a:solidFill>
              <a:srgbClr val="FF9900"/>
            </a:solidFill>
            <a:prstDash val="solid"/>
            <a:round/>
            <a:headEnd len="med" w="med" type="none"/>
            <a:tailEnd len="med" w="med" type="triangle"/>
          </a:ln>
        </p:spPr>
      </p:cxn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0" name="Shape 420"/>
        <p:cNvGrpSpPr/>
        <p:nvPr/>
      </p:nvGrpSpPr>
      <p:grpSpPr>
        <a:xfrm>
          <a:off x="0" y="0"/>
          <a:ext cx="0" cy="0"/>
          <a:chOff x="0" y="0"/>
          <a:chExt cx="0" cy="0"/>
        </a:xfrm>
      </p:grpSpPr>
      <p:sp>
        <p:nvSpPr>
          <p:cNvPr id="421" name="Google Shape;421;p5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Pre producción</a:t>
            </a:r>
            <a:endParaRPr>
              <a:latin typeface="Amatic SC"/>
              <a:ea typeface="Amatic SC"/>
              <a:cs typeface="Amatic SC"/>
              <a:sym typeface="Amatic SC"/>
            </a:endParaRPr>
          </a:p>
        </p:txBody>
      </p:sp>
      <p:sp>
        <p:nvSpPr>
          <p:cNvPr id="422" name="Google Shape;422;p59"/>
          <p:cNvSpPr txBox="1"/>
          <p:nvPr>
            <p:ph idx="1" type="body"/>
          </p:nvPr>
        </p:nvSpPr>
        <p:spPr>
          <a:xfrm>
            <a:off x="311700" y="1152475"/>
            <a:ext cx="4224900" cy="1349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1500">
                <a:latin typeface="Caveat"/>
                <a:ea typeface="Caveat"/>
                <a:cs typeface="Caveat"/>
                <a:sym typeface="Caveat"/>
              </a:rPr>
              <a:t>“</a:t>
            </a:r>
            <a:r>
              <a:rPr lang="es" sz="1500">
                <a:latin typeface="Caveat"/>
                <a:ea typeface="Caveat"/>
                <a:cs typeface="Caveat"/>
                <a:sym typeface="Caveat"/>
              </a:rPr>
              <a:t>Es la primera etapa de una producción, en esta se realizan diferentes procesos creativos como la composición, arreglos musicales, concepto, entre otros. También se planea y organiza la logística que tendrá la producción. </a:t>
            </a:r>
            <a:endParaRPr sz="1500">
              <a:latin typeface="Caveat"/>
              <a:ea typeface="Caveat"/>
              <a:cs typeface="Caveat"/>
              <a:sym typeface="Caveat"/>
            </a:endParaRPr>
          </a:p>
        </p:txBody>
      </p:sp>
      <p:pic>
        <p:nvPicPr>
          <p:cNvPr id="423" name="Google Shape;423;p59"/>
          <p:cNvPicPr preferRelativeResize="0"/>
          <p:nvPr/>
        </p:nvPicPr>
        <p:blipFill>
          <a:blip r:embed="rId3">
            <a:alphaModFix/>
          </a:blip>
          <a:stretch>
            <a:fillRect/>
          </a:stretch>
        </p:blipFill>
        <p:spPr>
          <a:xfrm>
            <a:off x="4718600" y="445025"/>
            <a:ext cx="2297275" cy="2903350"/>
          </a:xfrm>
          <a:prstGeom prst="rect">
            <a:avLst/>
          </a:prstGeom>
          <a:noFill/>
          <a:ln>
            <a:noFill/>
          </a:ln>
        </p:spPr>
      </p:pic>
      <p:pic>
        <p:nvPicPr>
          <p:cNvPr id="424" name="Google Shape;424;p59"/>
          <p:cNvPicPr preferRelativeResize="0"/>
          <p:nvPr/>
        </p:nvPicPr>
        <p:blipFill>
          <a:blip r:embed="rId4">
            <a:alphaModFix/>
          </a:blip>
          <a:stretch>
            <a:fillRect/>
          </a:stretch>
        </p:blipFill>
        <p:spPr>
          <a:xfrm>
            <a:off x="6478600" y="2659950"/>
            <a:ext cx="2594224" cy="2116975"/>
          </a:xfrm>
          <a:prstGeom prst="rect">
            <a:avLst/>
          </a:prstGeom>
          <a:noFill/>
          <a:ln>
            <a:noFill/>
          </a:ln>
        </p:spPr>
      </p:pic>
      <p:sp>
        <p:nvSpPr>
          <p:cNvPr id="425" name="Google Shape;425;p59"/>
          <p:cNvSpPr txBox="1"/>
          <p:nvPr/>
        </p:nvSpPr>
        <p:spPr>
          <a:xfrm>
            <a:off x="451450" y="2501575"/>
            <a:ext cx="40557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latin typeface="Caveat"/>
                <a:ea typeface="Caveat"/>
                <a:cs typeface="Caveat"/>
                <a:sym typeface="Caveat"/>
              </a:rPr>
              <a:t>“</a:t>
            </a:r>
            <a:r>
              <a:rPr lang="es">
                <a:latin typeface="Caveat"/>
                <a:ea typeface="Caveat"/>
                <a:cs typeface="Caveat"/>
                <a:sym typeface="Caveat"/>
              </a:rPr>
              <a:t>Que se debe tener en cuenta?</a:t>
            </a:r>
            <a:endParaRPr>
              <a:latin typeface="Caveat"/>
              <a:ea typeface="Caveat"/>
              <a:cs typeface="Caveat"/>
              <a:sym typeface="Caveat"/>
            </a:endParaRPr>
          </a:p>
          <a:p>
            <a:pPr indent="0" lvl="0" marL="0" rtl="0" algn="l">
              <a:spcBef>
                <a:spcPts val="0"/>
              </a:spcBef>
              <a:spcAft>
                <a:spcPts val="0"/>
              </a:spcAft>
              <a:buNone/>
            </a:pPr>
            <a:r>
              <a:rPr lang="es">
                <a:latin typeface="Caveat"/>
                <a:ea typeface="Caveat"/>
                <a:cs typeface="Caveat"/>
                <a:sym typeface="Caveat"/>
              </a:rPr>
              <a:t>La instrumentación, letra, ritmo, el performance de los instrumentos, arreglos musicales y un rough mix.</a:t>
            </a:r>
            <a:endParaRPr>
              <a:latin typeface="Caveat"/>
              <a:ea typeface="Caveat"/>
              <a:cs typeface="Caveat"/>
              <a:sym typeface="Caveat"/>
            </a:endParaRPr>
          </a:p>
        </p:txBody>
      </p:sp>
      <p:sp>
        <p:nvSpPr>
          <p:cNvPr id="426" name="Google Shape;426;p59"/>
          <p:cNvSpPr txBox="1"/>
          <p:nvPr/>
        </p:nvSpPr>
        <p:spPr>
          <a:xfrm>
            <a:off x="481150" y="3663350"/>
            <a:ext cx="3996300" cy="615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latin typeface="Caveat"/>
                <a:ea typeface="Caveat"/>
                <a:cs typeface="Caveat"/>
                <a:sym typeface="Caveat"/>
              </a:rPr>
              <a:t>El rough mix es una mezcla rápida que se hace con el fin de tener más claro cómo sonará el producto final</a:t>
            </a:r>
            <a:endParaRPr>
              <a:latin typeface="Caveat"/>
              <a:ea typeface="Caveat"/>
              <a:cs typeface="Caveat"/>
              <a:sym typeface="Caveat"/>
            </a:endParaRPr>
          </a:p>
        </p:txBody>
      </p:sp>
      <p:sp>
        <p:nvSpPr>
          <p:cNvPr id="427" name="Google Shape;427;p59"/>
          <p:cNvSpPr txBox="1"/>
          <p:nvPr/>
        </p:nvSpPr>
        <p:spPr>
          <a:xfrm>
            <a:off x="93025" y="4138725"/>
            <a:ext cx="8058900" cy="1508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latin typeface="Caveat"/>
                <a:ea typeface="Caveat"/>
                <a:cs typeface="Caveat"/>
                <a:sym typeface="Caveat"/>
              </a:rPr>
              <a:t>Se debe realizar un demo como guía para la grabación que debe ser entregado al ingeniero de grabación.”</a:t>
            </a:r>
            <a:endParaRPr>
              <a:latin typeface="Caveat"/>
              <a:ea typeface="Caveat"/>
              <a:cs typeface="Caveat"/>
              <a:sym typeface="Caveat"/>
            </a:endParaRPr>
          </a:p>
          <a:p>
            <a:pPr indent="0" lvl="0" marL="0" rtl="0" algn="l">
              <a:spcBef>
                <a:spcPts val="0"/>
              </a:spcBef>
              <a:spcAft>
                <a:spcPts val="0"/>
              </a:spcAft>
              <a:buNone/>
            </a:pPr>
            <a:r>
              <a:rPr lang="es">
                <a:latin typeface="Caveat"/>
                <a:ea typeface="Caveat"/>
                <a:cs typeface="Caveat"/>
                <a:sym typeface="Caveat"/>
              </a:rPr>
              <a:t>Sacado de:</a:t>
            </a:r>
            <a:r>
              <a:rPr lang="es" sz="800">
                <a:latin typeface="Caveat"/>
                <a:ea typeface="Caveat"/>
                <a:cs typeface="Caveat"/>
                <a:sym typeface="Caveat"/>
              </a:rPr>
              <a:t> </a:t>
            </a:r>
            <a:r>
              <a:rPr lang="es" sz="800">
                <a:solidFill>
                  <a:schemeClr val="dk1"/>
                </a:solidFill>
                <a:latin typeface="Caveat"/>
                <a:ea typeface="Caveat"/>
                <a:cs typeface="Caveat"/>
                <a:sym typeface="Caveat"/>
              </a:rPr>
              <a:t>Facundo, H. (2008). Producción Musical Profesional. Editorial Gradi S.A. Recuperado de: https://books.google.com.co/books?hl=es&amp;lr=&amp;id=7TlK9YfI-zYC&amp;oi=fnd&amp;pg=PA64&amp;dq=grabacion+musical+al+aire+libre&amp;ots=p3Li7-</a:t>
            </a:r>
            <a:endParaRPr sz="800">
              <a:solidFill>
                <a:schemeClr val="dk1"/>
              </a:solidFill>
              <a:latin typeface="Caveat"/>
              <a:ea typeface="Caveat"/>
              <a:cs typeface="Caveat"/>
              <a:sym typeface="Caveat"/>
            </a:endParaRPr>
          </a:p>
          <a:p>
            <a:pPr indent="-457200" lvl="0" marL="457200" rtl="0" algn="l">
              <a:lnSpc>
                <a:spcPct val="200000"/>
              </a:lnSpc>
              <a:spcBef>
                <a:spcPts val="1200"/>
              </a:spcBef>
              <a:spcAft>
                <a:spcPts val="0"/>
              </a:spcAft>
              <a:buClr>
                <a:schemeClr val="dk1"/>
              </a:buClr>
              <a:buSzPts val="1100"/>
              <a:buFont typeface="Arial"/>
              <a:buNone/>
            </a:pPr>
            <a:r>
              <a:rPr lang="es" sz="800">
                <a:solidFill>
                  <a:schemeClr val="dk1"/>
                </a:solidFill>
                <a:latin typeface="Caveat"/>
                <a:ea typeface="Caveat"/>
                <a:cs typeface="Caveat"/>
                <a:sym typeface="Caveat"/>
              </a:rPr>
              <a:t>_n2P&amp;sig=91kn7isrmRwVGcmFza8b1deot3s&amp;redir_esc=y#v=onepage&amp;q=grabacion%20musical%20al%20aire%20libre&amp;f</a:t>
            </a:r>
            <a:endParaRPr sz="800">
              <a:solidFill>
                <a:schemeClr val="dk1"/>
              </a:solidFill>
              <a:latin typeface="Caveat"/>
              <a:ea typeface="Caveat"/>
              <a:cs typeface="Caveat"/>
              <a:sym typeface="Caveat"/>
            </a:endParaRPr>
          </a:p>
          <a:p>
            <a:pPr indent="0" lvl="0" marL="0" rtl="0" algn="l">
              <a:spcBef>
                <a:spcPts val="1200"/>
              </a:spcBef>
              <a:spcAft>
                <a:spcPts val="0"/>
              </a:spcAft>
              <a:buNone/>
            </a:pPr>
            <a:r>
              <a:t/>
            </a:r>
            <a:endParaRPr>
              <a:latin typeface="Caveat"/>
              <a:ea typeface="Caveat"/>
              <a:cs typeface="Caveat"/>
              <a:sym typeface="Caveat"/>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1" name="Shape 431"/>
        <p:cNvGrpSpPr/>
        <p:nvPr/>
      </p:nvGrpSpPr>
      <p:grpSpPr>
        <a:xfrm>
          <a:off x="0" y="0"/>
          <a:ext cx="0" cy="0"/>
          <a:chOff x="0" y="0"/>
          <a:chExt cx="0" cy="0"/>
        </a:xfrm>
      </p:grpSpPr>
      <p:sp>
        <p:nvSpPr>
          <p:cNvPr id="432" name="Google Shape;432;p60"/>
          <p:cNvSpPr txBox="1"/>
          <p:nvPr>
            <p:ph type="title"/>
          </p:nvPr>
        </p:nvSpPr>
        <p:spPr>
          <a:xfrm>
            <a:off x="311700" y="445025"/>
            <a:ext cx="29964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Producción</a:t>
            </a:r>
            <a:endParaRPr>
              <a:latin typeface="Amatic SC"/>
              <a:ea typeface="Amatic SC"/>
              <a:cs typeface="Amatic SC"/>
              <a:sym typeface="Amatic SC"/>
            </a:endParaRPr>
          </a:p>
        </p:txBody>
      </p:sp>
      <p:sp>
        <p:nvSpPr>
          <p:cNvPr id="433" name="Google Shape;433;p60"/>
          <p:cNvSpPr txBox="1"/>
          <p:nvPr>
            <p:ph idx="1" type="body"/>
          </p:nvPr>
        </p:nvSpPr>
        <p:spPr>
          <a:xfrm>
            <a:off x="311700" y="1152475"/>
            <a:ext cx="3418200" cy="1821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1400">
                <a:solidFill>
                  <a:schemeClr val="dk1"/>
                </a:solidFill>
                <a:latin typeface="Caveat"/>
                <a:ea typeface="Caveat"/>
                <a:cs typeface="Caveat"/>
                <a:sym typeface="Caveat"/>
              </a:rPr>
              <a:t>En esta etapa se lleva a cabo el proceso de grabación y edición de los instrumentos.</a:t>
            </a:r>
            <a:endParaRPr sz="1400">
              <a:solidFill>
                <a:schemeClr val="dk1"/>
              </a:solidFill>
              <a:latin typeface="Caveat"/>
              <a:ea typeface="Caveat"/>
              <a:cs typeface="Caveat"/>
              <a:sym typeface="Caveat"/>
            </a:endParaRPr>
          </a:p>
          <a:p>
            <a:pPr indent="0" lvl="0" marL="0" rtl="0" algn="l">
              <a:spcBef>
                <a:spcPts val="0"/>
              </a:spcBef>
              <a:spcAft>
                <a:spcPts val="0"/>
              </a:spcAft>
              <a:buNone/>
            </a:pPr>
            <a:r>
              <a:rPr lang="es" sz="1400">
                <a:solidFill>
                  <a:schemeClr val="dk1"/>
                </a:solidFill>
                <a:latin typeface="Caveat"/>
                <a:ea typeface="Caveat"/>
                <a:cs typeface="Caveat"/>
                <a:sym typeface="Caveat"/>
              </a:rPr>
              <a:t>Se debe estar atento de los niveles de entrada de la señal a grabar, es necesario monitorear cada cambio, evitando ruidos y saturaciones.  También se debe estar atento a las entradas y salidas de cada instrumentos y el tratamiento que va a tener cada señal.</a:t>
            </a:r>
            <a:endParaRPr sz="1400">
              <a:solidFill>
                <a:schemeClr val="dk1"/>
              </a:solidFill>
              <a:latin typeface="Caveat"/>
              <a:ea typeface="Caveat"/>
              <a:cs typeface="Caveat"/>
              <a:sym typeface="Caveat"/>
            </a:endParaRPr>
          </a:p>
        </p:txBody>
      </p:sp>
      <p:sp>
        <p:nvSpPr>
          <p:cNvPr id="434" name="Google Shape;434;p60"/>
          <p:cNvSpPr txBox="1"/>
          <p:nvPr/>
        </p:nvSpPr>
        <p:spPr>
          <a:xfrm>
            <a:off x="129725" y="2974375"/>
            <a:ext cx="4140600" cy="200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latin typeface="Caveat"/>
                <a:ea typeface="Caveat"/>
                <a:cs typeface="Caveat"/>
                <a:sym typeface="Caveat"/>
              </a:rPr>
              <a:t>Generalmente primero se realiza la captura de las pistas rítmicas como la batería y el bajo y después la guitarra rítmica y los teclados. Finalmente se captura la voz principal, las voces de fondo y los solistas. </a:t>
            </a:r>
            <a:endParaRPr>
              <a:latin typeface="Caveat"/>
              <a:ea typeface="Caveat"/>
              <a:cs typeface="Caveat"/>
              <a:sym typeface="Caveat"/>
            </a:endParaRPr>
          </a:p>
          <a:p>
            <a:pPr indent="0" lvl="0" marL="0" rtl="0" algn="l">
              <a:spcBef>
                <a:spcPts val="0"/>
              </a:spcBef>
              <a:spcAft>
                <a:spcPts val="0"/>
              </a:spcAft>
              <a:buNone/>
            </a:pPr>
            <a:r>
              <a:rPr lang="es">
                <a:latin typeface="Caveat"/>
                <a:ea typeface="Caveat"/>
                <a:cs typeface="Caveat"/>
                <a:sym typeface="Caveat"/>
              </a:rPr>
              <a:t>Sacado de: </a:t>
            </a:r>
            <a:r>
              <a:rPr lang="es" sz="700">
                <a:solidFill>
                  <a:schemeClr val="dk1"/>
                </a:solidFill>
                <a:latin typeface="Times New Roman"/>
                <a:ea typeface="Times New Roman"/>
                <a:cs typeface="Times New Roman"/>
                <a:sym typeface="Times New Roman"/>
              </a:rPr>
              <a:t>Facundo, H. (2008). Producción Musical Profesional. Editorial Gradi S.A. Recuperado de: https://books.google.com.co/books?hl=es&amp;lr=&amp;id=7TlK9YfI-zYC&amp;oi=fnd&amp;pg=PA64&amp;dq=grabacion+musical+al+aire+libre&amp;ots=p3Li7-</a:t>
            </a:r>
            <a:endParaRPr sz="700">
              <a:solidFill>
                <a:schemeClr val="dk1"/>
              </a:solidFill>
              <a:latin typeface="Times New Roman"/>
              <a:ea typeface="Times New Roman"/>
              <a:cs typeface="Times New Roman"/>
              <a:sym typeface="Times New Roman"/>
            </a:endParaRPr>
          </a:p>
          <a:p>
            <a:pPr indent="-457200" lvl="0" marL="457200" rtl="0" algn="l">
              <a:lnSpc>
                <a:spcPct val="200000"/>
              </a:lnSpc>
              <a:spcBef>
                <a:spcPts val="1200"/>
              </a:spcBef>
              <a:spcAft>
                <a:spcPts val="0"/>
              </a:spcAft>
              <a:buClr>
                <a:schemeClr val="dk1"/>
              </a:buClr>
              <a:buSzPts val="1100"/>
              <a:buFont typeface="Arial"/>
              <a:buNone/>
            </a:pPr>
            <a:r>
              <a:rPr lang="es" sz="600">
                <a:solidFill>
                  <a:schemeClr val="dk1"/>
                </a:solidFill>
                <a:latin typeface="Times New Roman"/>
                <a:ea typeface="Times New Roman"/>
                <a:cs typeface="Times New Roman"/>
                <a:sym typeface="Times New Roman"/>
              </a:rPr>
              <a:t>_n2P&amp;sig=91kn7isrmRwVGcmFza8b1deot3s&amp;redir_esc=y#v=onepage&amp;q=grabacion%20musical%20al%20aire%20libre&amp;f</a:t>
            </a:r>
            <a:endParaRPr sz="600">
              <a:solidFill>
                <a:schemeClr val="dk1"/>
              </a:solidFill>
              <a:latin typeface="Times New Roman"/>
              <a:ea typeface="Times New Roman"/>
              <a:cs typeface="Times New Roman"/>
              <a:sym typeface="Times New Roman"/>
            </a:endParaRPr>
          </a:p>
          <a:p>
            <a:pPr indent="0" lvl="0" marL="0" rtl="0" algn="l">
              <a:spcBef>
                <a:spcPts val="1200"/>
              </a:spcBef>
              <a:spcAft>
                <a:spcPts val="0"/>
              </a:spcAft>
              <a:buNone/>
            </a:pPr>
            <a:r>
              <a:t/>
            </a:r>
            <a:endParaRPr sz="100">
              <a:latin typeface="Caveat"/>
              <a:ea typeface="Caveat"/>
              <a:cs typeface="Caveat"/>
              <a:sym typeface="Caveat"/>
            </a:endParaRPr>
          </a:p>
        </p:txBody>
      </p:sp>
      <p:sp>
        <p:nvSpPr>
          <p:cNvPr id="435" name="Google Shape;435;p60"/>
          <p:cNvSpPr txBox="1"/>
          <p:nvPr/>
        </p:nvSpPr>
        <p:spPr>
          <a:xfrm>
            <a:off x="5091700" y="1198925"/>
            <a:ext cx="3418200" cy="1262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latin typeface="Caveat"/>
                <a:ea typeface="Caveat"/>
                <a:cs typeface="Caveat"/>
                <a:sym typeface="Caveat"/>
              </a:rPr>
              <a:t>La edición es el proceso en donde se corrigen problemas ocasionados en la grabación, por ejemplo, ruidos de fondo, afinación y problemas rítmicos con la finalidad de crear archivos consolidados de audio y MIDI.</a:t>
            </a:r>
            <a:endParaRPr>
              <a:latin typeface="Caveat"/>
              <a:ea typeface="Caveat"/>
              <a:cs typeface="Caveat"/>
              <a:sym typeface="Caveat"/>
            </a:endParaRPr>
          </a:p>
        </p:txBody>
      </p:sp>
      <p:pic>
        <p:nvPicPr>
          <p:cNvPr id="436" name="Google Shape;436;p60"/>
          <p:cNvPicPr preferRelativeResize="0"/>
          <p:nvPr/>
        </p:nvPicPr>
        <p:blipFill>
          <a:blip r:embed="rId3">
            <a:alphaModFix/>
          </a:blip>
          <a:stretch>
            <a:fillRect/>
          </a:stretch>
        </p:blipFill>
        <p:spPr>
          <a:xfrm>
            <a:off x="4200550" y="2608750"/>
            <a:ext cx="4732990" cy="2377675"/>
          </a:xfrm>
          <a:prstGeom prst="rect">
            <a:avLst/>
          </a:prstGeom>
          <a:noFill/>
          <a:ln>
            <a:noFill/>
          </a:ln>
        </p:spPr>
      </p:pic>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0" name="Shape 440"/>
        <p:cNvGrpSpPr/>
        <p:nvPr/>
      </p:nvGrpSpPr>
      <p:grpSpPr>
        <a:xfrm>
          <a:off x="0" y="0"/>
          <a:ext cx="0" cy="0"/>
          <a:chOff x="0" y="0"/>
          <a:chExt cx="0" cy="0"/>
        </a:xfrm>
      </p:grpSpPr>
      <p:sp>
        <p:nvSpPr>
          <p:cNvPr id="441" name="Google Shape;441;p6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Caveat"/>
                <a:ea typeface="Caveat"/>
                <a:cs typeface="Caveat"/>
                <a:sym typeface="Caveat"/>
              </a:rPr>
              <a:t>Post producción</a:t>
            </a:r>
            <a:endParaRPr>
              <a:latin typeface="Caveat"/>
              <a:ea typeface="Caveat"/>
              <a:cs typeface="Caveat"/>
              <a:sym typeface="Caveat"/>
            </a:endParaRPr>
          </a:p>
        </p:txBody>
      </p:sp>
      <p:sp>
        <p:nvSpPr>
          <p:cNvPr id="442" name="Google Shape;442;p61"/>
          <p:cNvSpPr txBox="1"/>
          <p:nvPr>
            <p:ph idx="1" type="body"/>
          </p:nvPr>
        </p:nvSpPr>
        <p:spPr>
          <a:xfrm>
            <a:off x="356100" y="1248700"/>
            <a:ext cx="8369400" cy="527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1400">
                <a:latin typeface="Caveat"/>
                <a:ea typeface="Caveat"/>
                <a:cs typeface="Caveat"/>
                <a:sym typeface="Caveat"/>
              </a:rPr>
              <a:t>En esta etapa se mezclará cada pista para moldear el sonido y presentar cada timbre de un modo congruente</a:t>
            </a:r>
            <a:endParaRPr sz="1400">
              <a:latin typeface="Caveat"/>
              <a:ea typeface="Caveat"/>
              <a:cs typeface="Caveat"/>
              <a:sym typeface="Caveat"/>
            </a:endParaRPr>
          </a:p>
        </p:txBody>
      </p:sp>
      <p:sp>
        <p:nvSpPr>
          <p:cNvPr id="443" name="Google Shape;443;p61"/>
          <p:cNvSpPr txBox="1"/>
          <p:nvPr/>
        </p:nvSpPr>
        <p:spPr>
          <a:xfrm>
            <a:off x="503250" y="1716900"/>
            <a:ext cx="2301600" cy="1908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
                <a:latin typeface="Caveat"/>
                <a:ea typeface="Caveat"/>
                <a:cs typeface="Caveat"/>
                <a:sym typeface="Caveat"/>
              </a:rPr>
              <a:t>Mezcla:</a:t>
            </a:r>
            <a:endParaRPr b="1">
              <a:latin typeface="Caveat"/>
              <a:ea typeface="Caveat"/>
              <a:cs typeface="Caveat"/>
              <a:sym typeface="Caveat"/>
            </a:endParaRPr>
          </a:p>
          <a:p>
            <a:pPr indent="0" lvl="0" marL="0" rtl="0" algn="l">
              <a:spcBef>
                <a:spcPts val="0"/>
              </a:spcBef>
              <a:spcAft>
                <a:spcPts val="0"/>
              </a:spcAft>
              <a:buNone/>
            </a:pPr>
            <a:r>
              <a:t/>
            </a:r>
            <a:endParaRPr b="1">
              <a:latin typeface="Caveat"/>
              <a:ea typeface="Caveat"/>
              <a:cs typeface="Caveat"/>
              <a:sym typeface="Caveat"/>
            </a:endParaRPr>
          </a:p>
          <a:p>
            <a:pPr indent="0" lvl="0" marL="0" rtl="0" algn="l">
              <a:spcBef>
                <a:spcPts val="0"/>
              </a:spcBef>
              <a:spcAft>
                <a:spcPts val="0"/>
              </a:spcAft>
              <a:buNone/>
            </a:pPr>
            <a:r>
              <a:rPr lang="es">
                <a:latin typeface="Caveat"/>
                <a:ea typeface="Caveat"/>
                <a:cs typeface="Caveat"/>
                <a:sym typeface="Caveat"/>
              </a:rPr>
              <a:t>Mezclar consiste en conseguir un equilibrio entre las frecuencias, los volúmenes y los planos de los instrumentos de tal forma que la escucha resulte agradable y se ajuste al concepto de la canción.</a:t>
            </a:r>
            <a:endParaRPr>
              <a:latin typeface="Caveat"/>
              <a:ea typeface="Caveat"/>
              <a:cs typeface="Caveat"/>
              <a:sym typeface="Caveat"/>
            </a:endParaRPr>
          </a:p>
        </p:txBody>
      </p:sp>
      <p:sp>
        <p:nvSpPr>
          <p:cNvPr id="444" name="Google Shape;444;p61"/>
          <p:cNvSpPr txBox="1"/>
          <p:nvPr/>
        </p:nvSpPr>
        <p:spPr>
          <a:xfrm>
            <a:off x="4322000" y="1635575"/>
            <a:ext cx="4262700" cy="2124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latin typeface="Caveat"/>
                <a:ea typeface="Caveat"/>
                <a:cs typeface="Caveat"/>
                <a:sym typeface="Caveat"/>
              </a:rPr>
              <a:t>Masterización:</a:t>
            </a:r>
            <a:endParaRPr>
              <a:latin typeface="Caveat"/>
              <a:ea typeface="Caveat"/>
              <a:cs typeface="Caveat"/>
              <a:sym typeface="Caveat"/>
            </a:endParaRPr>
          </a:p>
          <a:p>
            <a:pPr indent="0" lvl="0" marL="0" rtl="0" algn="l">
              <a:spcBef>
                <a:spcPts val="0"/>
              </a:spcBef>
              <a:spcAft>
                <a:spcPts val="0"/>
              </a:spcAft>
              <a:buNone/>
            </a:pPr>
            <a:r>
              <a:t/>
            </a:r>
            <a:endParaRPr>
              <a:latin typeface="Caveat"/>
              <a:ea typeface="Caveat"/>
              <a:cs typeface="Caveat"/>
              <a:sym typeface="Caveat"/>
            </a:endParaRPr>
          </a:p>
          <a:p>
            <a:pPr indent="0" lvl="0" marL="0" rtl="0" algn="l">
              <a:spcBef>
                <a:spcPts val="0"/>
              </a:spcBef>
              <a:spcAft>
                <a:spcPts val="0"/>
              </a:spcAft>
              <a:buNone/>
            </a:pPr>
            <a:r>
              <a:rPr lang="es">
                <a:latin typeface="Caveat"/>
                <a:ea typeface="Caveat"/>
                <a:cs typeface="Caveat"/>
                <a:sym typeface="Caveat"/>
              </a:rPr>
              <a:t>Es el último proceso de la producción de una canción. En esta se emplean técnicas que permiten elevar la canción a otro nivel. Para esto deben maximizarse y equilibrarse niveles de volumen ajustando la sincronización entre las canciones. También se revisa la mezcla y se corrige si es necesario y por último se desarrolla la inserción de código IRS, que sirve para identificar la canción por medio de dígitos.</a:t>
            </a:r>
            <a:endParaRPr>
              <a:latin typeface="Caveat"/>
              <a:ea typeface="Caveat"/>
              <a:cs typeface="Caveat"/>
              <a:sym typeface="Caveat"/>
            </a:endParaRPr>
          </a:p>
        </p:txBody>
      </p:sp>
      <p:pic>
        <p:nvPicPr>
          <p:cNvPr id="445" name="Google Shape;445;p61"/>
          <p:cNvPicPr preferRelativeResize="0"/>
          <p:nvPr/>
        </p:nvPicPr>
        <p:blipFill>
          <a:blip r:embed="rId3">
            <a:alphaModFix/>
          </a:blip>
          <a:stretch>
            <a:fillRect/>
          </a:stretch>
        </p:blipFill>
        <p:spPr>
          <a:xfrm>
            <a:off x="6758850" y="12"/>
            <a:ext cx="2385149" cy="1329675"/>
          </a:xfrm>
          <a:prstGeom prst="rect">
            <a:avLst/>
          </a:prstGeom>
          <a:noFill/>
          <a:ln>
            <a:noFill/>
          </a:ln>
        </p:spPr>
      </p:pic>
      <p:sp>
        <p:nvSpPr>
          <p:cNvPr id="446" name="Google Shape;446;p61"/>
          <p:cNvSpPr txBox="1"/>
          <p:nvPr/>
        </p:nvSpPr>
        <p:spPr>
          <a:xfrm>
            <a:off x="509900" y="3964375"/>
            <a:ext cx="4767600" cy="1200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t>Sacado de: </a:t>
            </a:r>
            <a:r>
              <a:rPr lang="es" sz="600">
                <a:solidFill>
                  <a:schemeClr val="dk1"/>
                </a:solidFill>
                <a:latin typeface="Times New Roman"/>
                <a:ea typeface="Times New Roman"/>
                <a:cs typeface="Times New Roman"/>
                <a:sym typeface="Times New Roman"/>
              </a:rPr>
              <a:t>Facundo, H. (2008). Producción Musical Profesional. Editorial Gradi S.A. Recuperado de: https://books.google.com.co/books?hl=es&amp;lr=&amp;id=7TlK9YfI-zYC&amp;oi=fnd&amp;pg=PA64&amp;dq=grabacion+musical+al+aire+libre&amp;ots=p3Li7-</a:t>
            </a:r>
            <a:endParaRPr sz="600">
              <a:solidFill>
                <a:schemeClr val="dk1"/>
              </a:solidFill>
              <a:latin typeface="Times New Roman"/>
              <a:ea typeface="Times New Roman"/>
              <a:cs typeface="Times New Roman"/>
              <a:sym typeface="Times New Roman"/>
            </a:endParaRPr>
          </a:p>
          <a:p>
            <a:pPr indent="-457200" lvl="0" marL="457200" rtl="0" algn="l">
              <a:lnSpc>
                <a:spcPct val="200000"/>
              </a:lnSpc>
              <a:spcBef>
                <a:spcPts val="1200"/>
              </a:spcBef>
              <a:spcAft>
                <a:spcPts val="0"/>
              </a:spcAft>
              <a:buClr>
                <a:schemeClr val="dk1"/>
              </a:buClr>
              <a:buSzPts val="1100"/>
              <a:buFont typeface="Arial"/>
              <a:buNone/>
            </a:pPr>
            <a:r>
              <a:rPr lang="es" sz="600">
                <a:solidFill>
                  <a:schemeClr val="dk1"/>
                </a:solidFill>
                <a:latin typeface="Times New Roman"/>
                <a:ea typeface="Times New Roman"/>
                <a:cs typeface="Times New Roman"/>
                <a:sym typeface="Times New Roman"/>
              </a:rPr>
              <a:t>_n2P&amp;sig=91kn7isrmRwVGcmFza8b1deot3s&amp;redir_esc=y#v=onepage&amp;q=grabacion%20musical%20al%20aire%20libre&amp;f</a:t>
            </a:r>
            <a:endParaRPr sz="600">
              <a:solidFill>
                <a:schemeClr val="dk1"/>
              </a:solidFill>
              <a:latin typeface="Times New Roman"/>
              <a:ea typeface="Times New Roman"/>
              <a:cs typeface="Times New Roman"/>
              <a:sym typeface="Times New Roman"/>
            </a:endParaRPr>
          </a:p>
          <a:p>
            <a:pPr indent="0" lvl="0" marL="0" rtl="0" algn="l">
              <a:spcBef>
                <a:spcPts val="1200"/>
              </a:spcBef>
              <a:spcAft>
                <a:spcPts val="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7"/>
          <p:cNvSpPr txBox="1"/>
          <p:nvPr>
            <p:ph idx="1" type="body"/>
          </p:nvPr>
        </p:nvSpPr>
        <p:spPr>
          <a:xfrm>
            <a:off x="387125" y="295225"/>
            <a:ext cx="8520600" cy="4615200"/>
          </a:xfrm>
          <a:prstGeom prst="rect">
            <a:avLst/>
          </a:prstGeom>
          <a:solidFill>
            <a:schemeClr val="lt1"/>
          </a:solidFill>
        </p:spPr>
        <p:txBody>
          <a:bodyPr anchorCtr="0" anchor="t" bIns="91425" lIns="91425" spcFirstLastPara="1" rIns="91425" wrap="square" tIns="91425">
            <a:noAutofit/>
          </a:bodyPr>
          <a:lstStyle/>
          <a:p>
            <a:pPr indent="0" lvl="0" marL="0" rtl="0" algn="l">
              <a:spcBef>
                <a:spcPts val="0"/>
              </a:spcBef>
              <a:spcAft>
                <a:spcPts val="0"/>
              </a:spcAft>
              <a:buNone/>
            </a:pPr>
            <a:r>
              <a:rPr lang="es" sz="1100">
                <a:solidFill>
                  <a:schemeClr val="dk1"/>
                </a:solidFill>
                <a:latin typeface="Caveat"/>
                <a:ea typeface="Caveat"/>
                <a:cs typeface="Caveat"/>
                <a:sym typeface="Caveat"/>
              </a:rPr>
              <a:t>Este proyecto busca mostrar el proceso de la grabación de un single de </a:t>
            </a:r>
            <a:r>
              <a:rPr lang="es" sz="1100">
                <a:solidFill>
                  <a:schemeClr val="dk1"/>
                </a:solidFill>
                <a:latin typeface="Caveat"/>
                <a:ea typeface="Caveat"/>
                <a:cs typeface="Caveat"/>
                <a:sym typeface="Caveat"/>
              </a:rPr>
              <a:t>músicos</a:t>
            </a:r>
            <a:r>
              <a:rPr lang="es" sz="1100">
                <a:solidFill>
                  <a:schemeClr val="dk1"/>
                </a:solidFill>
                <a:latin typeface="Caveat"/>
                <a:ea typeface="Caveat"/>
                <a:cs typeface="Caveat"/>
                <a:sym typeface="Caveat"/>
              </a:rPr>
              <a:t> callejeros en la calle por medio de memoria audiovisual.</a:t>
            </a:r>
            <a:endParaRPr sz="1100">
              <a:solidFill>
                <a:schemeClr val="dk1"/>
              </a:solidFill>
              <a:latin typeface="Caveat"/>
              <a:ea typeface="Caveat"/>
              <a:cs typeface="Caveat"/>
              <a:sym typeface="Caveat"/>
            </a:endParaRPr>
          </a:p>
          <a:p>
            <a:pPr indent="0" lvl="0" marL="0" rtl="0" algn="l">
              <a:spcBef>
                <a:spcPts val="0"/>
              </a:spcBef>
              <a:spcAft>
                <a:spcPts val="0"/>
              </a:spcAft>
              <a:buNone/>
            </a:pPr>
            <a:r>
              <a:rPr lang="es" sz="1100">
                <a:solidFill>
                  <a:schemeClr val="dk1"/>
                </a:solidFill>
                <a:latin typeface="Caveat"/>
                <a:ea typeface="Caveat"/>
                <a:cs typeface="Caveat"/>
                <a:sym typeface="Caveat"/>
              </a:rPr>
              <a:t>Para su elaboración fue necesaria la asesoría por medio de entrevistas de diferentes expertos, el </a:t>
            </a:r>
            <a:r>
              <a:rPr lang="es" sz="1100">
                <a:solidFill>
                  <a:schemeClr val="dk1"/>
                </a:solidFill>
                <a:latin typeface="Caveat"/>
                <a:ea typeface="Caveat"/>
                <a:cs typeface="Caveat"/>
                <a:sym typeface="Caveat"/>
              </a:rPr>
              <a:t>análisis</a:t>
            </a:r>
            <a:r>
              <a:rPr lang="es" sz="1100">
                <a:solidFill>
                  <a:schemeClr val="dk1"/>
                </a:solidFill>
                <a:latin typeface="Caveat"/>
                <a:ea typeface="Caveat"/>
                <a:cs typeface="Caveat"/>
                <a:sym typeface="Caveat"/>
              </a:rPr>
              <a:t> de documentos y material audiovisual y un proceso práctico e investigativo. Estos componentes fueron fundamentales para llevar a cabo la ejecución de el single y para la estructuración de cada proceso que requería el proyecto.</a:t>
            </a:r>
            <a:endParaRPr sz="1100">
              <a:solidFill>
                <a:schemeClr val="dk1"/>
              </a:solidFill>
              <a:latin typeface="Caveat"/>
              <a:ea typeface="Caveat"/>
              <a:cs typeface="Caveat"/>
              <a:sym typeface="Caveat"/>
            </a:endParaRPr>
          </a:p>
          <a:p>
            <a:pPr indent="0" lvl="0" marL="0" rtl="0" algn="l">
              <a:spcBef>
                <a:spcPts val="0"/>
              </a:spcBef>
              <a:spcAft>
                <a:spcPts val="0"/>
              </a:spcAft>
              <a:buNone/>
            </a:pPr>
            <a:r>
              <a:rPr lang="es" sz="1100">
                <a:solidFill>
                  <a:schemeClr val="dk1"/>
                </a:solidFill>
                <a:latin typeface="Caveat"/>
                <a:ea typeface="Caveat"/>
                <a:cs typeface="Caveat"/>
                <a:sym typeface="Caveat"/>
              </a:rPr>
              <a:t>El nombre del single es “La Calle Canta”,para su elaboración se llevó a cabo un proceso de investigación, un proceso creativo desde su composición, pre producción, producción y post producción. En cada uno de estos proceso se buscó llevar a cabo el concepto de la obra como una obra callejera grabada en un espacio abierto saliendome por completo de los </a:t>
            </a:r>
            <a:r>
              <a:rPr lang="es" sz="1100">
                <a:solidFill>
                  <a:schemeClr val="dk1"/>
                </a:solidFill>
                <a:latin typeface="Caveat"/>
                <a:ea typeface="Caveat"/>
                <a:cs typeface="Caveat"/>
                <a:sym typeface="Caveat"/>
              </a:rPr>
              <a:t>estándares</a:t>
            </a:r>
            <a:r>
              <a:rPr lang="es" sz="1100">
                <a:solidFill>
                  <a:schemeClr val="dk1"/>
                </a:solidFill>
                <a:latin typeface="Caveat"/>
                <a:ea typeface="Caveat"/>
                <a:cs typeface="Caveat"/>
                <a:sym typeface="Caveat"/>
              </a:rPr>
              <a:t> de calidad que ofrece un estudio de grabación profesional. Dando paso a la experimentación y la creatividad.</a:t>
            </a:r>
            <a:endParaRPr sz="1100">
              <a:solidFill>
                <a:schemeClr val="dk1"/>
              </a:solidFill>
              <a:latin typeface="Caveat"/>
              <a:ea typeface="Caveat"/>
              <a:cs typeface="Caveat"/>
              <a:sym typeface="Caveat"/>
            </a:endParaRPr>
          </a:p>
          <a:p>
            <a:pPr indent="0" lvl="0" marL="0" rtl="0" algn="l">
              <a:spcBef>
                <a:spcPts val="0"/>
              </a:spcBef>
              <a:spcAft>
                <a:spcPts val="0"/>
              </a:spcAft>
              <a:buNone/>
            </a:pPr>
            <a:r>
              <a:rPr lang="es" sz="1100">
                <a:solidFill>
                  <a:schemeClr val="dk1"/>
                </a:solidFill>
                <a:latin typeface="Caveat"/>
                <a:ea typeface="Caveat"/>
                <a:cs typeface="Caveat"/>
                <a:sym typeface="Caveat"/>
              </a:rPr>
              <a:t>Como resultado se obtuvo un single donde se trabajó de la mano con músicos callejeros y en donde se implementó el ruido de fondo de la calle como parte de la composición. Fue un proyecto que se diferenció por las condiciones en las que fue elaborado y por su razón social que buscaba </a:t>
            </a:r>
            <a:r>
              <a:rPr lang="es" sz="1100">
                <a:solidFill>
                  <a:schemeClr val="dk1"/>
                </a:solidFill>
                <a:latin typeface="Caveat"/>
                <a:ea typeface="Caveat"/>
                <a:cs typeface="Caveat"/>
                <a:sym typeface="Caveat"/>
              </a:rPr>
              <a:t>visibilizar a los músicos escogidos como razón social ya que son personas que no cuentan con los mismos recurso ni con las mismas oportunidades.</a:t>
            </a:r>
            <a:r>
              <a:rPr lang="es" sz="1100">
                <a:solidFill>
                  <a:schemeClr val="dk1"/>
                </a:solidFill>
                <a:latin typeface="Caveat"/>
                <a:ea typeface="Caveat"/>
                <a:cs typeface="Caveat"/>
                <a:sym typeface="Caveat"/>
              </a:rPr>
              <a:t> </a:t>
            </a:r>
            <a:endParaRPr sz="1100">
              <a:solidFill>
                <a:schemeClr val="dk1"/>
              </a:solidFill>
              <a:latin typeface="Caveat"/>
              <a:ea typeface="Caveat"/>
              <a:cs typeface="Caveat"/>
              <a:sym typeface="Caveat"/>
            </a:endParaRPr>
          </a:p>
          <a:p>
            <a:pPr indent="0" lvl="0" marL="0" rtl="0" algn="l">
              <a:spcBef>
                <a:spcPts val="0"/>
              </a:spcBef>
              <a:spcAft>
                <a:spcPts val="0"/>
              </a:spcAft>
              <a:buNone/>
            </a:pPr>
            <a:r>
              <a:rPr lang="es" sz="1100">
                <a:solidFill>
                  <a:schemeClr val="dk1"/>
                </a:solidFill>
                <a:highlight>
                  <a:srgbClr val="F8F9FA"/>
                </a:highlight>
                <a:latin typeface="Caveat"/>
                <a:ea typeface="Caveat"/>
                <a:cs typeface="Caveat"/>
                <a:sym typeface="Caveat"/>
              </a:rPr>
              <a:t>This project wants to show the process of recording a single with street musicians through audiovisual memory.</a:t>
            </a:r>
            <a:endParaRPr sz="1100">
              <a:solidFill>
                <a:schemeClr val="dk1"/>
              </a:solidFill>
              <a:highlight>
                <a:srgbClr val="F8F9FA"/>
              </a:highlight>
              <a:latin typeface="Caveat"/>
              <a:ea typeface="Caveat"/>
              <a:cs typeface="Caveat"/>
              <a:sym typeface="Caveat"/>
            </a:endParaRPr>
          </a:p>
          <a:p>
            <a:pPr indent="0" lvl="0" marL="0" rtl="0" algn="l">
              <a:spcBef>
                <a:spcPts val="0"/>
              </a:spcBef>
              <a:spcAft>
                <a:spcPts val="0"/>
              </a:spcAft>
              <a:buNone/>
            </a:pPr>
            <a:r>
              <a:rPr lang="es" sz="1100">
                <a:solidFill>
                  <a:schemeClr val="dk1"/>
                </a:solidFill>
                <a:highlight>
                  <a:srgbClr val="F8F9FA"/>
                </a:highlight>
                <a:latin typeface="Caveat"/>
                <a:ea typeface="Caveat"/>
                <a:cs typeface="Caveat"/>
                <a:sym typeface="Caveat"/>
              </a:rPr>
              <a:t>For its preparation, advice was necessary through interviews with different experts, the analysis of documents and audiovisual material, and a practical and investigative process. These components were essential to carry out the execution of the single and for the structuring of each process that the project required.</a:t>
            </a:r>
            <a:endParaRPr sz="1100">
              <a:solidFill>
                <a:schemeClr val="dk1"/>
              </a:solidFill>
              <a:highlight>
                <a:srgbClr val="F8F9FA"/>
              </a:highlight>
              <a:latin typeface="Caveat"/>
              <a:ea typeface="Caveat"/>
              <a:cs typeface="Caveat"/>
              <a:sym typeface="Caveat"/>
            </a:endParaRPr>
          </a:p>
          <a:p>
            <a:pPr indent="0" lvl="0" marL="0" rtl="0" algn="l">
              <a:spcBef>
                <a:spcPts val="0"/>
              </a:spcBef>
              <a:spcAft>
                <a:spcPts val="0"/>
              </a:spcAft>
              <a:buNone/>
            </a:pPr>
            <a:r>
              <a:rPr lang="es" sz="1100">
                <a:solidFill>
                  <a:schemeClr val="dk1"/>
                </a:solidFill>
                <a:highlight>
                  <a:srgbClr val="F8F9FA"/>
                </a:highlight>
                <a:latin typeface="Caveat"/>
                <a:ea typeface="Caveat"/>
                <a:cs typeface="Caveat"/>
                <a:sym typeface="Caveat"/>
              </a:rPr>
              <a:t>The name of the single is “La Calle Canta”, for its elaboration a research process was carried out, a creative process from its composition, pre-production, production and post-production. In each of these processes, we sought to carry out the concept of the work as a street work recorded in an open space, completely departing from the quality standards offered by a professional recording studio. Giving way to experimentation and creativity.</a:t>
            </a:r>
            <a:endParaRPr sz="1100">
              <a:solidFill>
                <a:schemeClr val="dk1"/>
              </a:solidFill>
              <a:highlight>
                <a:srgbClr val="F8F9FA"/>
              </a:highlight>
              <a:latin typeface="Caveat"/>
              <a:ea typeface="Caveat"/>
              <a:cs typeface="Caveat"/>
              <a:sym typeface="Caveat"/>
            </a:endParaRPr>
          </a:p>
          <a:p>
            <a:pPr indent="0" lvl="0" marL="0" marR="38100" rtl="0" algn="l">
              <a:lnSpc>
                <a:spcPct val="128571"/>
              </a:lnSpc>
              <a:spcBef>
                <a:spcPts val="0"/>
              </a:spcBef>
              <a:spcAft>
                <a:spcPts val="0"/>
              </a:spcAft>
              <a:buClr>
                <a:schemeClr val="dk1"/>
              </a:buClr>
              <a:buSzPts val="1100"/>
              <a:buFont typeface="Arial"/>
              <a:buNone/>
            </a:pPr>
            <a:r>
              <a:rPr lang="es" sz="1100">
                <a:solidFill>
                  <a:schemeClr val="dk1"/>
                </a:solidFill>
                <a:highlight>
                  <a:srgbClr val="F8F9FA"/>
                </a:highlight>
                <a:latin typeface="Caveat"/>
                <a:ea typeface="Caveat"/>
                <a:cs typeface="Caveat"/>
                <a:sym typeface="Caveat"/>
              </a:rPr>
              <a:t>As a result, a single was obtained where they worked hand in hand with street musicians and where the background noise of the street was implemented as part of the composition. It was a project that was differentiated by the conditions in which it was developed and by its company name, which sought to make the musicians chosen as a company name visible since they are people who do not have the same resources or the same opportunities.</a:t>
            </a:r>
            <a:endParaRPr sz="1100">
              <a:solidFill>
                <a:schemeClr val="dk1"/>
              </a:solidFill>
              <a:highlight>
                <a:srgbClr val="F8F9FA"/>
              </a:highlight>
              <a:latin typeface="Caveat"/>
              <a:ea typeface="Caveat"/>
              <a:cs typeface="Caveat"/>
              <a:sym typeface="Caveat"/>
            </a:endParaRPr>
          </a:p>
          <a:p>
            <a:pPr indent="0" lvl="0" marL="0" rtl="0" algn="l">
              <a:spcBef>
                <a:spcPts val="0"/>
              </a:spcBef>
              <a:spcAft>
                <a:spcPts val="0"/>
              </a:spcAft>
              <a:buNone/>
            </a:pPr>
            <a:r>
              <a:rPr lang="es" sz="1200">
                <a:solidFill>
                  <a:schemeClr val="dk1"/>
                </a:solidFill>
                <a:latin typeface="Caveat"/>
                <a:ea typeface="Caveat"/>
                <a:cs typeface="Caveat"/>
                <a:sym typeface="Caveat"/>
              </a:rPr>
              <a:t>Palabras Claves:</a:t>
            </a:r>
            <a:endParaRPr sz="1200">
              <a:solidFill>
                <a:schemeClr val="dk1"/>
              </a:solidFill>
              <a:latin typeface="Caveat"/>
              <a:ea typeface="Caveat"/>
              <a:cs typeface="Caveat"/>
              <a:sym typeface="Caveat"/>
            </a:endParaRPr>
          </a:p>
          <a:p>
            <a:pPr indent="0" lvl="0" marL="0" rtl="0" algn="l">
              <a:spcBef>
                <a:spcPts val="0"/>
              </a:spcBef>
              <a:spcAft>
                <a:spcPts val="0"/>
              </a:spcAft>
              <a:buNone/>
            </a:pPr>
            <a:r>
              <a:rPr lang="es" sz="1200">
                <a:solidFill>
                  <a:schemeClr val="dk1"/>
                </a:solidFill>
                <a:latin typeface="Caveat"/>
                <a:ea typeface="Caveat"/>
                <a:cs typeface="Caveat"/>
                <a:sym typeface="Caveat"/>
              </a:rPr>
              <a:t>Músicos callejeros, campo abierto, canción, producción musical, composición musical, pre producción, post producción, mezcla, grabación</a:t>
            </a:r>
            <a:endParaRPr sz="1200">
              <a:solidFill>
                <a:schemeClr val="dk1"/>
              </a:solidFill>
              <a:latin typeface="Caveat"/>
              <a:ea typeface="Caveat"/>
              <a:cs typeface="Caveat"/>
              <a:sym typeface="Caveat"/>
            </a:endParaRPr>
          </a:p>
          <a:p>
            <a:pPr indent="0" lvl="0" marL="0" rtl="0" algn="l">
              <a:spcBef>
                <a:spcPts val="0"/>
              </a:spcBef>
              <a:spcAft>
                <a:spcPts val="0"/>
              </a:spcAft>
              <a:buNone/>
            </a:pPr>
            <a:r>
              <a:rPr lang="es" sz="1200">
                <a:solidFill>
                  <a:schemeClr val="dk1"/>
                </a:solidFill>
                <a:latin typeface="Caveat"/>
                <a:ea typeface="Caveat"/>
                <a:cs typeface="Caveat"/>
                <a:sym typeface="Caveat"/>
              </a:rPr>
              <a:t>Street musicians, street, single, music production, music composition, preproduction, post production, recording, mix</a:t>
            </a:r>
            <a:endParaRPr sz="1200">
              <a:solidFill>
                <a:schemeClr val="dk1"/>
              </a:solidFill>
              <a:latin typeface="Caveat"/>
              <a:ea typeface="Caveat"/>
              <a:cs typeface="Caveat"/>
              <a:sym typeface="Caveat"/>
            </a:endParaRPr>
          </a:p>
          <a:p>
            <a:pPr indent="0" lvl="0" marL="0" rtl="0" algn="l">
              <a:spcBef>
                <a:spcPts val="0"/>
              </a:spcBef>
              <a:spcAft>
                <a:spcPts val="0"/>
              </a:spcAft>
              <a:buNone/>
            </a:pPr>
            <a:r>
              <a:t/>
            </a:r>
            <a:endParaRPr sz="1200">
              <a:latin typeface="Caveat"/>
              <a:ea typeface="Caveat"/>
              <a:cs typeface="Caveat"/>
              <a:sym typeface="Caveat"/>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0" name="Shape 450"/>
        <p:cNvGrpSpPr/>
        <p:nvPr/>
      </p:nvGrpSpPr>
      <p:grpSpPr>
        <a:xfrm>
          <a:off x="0" y="0"/>
          <a:ext cx="0" cy="0"/>
          <a:chOff x="0" y="0"/>
          <a:chExt cx="0" cy="0"/>
        </a:xfrm>
      </p:grpSpPr>
      <p:sp>
        <p:nvSpPr>
          <p:cNvPr id="451" name="Google Shape;451;p6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Back Up</a:t>
            </a:r>
            <a:endParaRPr>
              <a:latin typeface="Amatic SC"/>
              <a:ea typeface="Amatic SC"/>
              <a:cs typeface="Amatic SC"/>
              <a:sym typeface="Amatic SC"/>
            </a:endParaRPr>
          </a:p>
        </p:txBody>
      </p:sp>
      <p:sp>
        <p:nvSpPr>
          <p:cNvPr id="452" name="Google Shape;452;p62"/>
          <p:cNvSpPr txBox="1"/>
          <p:nvPr>
            <p:ph idx="1" type="body"/>
          </p:nvPr>
        </p:nvSpPr>
        <p:spPr>
          <a:xfrm>
            <a:off x="311700" y="1152475"/>
            <a:ext cx="2737500" cy="1045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1600">
                <a:latin typeface="Caveat"/>
                <a:ea typeface="Caveat"/>
                <a:cs typeface="Caveat"/>
                <a:sym typeface="Caveat"/>
              </a:rPr>
              <a:t>El documento fue guardado en la carpeta de mi ordenador designada a Proyecto de Grado y en Drive</a:t>
            </a:r>
            <a:endParaRPr sz="1600">
              <a:latin typeface="Caveat"/>
              <a:ea typeface="Caveat"/>
              <a:cs typeface="Caveat"/>
              <a:sym typeface="Caveat"/>
            </a:endParaRPr>
          </a:p>
        </p:txBody>
      </p:sp>
      <p:pic>
        <p:nvPicPr>
          <p:cNvPr id="453" name="Google Shape;453;p62"/>
          <p:cNvPicPr preferRelativeResize="0"/>
          <p:nvPr/>
        </p:nvPicPr>
        <p:blipFill>
          <a:blip r:embed="rId3">
            <a:alphaModFix/>
          </a:blip>
          <a:stretch>
            <a:fillRect/>
          </a:stretch>
        </p:blipFill>
        <p:spPr>
          <a:xfrm>
            <a:off x="4104475" y="126625"/>
            <a:ext cx="4428549" cy="2984050"/>
          </a:xfrm>
          <a:prstGeom prst="rect">
            <a:avLst/>
          </a:prstGeom>
          <a:noFill/>
          <a:ln>
            <a:noFill/>
          </a:ln>
        </p:spPr>
      </p:pic>
      <p:pic>
        <p:nvPicPr>
          <p:cNvPr id="454" name="Google Shape;454;p62"/>
          <p:cNvPicPr preferRelativeResize="0"/>
          <p:nvPr/>
        </p:nvPicPr>
        <p:blipFill>
          <a:blip r:embed="rId4">
            <a:alphaModFix/>
          </a:blip>
          <a:stretch>
            <a:fillRect/>
          </a:stretch>
        </p:blipFill>
        <p:spPr>
          <a:xfrm>
            <a:off x="226400" y="2424400"/>
            <a:ext cx="3799675" cy="1920120"/>
          </a:xfrm>
          <a:prstGeom prst="rect">
            <a:avLst/>
          </a:prstGeom>
          <a:noFill/>
          <a:ln>
            <a:noFill/>
          </a:ln>
        </p:spPr>
      </p:pic>
      <p:cxnSp>
        <p:nvCxnSpPr>
          <p:cNvPr id="455" name="Google Shape;455;p62"/>
          <p:cNvCxnSpPr>
            <a:stCxn id="452" idx="3"/>
          </p:cNvCxnSpPr>
          <p:nvPr/>
        </p:nvCxnSpPr>
        <p:spPr>
          <a:xfrm flipH="1" rot="10800000">
            <a:off x="3049200" y="1369225"/>
            <a:ext cx="984300" cy="306000"/>
          </a:xfrm>
          <a:prstGeom prst="straightConnector1">
            <a:avLst/>
          </a:prstGeom>
          <a:noFill/>
          <a:ln cap="flat" cmpd="sng" w="9525">
            <a:solidFill>
              <a:srgbClr val="FF9900"/>
            </a:solidFill>
            <a:prstDash val="solid"/>
            <a:round/>
            <a:headEnd len="med" w="med" type="none"/>
            <a:tailEnd len="med" w="med" type="triangle"/>
          </a:ln>
        </p:spPr>
      </p:cxnSp>
      <p:cxnSp>
        <p:nvCxnSpPr>
          <p:cNvPr id="456" name="Google Shape;456;p62"/>
          <p:cNvCxnSpPr/>
          <p:nvPr/>
        </p:nvCxnSpPr>
        <p:spPr>
          <a:xfrm>
            <a:off x="1443150" y="2072200"/>
            <a:ext cx="1302600" cy="310800"/>
          </a:xfrm>
          <a:prstGeom prst="straightConnector1">
            <a:avLst/>
          </a:prstGeom>
          <a:noFill/>
          <a:ln cap="flat" cmpd="sng" w="9525">
            <a:solidFill>
              <a:srgbClr val="FF9900"/>
            </a:solidFill>
            <a:prstDash val="solid"/>
            <a:round/>
            <a:headEnd len="med" w="med" type="none"/>
            <a:tailEnd len="med" w="med" type="triangle"/>
          </a:ln>
        </p:spPr>
      </p:cxn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0" name="Shape 460"/>
        <p:cNvGrpSpPr/>
        <p:nvPr/>
      </p:nvGrpSpPr>
      <p:grpSpPr>
        <a:xfrm>
          <a:off x="0" y="0"/>
          <a:ext cx="0" cy="0"/>
          <a:chOff x="0" y="0"/>
          <a:chExt cx="0" cy="0"/>
        </a:xfrm>
      </p:grpSpPr>
      <p:sp>
        <p:nvSpPr>
          <p:cNvPr id="461" name="Google Shape;461;p63"/>
          <p:cNvSpPr txBox="1"/>
          <p:nvPr>
            <p:ph type="title"/>
          </p:nvPr>
        </p:nvSpPr>
        <p:spPr>
          <a:xfrm>
            <a:off x="311700" y="4524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Caveat"/>
                <a:ea typeface="Caveat"/>
                <a:cs typeface="Caveat"/>
                <a:sym typeface="Caveat"/>
              </a:rPr>
              <a:t>Reflexión Crítica</a:t>
            </a:r>
            <a:endParaRPr>
              <a:latin typeface="Caveat"/>
              <a:ea typeface="Caveat"/>
              <a:cs typeface="Caveat"/>
              <a:sym typeface="Caveat"/>
            </a:endParaRPr>
          </a:p>
        </p:txBody>
      </p:sp>
      <p:sp>
        <p:nvSpPr>
          <p:cNvPr id="462" name="Google Shape;462;p6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Font typeface="Caveat"/>
              <a:buChar char="●"/>
            </a:pPr>
            <a:r>
              <a:rPr lang="es" sz="1600">
                <a:latin typeface="Caveat"/>
                <a:ea typeface="Caveat"/>
                <a:cs typeface="Caveat"/>
                <a:sym typeface="Caveat"/>
              </a:rPr>
              <a:t>Pude desarrollar un entendimiento de los conceptos de forma clara y contundente que me servirán cuando comience con los procesos de Producción del single.</a:t>
            </a:r>
            <a:endParaRPr sz="1600">
              <a:latin typeface="Caveat"/>
              <a:ea typeface="Caveat"/>
              <a:cs typeface="Caveat"/>
              <a:sym typeface="Caveat"/>
            </a:endParaRPr>
          </a:p>
          <a:p>
            <a:pPr indent="-330200" lvl="0" marL="457200" rtl="0" algn="l">
              <a:spcBef>
                <a:spcPts val="0"/>
              </a:spcBef>
              <a:spcAft>
                <a:spcPts val="0"/>
              </a:spcAft>
              <a:buSzPts val="1600"/>
              <a:buFont typeface="Caveat"/>
              <a:buChar char="●"/>
            </a:pPr>
            <a:r>
              <a:rPr lang="es" sz="1600">
                <a:latin typeface="Caveat"/>
                <a:ea typeface="Caveat"/>
                <a:cs typeface="Caveat"/>
                <a:sym typeface="Caveat"/>
              </a:rPr>
              <a:t>El extraer información de otros trabajos de grado me sirve para obtener más referentes y guiarme por la experiencia de otras personas que ya han pasado por los diferentes procesos.</a:t>
            </a:r>
            <a:endParaRPr sz="1600">
              <a:latin typeface="Caveat"/>
              <a:ea typeface="Caveat"/>
              <a:cs typeface="Caveat"/>
              <a:sym typeface="Caveat"/>
            </a:endParaRPr>
          </a:p>
          <a:p>
            <a:pPr indent="-330200" lvl="0" marL="457200" rtl="0" algn="l">
              <a:spcBef>
                <a:spcPts val="0"/>
              </a:spcBef>
              <a:spcAft>
                <a:spcPts val="0"/>
              </a:spcAft>
              <a:buSzPts val="1600"/>
              <a:buFont typeface="Caveat"/>
              <a:buChar char="●"/>
            </a:pPr>
            <a:r>
              <a:rPr lang="es" sz="1600">
                <a:latin typeface="Caveat"/>
                <a:ea typeface="Caveat"/>
                <a:cs typeface="Caveat"/>
                <a:sym typeface="Caveat"/>
              </a:rPr>
              <a:t>Esta semana fue menos pesado que las otras y al ser un trabajo de investigación pude manejar mis tiempos según mis necesidades de forma ordenada y cómoda.</a:t>
            </a:r>
            <a:endParaRPr sz="1600">
              <a:latin typeface="Caveat"/>
              <a:ea typeface="Caveat"/>
              <a:cs typeface="Caveat"/>
              <a:sym typeface="Caveat"/>
            </a:endParaRPr>
          </a:p>
          <a:p>
            <a:pPr indent="-330200" lvl="0" marL="457200" rtl="0" algn="l">
              <a:spcBef>
                <a:spcPts val="0"/>
              </a:spcBef>
              <a:spcAft>
                <a:spcPts val="0"/>
              </a:spcAft>
              <a:buSzPts val="1600"/>
              <a:buFont typeface="Caveat"/>
              <a:buChar char="●"/>
            </a:pPr>
            <a:r>
              <a:rPr lang="es" sz="1600">
                <a:latin typeface="Caveat"/>
                <a:ea typeface="Caveat"/>
                <a:cs typeface="Caveat"/>
                <a:sym typeface="Caveat"/>
              </a:rPr>
              <a:t>Esta investigación fortaleció las bases aprendidas en la universidad acerca de los procesos que tiene una producción musical. Espero que estos procesos terminen de interiorizarse cuando se haga la práctica. Pues es importante saber ejecutar cada uno de ellos para oportunidades futuras en mi profesión.</a:t>
            </a:r>
            <a:endParaRPr sz="1600">
              <a:latin typeface="Caveat"/>
              <a:ea typeface="Caveat"/>
              <a:cs typeface="Caveat"/>
              <a:sym typeface="Caveat"/>
            </a:endParaRPr>
          </a:p>
          <a:p>
            <a:pPr indent="-330200" lvl="0" marL="457200" rtl="0" algn="l">
              <a:spcBef>
                <a:spcPts val="0"/>
              </a:spcBef>
              <a:spcAft>
                <a:spcPts val="0"/>
              </a:spcAft>
              <a:buSzPts val="1600"/>
              <a:buFont typeface="Caveat"/>
              <a:buChar char="●"/>
            </a:pPr>
            <a:r>
              <a:rPr lang="es" sz="1600">
                <a:latin typeface="Caveat"/>
                <a:ea typeface="Caveat"/>
                <a:cs typeface="Caveat"/>
                <a:sym typeface="Caveat"/>
              </a:rPr>
              <a:t>No aplique los videos estilo bitácora ya que no eran muchos los procesos que se debían hacer esta semana y por lo tanto lo vi innecesario.</a:t>
            </a:r>
            <a:endParaRPr sz="1600">
              <a:latin typeface="Caveat"/>
              <a:ea typeface="Caveat"/>
              <a:cs typeface="Caveat"/>
              <a:sym typeface="Caveat"/>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6" name="Shape 466"/>
        <p:cNvGrpSpPr/>
        <p:nvPr/>
      </p:nvGrpSpPr>
      <p:grpSpPr>
        <a:xfrm>
          <a:off x="0" y="0"/>
          <a:ext cx="0" cy="0"/>
          <a:chOff x="0" y="0"/>
          <a:chExt cx="0" cy="0"/>
        </a:xfrm>
      </p:grpSpPr>
      <p:sp>
        <p:nvSpPr>
          <p:cNvPr id="467" name="Google Shape;467;p6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Cronograma (Semana 5)</a:t>
            </a:r>
            <a:endParaRPr>
              <a:latin typeface="Amatic SC"/>
              <a:ea typeface="Amatic SC"/>
              <a:cs typeface="Amatic SC"/>
              <a:sym typeface="Amatic SC"/>
            </a:endParaRPr>
          </a:p>
        </p:txBody>
      </p:sp>
      <p:pic>
        <p:nvPicPr>
          <p:cNvPr id="468" name="Google Shape;468;p64"/>
          <p:cNvPicPr preferRelativeResize="0"/>
          <p:nvPr/>
        </p:nvPicPr>
        <p:blipFill>
          <a:blip r:embed="rId3">
            <a:alphaModFix/>
          </a:blip>
          <a:stretch>
            <a:fillRect/>
          </a:stretch>
        </p:blipFill>
        <p:spPr>
          <a:xfrm>
            <a:off x="566850" y="1276750"/>
            <a:ext cx="7307549" cy="3455125"/>
          </a:xfrm>
          <a:prstGeom prst="rect">
            <a:avLst/>
          </a:prstGeom>
          <a:noFill/>
          <a:ln>
            <a:noFill/>
          </a:ln>
        </p:spPr>
      </p:pic>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2" name="Shape 472"/>
        <p:cNvGrpSpPr/>
        <p:nvPr/>
      </p:nvGrpSpPr>
      <p:grpSpPr>
        <a:xfrm>
          <a:off x="0" y="0"/>
          <a:ext cx="0" cy="0"/>
          <a:chOff x="0" y="0"/>
          <a:chExt cx="0" cy="0"/>
        </a:xfrm>
      </p:grpSpPr>
      <p:sp>
        <p:nvSpPr>
          <p:cNvPr id="473" name="Google Shape;473;p6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Objetivos</a:t>
            </a:r>
            <a:endParaRPr>
              <a:latin typeface="Amatic SC"/>
              <a:ea typeface="Amatic SC"/>
              <a:cs typeface="Amatic SC"/>
              <a:sym typeface="Amatic SC"/>
            </a:endParaRPr>
          </a:p>
        </p:txBody>
      </p:sp>
      <p:sp>
        <p:nvSpPr>
          <p:cNvPr id="474" name="Google Shape;474;p6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Caveat"/>
              <a:buChar char="●"/>
            </a:pPr>
            <a:r>
              <a:rPr lang="es">
                <a:latin typeface="Caveat"/>
                <a:ea typeface="Caveat"/>
                <a:cs typeface="Caveat"/>
                <a:sym typeface="Caveat"/>
              </a:rPr>
              <a:t>Investigar por medio de una entrevista a un experto en distribución musical acerca de los códigos ISRC y UPC.</a:t>
            </a:r>
            <a:endParaRPr>
              <a:latin typeface="Caveat"/>
              <a:ea typeface="Caveat"/>
              <a:cs typeface="Caveat"/>
              <a:sym typeface="Caveat"/>
            </a:endParaRPr>
          </a:p>
          <a:p>
            <a:pPr indent="-342900" lvl="0" marL="457200" rtl="0" algn="l">
              <a:spcBef>
                <a:spcPts val="0"/>
              </a:spcBef>
              <a:spcAft>
                <a:spcPts val="0"/>
              </a:spcAft>
              <a:buSzPts val="1800"/>
              <a:buFont typeface="Caveat"/>
              <a:buChar char="●"/>
            </a:pPr>
            <a:r>
              <a:rPr lang="es">
                <a:latin typeface="Caveat"/>
                <a:ea typeface="Caveat"/>
                <a:cs typeface="Caveat"/>
                <a:sym typeface="Caveat"/>
              </a:rPr>
              <a:t>Entregable: Archivo de audio o video de máximo 30 minutos</a:t>
            </a:r>
            <a:endParaRPr>
              <a:latin typeface="Caveat"/>
              <a:ea typeface="Caveat"/>
              <a:cs typeface="Caveat"/>
              <a:sym typeface="Caveat"/>
            </a:endParaRPr>
          </a:p>
          <a:p>
            <a:pPr indent="-342900" lvl="0" marL="457200" rtl="0" algn="l">
              <a:spcBef>
                <a:spcPts val="0"/>
              </a:spcBef>
              <a:spcAft>
                <a:spcPts val="0"/>
              </a:spcAft>
              <a:buSzPts val="1800"/>
              <a:buFont typeface="Caveat"/>
              <a:buChar char="●"/>
            </a:pPr>
            <a:r>
              <a:rPr lang="es">
                <a:latin typeface="Caveat"/>
                <a:ea typeface="Caveat"/>
                <a:cs typeface="Caveat"/>
                <a:sym typeface="Caveat"/>
              </a:rPr>
              <a:t>Investigar por medio de dos entrevistas a abogados experto acerca de la utilización de espacios públicos para fines culturales y contratos y derechos de autor.</a:t>
            </a:r>
            <a:endParaRPr>
              <a:latin typeface="Caveat"/>
              <a:ea typeface="Caveat"/>
              <a:cs typeface="Caveat"/>
              <a:sym typeface="Caveat"/>
            </a:endParaRPr>
          </a:p>
          <a:p>
            <a:pPr indent="-342900" lvl="0" marL="457200" rtl="0" algn="l">
              <a:spcBef>
                <a:spcPts val="0"/>
              </a:spcBef>
              <a:spcAft>
                <a:spcPts val="0"/>
              </a:spcAft>
              <a:buSzPts val="1800"/>
              <a:buFont typeface="Caveat"/>
              <a:buChar char="●"/>
            </a:pPr>
            <a:r>
              <a:rPr lang="es">
                <a:latin typeface="Caveat"/>
                <a:ea typeface="Caveat"/>
                <a:cs typeface="Caveat"/>
                <a:sym typeface="Caveat"/>
              </a:rPr>
              <a:t>Entregable: Archivo de audio o video de máximo 30 minutos.</a:t>
            </a:r>
            <a:endParaRPr>
              <a:latin typeface="Caveat"/>
              <a:ea typeface="Caveat"/>
              <a:cs typeface="Caveat"/>
              <a:sym typeface="Caveat"/>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8" name="Shape 478"/>
        <p:cNvGrpSpPr/>
        <p:nvPr/>
      </p:nvGrpSpPr>
      <p:grpSpPr>
        <a:xfrm>
          <a:off x="0" y="0"/>
          <a:ext cx="0" cy="0"/>
          <a:chOff x="0" y="0"/>
          <a:chExt cx="0" cy="0"/>
        </a:xfrm>
      </p:grpSpPr>
      <p:sp>
        <p:nvSpPr>
          <p:cNvPr id="479" name="Google Shape;479;p6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Preguntas</a:t>
            </a:r>
            <a:endParaRPr>
              <a:latin typeface="Amatic SC"/>
              <a:ea typeface="Amatic SC"/>
              <a:cs typeface="Amatic SC"/>
              <a:sym typeface="Amatic SC"/>
            </a:endParaRPr>
          </a:p>
        </p:txBody>
      </p:sp>
      <p:sp>
        <p:nvSpPr>
          <p:cNvPr id="480" name="Google Shape;480;p66"/>
          <p:cNvSpPr txBox="1"/>
          <p:nvPr>
            <p:ph idx="1" type="body"/>
          </p:nvPr>
        </p:nvSpPr>
        <p:spPr>
          <a:xfrm>
            <a:off x="263325" y="2748725"/>
            <a:ext cx="4977000" cy="1733700"/>
          </a:xfrm>
          <a:prstGeom prst="rect">
            <a:avLst/>
          </a:prstGeom>
          <a:solidFill>
            <a:srgbClr val="FCE5CD"/>
          </a:solidFill>
          <a:ln cap="flat" cmpd="sng" w="9525">
            <a:solidFill>
              <a:srgbClr val="FF9900"/>
            </a:solidFill>
            <a:prstDash val="solid"/>
            <a:round/>
            <a:headEnd len="sm" w="sm" type="none"/>
            <a:tailEnd len="sm" w="sm" type="none"/>
          </a:ln>
        </p:spPr>
        <p:txBody>
          <a:bodyPr anchorCtr="0" anchor="t" bIns="91425" lIns="91425" spcFirstLastPara="1" rIns="91425" wrap="square" tIns="91425">
            <a:noAutofit/>
          </a:bodyPr>
          <a:lstStyle/>
          <a:p>
            <a:pPr indent="-317500" lvl="0" marL="457200" rtl="0" algn="l">
              <a:spcBef>
                <a:spcPts val="0"/>
              </a:spcBef>
              <a:spcAft>
                <a:spcPts val="0"/>
              </a:spcAft>
              <a:buClr>
                <a:srgbClr val="FF9900"/>
              </a:buClr>
              <a:buSzPts val="1400"/>
              <a:buFont typeface="Caveat"/>
              <a:buAutoNum type="arabicPeriod"/>
            </a:pPr>
            <a:r>
              <a:rPr lang="es" sz="1400">
                <a:solidFill>
                  <a:srgbClr val="FF9900"/>
                </a:solidFill>
                <a:latin typeface="Caveat"/>
                <a:ea typeface="Caveat"/>
                <a:cs typeface="Caveat"/>
                <a:sym typeface="Caveat"/>
              </a:rPr>
              <a:t>¿Cómo se distribuye la música?</a:t>
            </a:r>
            <a:endParaRPr sz="1400">
              <a:solidFill>
                <a:srgbClr val="FF9900"/>
              </a:solidFill>
              <a:latin typeface="Caveat"/>
              <a:ea typeface="Caveat"/>
              <a:cs typeface="Caveat"/>
              <a:sym typeface="Caveat"/>
            </a:endParaRPr>
          </a:p>
          <a:p>
            <a:pPr indent="-317500" lvl="0" marL="457200" rtl="0" algn="l">
              <a:spcBef>
                <a:spcPts val="0"/>
              </a:spcBef>
              <a:spcAft>
                <a:spcPts val="0"/>
              </a:spcAft>
              <a:buClr>
                <a:srgbClr val="FF9900"/>
              </a:buClr>
              <a:buSzPts val="1400"/>
              <a:buFont typeface="Caveat"/>
              <a:buAutoNum type="arabicPeriod"/>
            </a:pPr>
            <a:r>
              <a:rPr lang="es" sz="1400">
                <a:solidFill>
                  <a:srgbClr val="FF9900"/>
                </a:solidFill>
                <a:latin typeface="Caveat"/>
                <a:ea typeface="Caveat"/>
                <a:cs typeface="Caveat"/>
                <a:sym typeface="Caveat"/>
              </a:rPr>
              <a:t>¿</a:t>
            </a:r>
            <a:r>
              <a:rPr lang="es" sz="1400">
                <a:solidFill>
                  <a:srgbClr val="FF9900"/>
                </a:solidFill>
                <a:latin typeface="Caveat"/>
                <a:ea typeface="Caveat"/>
                <a:cs typeface="Caveat"/>
                <a:sym typeface="Caveat"/>
              </a:rPr>
              <a:t>Qué</a:t>
            </a:r>
            <a:r>
              <a:rPr lang="es" sz="1400">
                <a:solidFill>
                  <a:srgbClr val="FF9900"/>
                </a:solidFill>
                <a:latin typeface="Caveat"/>
                <a:ea typeface="Caveat"/>
                <a:cs typeface="Caveat"/>
                <a:sym typeface="Caveat"/>
              </a:rPr>
              <a:t> son los códigos IRSC y UPC?</a:t>
            </a:r>
            <a:endParaRPr sz="1400">
              <a:solidFill>
                <a:srgbClr val="FF9900"/>
              </a:solidFill>
              <a:latin typeface="Caveat"/>
              <a:ea typeface="Caveat"/>
              <a:cs typeface="Caveat"/>
              <a:sym typeface="Caveat"/>
            </a:endParaRPr>
          </a:p>
          <a:p>
            <a:pPr indent="-317500" lvl="0" marL="457200" rtl="0" algn="l">
              <a:spcBef>
                <a:spcPts val="0"/>
              </a:spcBef>
              <a:spcAft>
                <a:spcPts val="0"/>
              </a:spcAft>
              <a:buClr>
                <a:srgbClr val="FF9900"/>
              </a:buClr>
              <a:buSzPts val="1400"/>
              <a:buFont typeface="Caveat"/>
              <a:buAutoNum type="arabicPeriod"/>
            </a:pPr>
            <a:r>
              <a:rPr lang="es" sz="1400">
                <a:solidFill>
                  <a:srgbClr val="FF9900"/>
                </a:solidFill>
                <a:latin typeface="Caveat"/>
                <a:ea typeface="Caveat"/>
                <a:cs typeface="Caveat"/>
                <a:sym typeface="Caveat"/>
              </a:rPr>
              <a:t>¿Cómo se generan estos códigos?</a:t>
            </a:r>
            <a:endParaRPr sz="1400">
              <a:solidFill>
                <a:srgbClr val="FF9900"/>
              </a:solidFill>
              <a:latin typeface="Caveat"/>
              <a:ea typeface="Caveat"/>
              <a:cs typeface="Caveat"/>
              <a:sym typeface="Caveat"/>
            </a:endParaRPr>
          </a:p>
          <a:p>
            <a:pPr indent="-317500" lvl="0" marL="457200" rtl="0" algn="l">
              <a:spcBef>
                <a:spcPts val="0"/>
              </a:spcBef>
              <a:spcAft>
                <a:spcPts val="0"/>
              </a:spcAft>
              <a:buClr>
                <a:srgbClr val="FF9900"/>
              </a:buClr>
              <a:buSzPts val="1400"/>
              <a:buFont typeface="Caveat"/>
              <a:buAutoNum type="arabicPeriod"/>
            </a:pPr>
            <a:r>
              <a:rPr lang="es" sz="1400">
                <a:solidFill>
                  <a:srgbClr val="FF9900"/>
                </a:solidFill>
                <a:latin typeface="Caveat"/>
                <a:ea typeface="Caveat"/>
                <a:cs typeface="Caveat"/>
                <a:sym typeface="Caveat"/>
              </a:rPr>
              <a:t>¿Para </a:t>
            </a:r>
            <a:r>
              <a:rPr lang="es" sz="1400">
                <a:solidFill>
                  <a:srgbClr val="FF9900"/>
                </a:solidFill>
                <a:latin typeface="Caveat"/>
                <a:ea typeface="Caveat"/>
                <a:cs typeface="Caveat"/>
                <a:sym typeface="Caveat"/>
              </a:rPr>
              <a:t>qué</a:t>
            </a:r>
            <a:r>
              <a:rPr lang="es" sz="1400">
                <a:solidFill>
                  <a:srgbClr val="FF9900"/>
                </a:solidFill>
                <a:latin typeface="Caveat"/>
                <a:ea typeface="Caveat"/>
                <a:cs typeface="Caveat"/>
                <a:sym typeface="Caveat"/>
              </a:rPr>
              <a:t> sirven estos códigos?</a:t>
            </a:r>
            <a:endParaRPr sz="1400">
              <a:solidFill>
                <a:srgbClr val="FF9900"/>
              </a:solidFill>
              <a:latin typeface="Caveat"/>
              <a:ea typeface="Caveat"/>
              <a:cs typeface="Caveat"/>
              <a:sym typeface="Caveat"/>
            </a:endParaRPr>
          </a:p>
          <a:p>
            <a:pPr indent="-317500" lvl="0" marL="457200" rtl="0" algn="l">
              <a:spcBef>
                <a:spcPts val="0"/>
              </a:spcBef>
              <a:spcAft>
                <a:spcPts val="0"/>
              </a:spcAft>
              <a:buClr>
                <a:srgbClr val="FF9900"/>
              </a:buClr>
              <a:buSzPts val="1400"/>
              <a:buFont typeface="Caveat"/>
              <a:buAutoNum type="arabicPeriod"/>
            </a:pPr>
            <a:r>
              <a:rPr lang="es" sz="1400">
                <a:solidFill>
                  <a:srgbClr val="FF9900"/>
                </a:solidFill>
                <a:latin typeface="Caveat"/>
                <a:ea typeface="Caveat"/>
                <a:cs typeface="Caveat"/>
                <a:sym typeface="Caveat"/>
              </a:rPr>
              <a:t>¿Existe algún código que identifique al artista en las plataformas?</a:t>
            </a:r>
            <a:endParaRPr sz="1400">
              <a:solidFill>
                <a:srgbClr val="FF9900"/>
              </a:solidFill>
              <a:latin typeface="Caveat"/>
              <a:ea typeface="Caveat"/>
              <a:cs typeface="Caveat"/>
              <a:sym typeface="Caveat"/>
            </a:endParaRPr>
          </a:p>
        </p:txBody>
      </p:sp>
      <p:pic>
        <p:nvPicPr>
          <p:cNvPr id="481" name="Google Shape;481;p66"/>
          <p:cNvPicPr preferRelativeResize="0"/>
          <p:nvPr/>
        </p:nvPicPr>
        <p:blipFill>
          <a:blip r:embed="rId3">
            <a:alphaModFix/>
          </a:blip>
          <a:stretch>
            <a:fillRect/>
          </a:stretch>
        </p:blipFill>
        <p:spPr>
          <a:xfrm>
            <a:off x="7748625" y="56425"/>
            <a:ext cx="1335799" cy="1870381"/>
          </a:xfrm>
          <a:prstGeom prst="rect">
            <a:avLst/>
          </a:prstGeom>
          <a:noFill/>
          <a:ln>
            <a:noFill/>
          </a:ln>
        </p:spPr>
      </p:pic>
      <p:pic>
        <p:nvPicPr>
          <p:cNvPr id="482" name="Google Shape;482;p66" title="AGREGADORA.mp4">
            <a:hlinkClick r:id="rId4"/>
          </p:cNvPr>
          <p:cNvPicPr preferRelativeResize="0"/>
          <p:nvPr/>
        </p:nvPicPr>
        <p:blipFill>
          <a:blip r:embed="rId5">
            <a:alphaModFix/>
          </a:blip>
          <a:stretch>
            <a:fillRect/>
          </a:stretch>
        </p:blipFill>
        <p:spPr>
          <a:xfrm>
            <a:off x="3159575" y="590152"/>
            <a:ext cx="2407825" cy="1805875"/>
          </a:xfrm>
          <a:prstGeom prst="rect">
            <a:avLst/>
          </a:prstGeom>
          <a:noFill/>
          <a:ln>
            <a:noFill/>
          </a:ln>
        </p:spPr>
      </p:pic>
      <p:pic>
        <p:nvPicPr>
          <p:cNvPr id="483" name="Google Shape;483;p66"/>
          <p:cNvPicPr preferRelativeResize="0"/>
          <p:nvPr/>
        </p:nvPicPr>
        <p:blipFill>
          <a:blip r:embed="rId6">
            <a:alphaModFix/>
          </a:blip>
          <a:stretch>
            <a:fillRect/>
          </a:stretch>
        </p:blipFill>
        <p:spPr>
          <a:xfrm>
            <a:off x="1107525" y="1017725"/>
            <a:ext cx="1662368" cy="1378300"/>
          </a:xfrm>
          <a:prstGeom prst="rect">
            <a:avLst/>
          </a:prstGeom>
          <a:noFill/>
          <a:ln cap="flat" cmpd="sng" w="9525">
            <a:solidFill>
              <a:schemeClr val="accent1"/>
            </a:solidFill>
            <a:prstDash val="solid"/>
            <a:round/>
            <a:headEnd len="sm" w="sm" type="none"/>
            <a:tailEnd len="sm" w="sm" type="none"/>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82"/>
                                        </p:tgtEl>
                                        <p:attrNameLst>
                                          <p:attrName>style.visibility</p:attrName>
                                        </p:attrNameLst>
                                      </p:cBhvr>
                                      <p:to>
                                        <p:strVal val="visible"/>
                                      </p:to>
                                    </p:set>
                                    <p:animEffect filter="fade" transition="in">
                                      <p:cBhvr>
                                        <p:cTn dur="1000"/>
                                        <p:tgtEl>
                                          <p:spTgt spid="48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7" name="Shape 487"/>
        <p:cNvGrpSpPr/>
        <p:nvPr/>
      </p:nvGrpSpPr>
      <p:grpSpPr>
        <a:xfrm>
          <a:off x="0" y="0"/>
          <a:ext cx="0" cy="0"/>
          <a:chOff x="0" y="0"/>
          <a:chExt cx="0" cy="0"/>
        </a:xfrm>
      </p:grpSpPr>
      <p:sp>
        <p:nvSpPr>
          <p:cNvPr id="488" name="Google Shape;488;p6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Evidencias</a:t>
            </a:r>
            <a:endParaRPr>
              <a:latin typeface="Amatic SC"/>
              <a:ea typeface="Amatic SC"/>
              <a:cs typeface="Amatic SC"/>
              <a:sym typeface="Amatic SC"/>
            </a:endParaRPr>
          </a:p>
        </p:txBody>
      </p:sp>
      <p:sp>
        <p:nvSpPr>
          <p:cNvPr id="489" name="Google Shape;489;p67"/>
          <p:cNvSpPr txBox="1"/>
          <p:nvPr>
            <p:ph idx="1" type="body"/>
          </p:nvPr>
        </p:nvSpPr>
        <p:spPr>
          <a:xfrm>
            <a:off x="311700" y="1152475"/>
            <a:ext cx="2276100" cy="116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1400">
                <a:latin typeface="Caveat"/>
                <a:ea typeface="Caveat"/>
                <a:cs typeface="Caveat"/>
                <a:sym typeface="Caveat"/>
              </a:rPr>
              <a:t>La entrevista se realizó con </a:t>
            </a:r>
            <a:r>
              <a:rPr lang="es" sz="1400">
                <a:latin typeface="Caveat"/>
                <a:ea typeface="Caveat"/>
                <a:cs typeface="Caveat"/>
                <a:sym typeface="Caveat"/>
              </a:rPr>
              <a:t>Germán</a:t>
            </a:r>
            <a:r>
              <a:rPr lang="es" sz="1400">
                <a:latin typeface="Caveat"/>
                <a:ea typeface="Caveat"/>
                <a:cs typeface="Caveat"/>
                <a:sym typeface="Caveat"/>
              </a:rPr>
              <a:t> </a:t>
            </a:r>
            <a:r>
              <a:rPr lang="es" sz="1400">
                <a:latin typeface="Caveat"/>
                <a:ea typeface="Caveat"/>
                <a:cs typeface="Caveat"/>
                <a:sym typeface="Caveat"/>
              </a:rPr>
              <a:t>Hernández</a:t>
            </a:r>
            <a:r>
              <a:rPr lang="es" sz="1400">
                <a:latin typeface="Caveat"/>
                <a:ea typeface="Caveat"/>
                <a:cs typeface="Caveat"/>
                <a:sym typeface="Caveat"/>
              </a:rPr>
              <a:t> co fundador de la distribuidora 3Wow por video llamada. </a:t>
            </a:r>
            <a:endParaRPr sz="1400">
              <a:latin typeface="Caveat"/>
              <a:ea typeface="Caveat"/>
              <a:cs typeface="Caveat"/>
              <a:sym typeface="Caveat"/>
            </a:endParaRPr>
          </a:p>
        </p:txBody>
      </p:sp>
      <p:pic>
        <p:nvPicPr>
          <p:cNvPr id="490" name="Google Shape;490;p67"/>
          <p:cNvPicPr preferRelativeResize="0"/>
          <p:nvPr/>
        </p:nvPicPr>
        <p:blipFill>
          <a:blip r:embed="rId3">
            <a:alphaModFix/>
          </a:blip>
          <a:stretch>
            <a:fillRect/>
          </a:stretch>
        </p:blipFill>
        <p:spPr>
          <a:xfrm>
            <a:off x="7867650" y="88075"/>
            <a:ext cx="1097175" cy="1286600"/>
          </a:xfrm>
          <a:prstGeom prst="rect">
            <a:avLst/>
          </a:prstGeom>
          <a:noFill/>
          <a:ln>
            <a:noFill/>
          </a:ln>
        </p:spPr>
      </p:pic>
      <p:pic>
        <p:nvPicPr>
          <p:cNvPr id="491" name="Google Shape;491;p67" title="Entrevista German 3 wow">
            <a:hlinkClick r:id="rId4"/>
          </p:cNvPr>
          <p:cNvPicPr preferRelativeResize="0"/>
          <p:nvPr/>
        </p:nvPicPr>
        <p:blipFill>
          <a:blip r:embed="rId5">
            <a:alphaModFix/>
          </a:blip>
          <a:stretch>
            <a:fillRect/>
          </a:stretch>
        </p:blipFill>
        <p:spPr>
          <a:xfrm>
            <a:off x="1636549" y="2037400"/>
            <a:ext cx="3826175" cy="2869650"/>
          </a:xfrm>
          <a:prstGeom prst="rect">
            <a:avLst/>
          </a:prstGeom>
          <a:noFill/>
          <a:ln>
            <a:noFill/>
          </a:ln>
        </p:spPr>
      </p:pic>
      <p:pic>
        <p:nvPicPr>
          <p:cNvPr id="492" name="Google Shape;492;p67"/>
          <p:cNvPicPr preferRelativeResize="0"/>
          <p:nvPr/>
        </p:nvPicPr>
        <p:blipFill>
          <a:blip r:embed="rId6">
            <a:alphaModFix/>
          </a:blip>
          <a:stretch>
            <a:fillRect/>
          </a:stretch>
        </p:blipFill>
        <p:spPr>
          <a:xfrm>
            <a:off x="5699000" y="355875"/>
            <a:ext cx="1484151" cy="2639799"/>
          </a:xfrm>
          <a:prstGeom prst="rect">
            <a:avLst/>
          </a:prstGeom>
          <a:noFill/>
          <a:ln>
            <a:noFill/>
          </a:ln>
        </p:spPr>
      </p:pic>
      <p:sp>
        <p:nvSpPr>
          <p:cNvPr id="493" name="Google Shape;493;p67"/>
          <p:cNvSpPr txBox="1"/>
          <p:nvPr/>
        </p:nvSpPr>
        <p:spPr>
          <a:xfrm>
            <a:off x="3232825" y="322475"/>
            <a:ext cx="23139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1200">
                <a:latin typeface="Caveat"/>
                <a:ea typeface="Caveat"/>
                <a:cs typeface="Caveat"/>
                <a:sym typeface="Caveat"/>
              </a:rPr>
              <a:t>Fue contactado vía whatsapp para poder realizar la entrevista y yo le mandé el link de Meet para realizarla por ese medio.</a:t>
            </a:r>
            <a:endParaRPr sz="1200">
              <a:latin typeface="Caveat"/>
              <a:ea typeface="Caveat"/>
              <a:cs typeface="Caveat"/>
              <a:sym typeface="Caveat"/>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91"/>
                                        </p:tgtEl>
                                        <p:attrNameLst>
                                          <p:attrName>style.visibility</p:attrName>
                                        </p:attrNameLst>
                                      </p:cBhvr>
                                      <p:to>
                                        <p:strVal val="visible"/>
                                      </p:to>
                                    </p:set>
                                    <p:animEffect filter="fade" transition="in">
                                      <p:cBhvr>
                                        <p:cTn dur="1000"/>
                                        <p:tgtEl>
                                          <p:spTgt spid="49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7" name="Shape 497"/>
        <p:cNvGrpSpPr/>
        <p:nvPr/>
      </p:nvGrpSpPr>
      <p:grpSpPr>
        <a:xfrm>
          <a:off x="0" y="0"/>
          <a:ext cx="0" cy="0"/>
          <a:chOff x="0" y="0"/>
          <a:chExt cx="0" cy="0"/>
        </a:xfrm>
      </p:grpSpPr>
      <p:sp>
        <p:nvSpPr>
          <p:cNvPr id="498" name="Google Shape;498;p6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Puntos Importantes</a:t>
            </a:r>
            <a:endParaRPr>
              <a:latin typeface="Amatic SC"/>
              <a:ea typeface="Amatic SC"/>
              <a:cs typeface="Amatic SC"/>
              <a:sym typeface="Amatic SC"/>
            </a:endParaRPr>
          </a:p>
        </p:txBody>
      </p:sp>
      <p:sp>
        <p:nvSpPr>
          <p:cNvPr id="499" name="Google Shape;499;p68"/>
          <p:cNvSpPr txBox="1"/>
          <p:nvPr>
            <p:ph idx="1" type="body"/>
          </p:nvPr>
        </p:nvSpPr>
        <p:spPr>
          <a:xfrm>
            <a:off x="247200" y="1128300"/>
            <a:ext cx="5734800" cy="3805500"/>
          </a:xfrm>
          <a:prstGeom prst="rect">
            <a:avLst/>
          </a:prstGeom>
          <a:solidFill>
            <a:srgbClr val="F9CB9C"/>
          </a:solidFill>
          <a:ln cap="flat" cmpd="sng" w="9525">
            <a:solidFill>
              <a:srgbClr val="FF99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s" sz="1400">
                <a:solidFill>
                  <a:schemeClr val="dk1"/>
                </a:solidFill>
                <a:latin typeface="Caveat"/>
                <a:ea typeface="Caveat"/>
                <a:cs typeface="Caveat"/>
                <a:sym typeface="Caveat"/>
              </a:rPr>
              <a:t>Existen unas plataformas que ayudan con la distribución musical, para llegar a ellas se debe hacer por medio de una agregadora y luego van los distribuidores que tienen contrato con las agregadoras para poder subir la música y obtener los derechos de distribución.</a:t>
            </a:r>
            <a:endParaRPr sz="1400">
              <a:solidFill>
                <a:schemeClr val="dk1"/>
              </a:solidFill>
              <a:latin typeface="Caveat"/>
              <a:ea typeface="Caveat"/>
              <a:cs typeface="Caveat"/>
              <a:sym typeface="Caveat"/>
            </a:endParaRPr>
          </a:p>
          <a:p>
            <a:pPr indent="0" lvl="0" marL="0" rtl="0" algn="l">
              <a:spcBef>
                <a:spcPts val="0"/>
              </a:spcBef>
              <a:spcAft>
                <a:spcPts val="0"/>
              </a:spcAft>
              <a:buNone/>
            </a:pPr>
            <a:r>
              <a:rPr lang="es" sz="1400">
                <a:solidFill>
                  <a:schemeClr val="dk1"/>
                </a:solidFill>
                <a:latin typeface="Caveat"/>
                <a:ea typeface="Caveat"/>
                <a:cs typeface="Caveat"/>
                <a:sym typeface="Caveat"/>
              </a:rPr>
              <a:t>El código ISRC ayuda a identifica las canciones en las plataformas.</a:t>
            </a:r>
            <a:endParaRPr sz="1400">
              <a:solidFill>
                <a:schemeClr val="dk1"/>
              </a:solidFill>
              <a:latin typeface="Caveat"/>
              <a:ea typeface="Caveat"/>
              <a:cs typeface="Caveat"/>
              <a:sym typeface="Caveat"/>
            </a:endParaRPr>
          </a:p>
          <a:p>
            <a:pPr indent="0" lvl="0" marL="0" rtl="0" algn="l">
              <a:spcBef>
                <a:spcPts val="0"/>
              </a:spcBef>
              <a:spcAft>
                <a:spcPts val="0"/>
              </a:spcAft>
              <a:buNone/>
            </a:pPr>
            <a:r>
              <a:rPr lang="es" sz="1400">
                <a:solidFill>
                  <a:schemeClr val="dk1"/>
                </a:solidFill>
                <a:latin typeface="Caveat"/>
                <a:ea typeface="Caveat"/>
                <a:cs typeface="Caveat"/>
                <a:sym typeface="Caveat"/>
              </a:rPr>
              <a:t>El código UPC en cambio es el código de venta ya sea de la canción o del álbum. (como el código de barras de un producto)</a:t>
            </a:r>
            <a:endParaRPr sz="1400">
              <a:solidFill>
                <a:schemeClr val="dk1"/>
              </a:solidFill>
              <a:latin typeface="Caveat"/>
              <a:ea typeface="Caveat"/>
              <a:cs typeface="Caveat"/>
              <a:sym typeface="Caveat"/>
            </a:endParaRPr>
          </a:p>
          <a:p>
            <a:pPr indent="0" lvl="0" marL="0" rtl="0" algn="l">
              <a:spcBef>
                <a:spcPts val="0"/>
              </a:spcBef>
              <a:spcAft>
                <a:spcPts val="0"/>
              </a:spcAft>
              <a:buNone/>
            </a:pPr>
            <a:r>
              <a:rPr lang="es" sz="1400">
                <a:solidFill>
                  <a:schemeClr val="dk1"/>
                </a:solidFill>
                <a:latin typeface="Caveat"/>
                <a:ea typeface="Caveat"/>
                <a:cs typeface="Caveat"/>
                <a:sym typeface="Caveat"/>
              </a:rPr>
              <a:t>Existen varias empresas que generan estos códigos, también algunas distribuidoras los consiguen por medio de un generador de código. Estos códigos se compran y deben ser los mismos tanto para la parte digital y física. Esta última es opcional y depende de si el artista quiere sacar copias físicas.</a:t>
            </a:r>
            <a:endParaRPr sz="1400">
              <a:solidFill>
                <a:schemeClr val="dk1"/>
              </a:solidFill>
              <a:latin typeface="Caveat"/>
              <a:ea typeface="Caveat"/>
              <a:cs typeface="Caveat"/>
              <a:sym typeface="Caveat"/>
            </a:endParaRPr>
          </a:p>
          <a:p>
            <a:pPr indent="0" lvl="0" marL="0" rtl="0" algn="l">
              <a:spcBef>
                <a:spcPts val="0"/>
              </a:spcBef>
              <a:spcAft>
                <a:spcPts val="0"/>
              </a:spcAft>
              <a:buNone/>
            </a:pPr>
            <a:r>
              <a:rPr lang="es" sz="1400">
                <a:solidFill>
                  <a:schemeClr val="dk1"/>
                </a:solidFill>
                <a:latin typeface="Caveat"/>
                <a:ea typeface="Caveat"/>
                <a:cs typeface="Caveat"/>
                <a:sym typeface="Caveat"/>
              </a:rPr>
              <a:t>Cuando se cambia de distribuidora se debe colocar el mismo ISRC que es el que indica el número de streaming.</a:t>
            </a:r>
            <a:endParaRPr sz="1400">
              <a:solidFill>
                <a:schemeClr val="dk1"/>
              </a:solidFill>
              <a:latin typeface="Caveat"/>
              <a:ea typeface="Caveat"/>
              <a:cs typeface="Caveat"/>
              <a:sym typeface="Caveat"/>
            </a:endParaRPr>
          </a:p>
          <a:p>
            <a:pPr indent="0" lvl="0" marL="0" rtl="0" algn="l">
              <a:spcBef>
                <a:spcPts val="0"/>
              </a:spcBef>
              <a:spcAft>
                <a:spcPts val="0"/>
              </a:spcAft>
              <a:buNone/>
            </a:pPr>
            <a:r>
              <a:rPr lang="es" sz="1400">
                <a:solidFill>
                  <a:schemeClr val="dk1"/>
                </a:solidFill>
                <a:latin typeface="Caveat"/>
                <a:ea typeface="Caveat"/>
                <a:cs typeface="Caveat"/>
                <a:sym typeface="Caveat"/>
              </a:rPr>
              <a:t>Hoy en día no existe un código que identifique a los artistas en las plataformas y pueden encontrarse varios homónimos en las plataformas. Esto genera a veces algunos inconvenientes y confusiones al momento de subir la música.</a:t>
            </a:r>
            <a:endParaRPr sz="1400">
              <a:solidFill>
                <a:schemeClr val="dk1"/>
              </a:solidFill>
              <a:latin typeface="Caveat"/>
              <a:ea typeface="Caveat"/>
              <a:cs typeface="Caveat"/>
              <a:sym typeface="Caveat"/>
            </a:endParaRPr>
          </a:p>
          <a:p>
            <a:pPr indent="0" lvl="0" marL="0" rtl="0" algn="l">
              <a:spcBef>
                <a:spcPts val="0"/>
              </a:spcBef>
              <a:spcAft>
                <a:spcPts val="0"/>
              </a:spcAft>
              <a:buNone/>
            </a:pPr>
            <a:r>
              <a:t/>
            </a:r>
            <a:endParaRPr sz="1400">
              <a:latin typeface="Caveat"/>
              <a:ea typeface="Caveat"/>
              <a:cs typeface="Caveat"/>
              <a:sym typeface="Caveat"/>
            </a:endParaRPr>
          </a:p>
        </p:txBody>
      </p:sp>
      <p:pic>
        <p:nvPicPr>
          <p:cNvPr id="500" name="Google Shape;500;p68"/>
          <p:cNvPicPr preferRelativeResize="0"/>
          <p:nvPr/>
        </p:nvPicPr>
        <p:blipFill>
          <a:blip r:embed="rId3">
            <a:alphaModFix/>
          </a:blip>
          <a:stretch>
            <a:fillRect/>
          </a:stretch>
        </p:blipFill>
        <p:spPr>
          <a:xfrm>
            <a:off x="6126325" y="130125"/>
            <a:ext cx="2857199" cy="1739335"/>
          </a:xfrm>
          <a:prstGeom prst="rect">
            <a:avLst/>
          </a:prstGeom>
          <a:noFill/>
          <a:ln>
            <a:noFill/>
          </a:ln>
        </p:spPr>
      </p:pic>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4" name="Shape 504"/>
        <p:cNvGrpSpPr/>
        <p:nvPr/>
      </p:nvGrpSpPr>
      <p:grpSpPr>
        <a:xfrm>
          <a:off x="0" y="0"/>
          <a:ext cx="0" cy="0"/>
          <a:chOff x="0" y="0"/>
          <a:chExt cx="0" cy="0"/>
        </a:xfrm>
      </p:grpSpPr>
      <p:sp>
        <p:nvSpPr>
          <p:cNvPr id="505" name="Google Shape;505;p6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Evidencias</a:t>
            </a:r>
            <a:endParaRPr>
              <a:latin typeface="Amatic SC"/>
              <a:ea typeface="Amatic SC"/>
              <a:cs typeface="Amatic SC"/>
              <a:sym typeface="Amatic SC"/>
            </a:endParaRPr>
          </a:p>
        </p:txBody>
      </p:sp>
      <p:sp>
        <p:nvSpPr>
          <p:cNvPr id="506" name="Google Shape;506;p69"/>
          <p:cNvSpPr txBox="1"/>
          <p:nvPr>
            <p:ph idx="1" type="body"/>
          </p:nvPr>
        </p:nvSpPr>
        <p:spPr>
          <a:xfrm>
            <a:off x="2862000" y="1244200"/>
            <a:ext cx="4272900" cy="10482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Font typeface="Caveat"/>
              <a:buChar char="●"/>
            </a:pPr>
            <a:r>
              <a:rPr lang="es" sz="1400">
                <a:latin typeface="Caveat"/>
                <a:ea typeface="Caveat"/>
                <a:cs typeface="Caveat"/>
                <a:sym typeface="Caveat"/>
              </a:rPr>
              <a:t>Las preguntas para las entrevistas de lo abogados fueron hechas a partir de mi caso, es decir mi proyecto. Fueron planteadas con el objetivo de aclarar términos importantes y para que me sirviera como consulta para la grabación que voy a realizar.</a:t>
            </a:r>
            <a:endParaRPr sz="1400">
              <a:latin typeface="Caveat"/>
              <a:ea typeface="Caveat"/>
              <a:cs typeface="Caveat"/>
              <a:sym typeface="Caveat"/>
            </a:endParaRPr>
          </a:p>
        </p:txBody>
      </p:sp>
      <p:pic>
        <p:nvPicPr>
          <p:cNvPr id="507" name="Google Shape;507;p69" title="7 Noviembre">
            <a:hlinkClick r:id="rId3"/>
          </p:cNvPr>
          <p:cNvPicPr preferRelativeResize="0"/>
          <p:nvPr/>
        </p:nvPicPr>
        <p:blipFill>
          <a:blip r:embed="rId4">
            <a:alphaModFix/>
          </a:blip>
          <a:stretch>
            <a:fillRect/>
          </a:stretch>
        </p:blipFill>
        <p:spPr>
          <a:xfrm>
            <a:off x="794550" y="1017725"/>
            <a:ext cx="1986800" cy="1490100"/>
          </a:xfrm>
          <a:prstGeom prst="rect">
            <a:avLst/>
          </a:prstGeom>
          <a:noFill/>
          <a:ln>
            <a:noFill/>
          </a:ln>
        </p:spPr>
      </p:pic>
      <p:sp>
        <p:nvSpPr>
          <p:cNvPr id="508" name="Google Shape;508;p69"/>
          <p:cNvSpPr txBox="1"/>
          <p:nvPr/>
        </p:nvSpPr>
        <p:spPr>
          <a:xfrm>
            <a:off x="3216700" y="3329575"/>
            <a:ext cx="4554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509" name="Google Shape;509;p69"/>
          <p:cNvSpPr txBox="1"/>
          <p:nvPr/>
        </p:nvSpPr>
        <p:spPr>
          <a:xfrm>
            <a:off x="749750" y="2902300"/>
            <a:ext cx="5691600" cy="1108200"/>
          </a:xfrm>
          <a:prstGeom prst="rect">
            <a:avLst/>
          </a:prstGeom>
          <a:solidFill>
            <a:srgbClr val="FCE5CD"/>
          </a:solidFill>
          <a:ln cap="flat" cmpd="sng" w="9525">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rtl="0" algn="l">
              <a:spcBef>
                <a:spcPts val="0"/>
              </a:spcBef>
              <a:spcAft>
                <a:spcPts val="0"/>
              </a:spcAft>
              <a:buNone/>
            </a:pPr>
            <a:r>
              <a:rPr b="1" lang="es" sz="1200">
                <a:solidFill>
                  <a:srgbClr val="FF9900"/>
                </a:solidFill>
                <a:latin typeface="Caveat"/>
                <a:ea typeface="Caveat"/>
                <a:cs typeface="Caveat"/>
                <a:sym typeface="Caveat"/>
              </a:rPr>
              <a:t>Preguntas</a:t>
            </a:r>
            <a:br>
              <a:rPr b="1" lang="es" sz="1200">
                <a:solidFill>
                  <a:srgbClr val="674EA7"/>
                </a:solidFill>
                <a:latin typeface="Caveat"/>
                <a:ea typeface="Caveat"/>
                <a:cs typeface="Caveat"/>
                <a:sym typeface="Caveat"/>
              </a:rPr>
            </a:br>
            <a:r>
              <a:rPr b="1" lang="es" sz="1200">
                <a:solidFill>
                  <a:srgbClr val="674EA7"/>
                </a:solidFill>
                <a:latin typeface="Caveat"/>
                <a:ea typeface="Caveat"/>
                <a:cs typeface="Caveat"/>
                <a:sym typeface="Caveat"/>
              </a:rPr>
              <a:t>1. ¿Qué tipo de contratos debo hacer?</a:t>
            </a:r>
            <a:endParaRPr b="1" sz="1200">
              <a:solidFill>
                <a:srgbClr val="674EA7"/>
              </a:solidFill>
              <a:latin typeface="Caveat"/>
              <a:ea typeface="Caveat"/>
              <a:cs typeface="Caveat"/>
              <a:sym typeface="Caveat"/>
            </a:endParaRPr>
          </a:p>
          <a:p>
            <a:pPr indent="0" lvl="0" marL="0" rtl="0" algn="l">
              <a:spcBef>
                <a:spcPts val="0"/>
              </a:spcBef>
              <a:spcAft>
                <a:spcPts val="0"/>
              </a:spcAft>
              <a:buNone/>
            </a:pPr>
            <a:r>
              <a:rPr b="1" lang="es" sz="1200">
                <a:solidFill>
                  <a:srgbClr val="674EA7"/>
                </a:solidFill>
                <a:latin typeface="Caveat"/>
                <a:ea typeface="Caveat"/>
                <a:cs typeface="Caveat"/>
                <a:sym typeface="Caveat"/>
              </a:rPr>
              <a:t>2. ¿Cómo registro una obra?</a:t>
            </a:r>
            <a:endParaRPr b="1" sz="1200">
              <a:solidFill>
                <a:srgbClr val="674EA7"/>
              </a:solidFill>
              <a:latin typeface="Caveat"/>
              <a:ea typeface="Caveat"/>
              <a:cs typeface="Caveat"/>
              <a:sym typeface="Caveat"/>
            </a:endParaRPr>
          </a:p>
          <a:p>
            <a:pPr indent="0" lvl="0" marL="0" rtl="0" algn="l">
              <a:spcBef>
                <a:spcPts val="0"/>
              </a:spcBef>
              <a:spcAft>
                <a:spcPts val="0"/>
              </a:spcAft>
              <a:buNone/>
            </a:pPr>
            <a:r>
              <a:rPr b="1" lang="es" sz="1200">
                <a:solidFill>
                  <a:srgbClr val="674EA7"/>
                </a:solidFill>
                <a:latin typeface="Caveat"/>
                <a:ea typeface="Caveat"/>
                <a:cs typeface="Caveat"/>
                <a:sym typeface="Caveat"/>
              </a:rPr>
              <a:t>3. ¿Que permisos debo tener para grabar contenido audiovisual en espacios públicos?</a:t>
            </a:r>
            <a:endParaRPr b="1" sz="1200">
              <a:solidFill>
                <a:srgbClr val="674EA7"/>
              </a:solidFill>
              <a:latin typeface="Caveat"/>
              <a:ea typeface="Caveat"/>
              <a:cs typeface="Caveat"/>
              <a:sym typeface="Caveat"/>
            </a:endParaRPr>
          </a:p>
          <a:p>
            <a:pPr indent="0" lvl="0" marL="0" rtl="0" algn="l">
              <a:spcBef>
                <a:spcPts val="0"/>
              </a:spcBef>
              <a:spcAft>
                <a:spcPts val="0"/>
              </a:spcAft>
              <a:buNone/>
            </a:pPr>
            <a:r>
              <a:rPr b="1" lang="es" sz="1200">
                <a:solidFill>
                  <a:srgbClr val="674EA7"/>
                </a:solidFill>
                <a:latin typeface="Caveat"/>
                <a:ea typeface="Caveat"/>
                <a:cs typeface="Caveat"/>
                <a:sym typeface="Caveat"/>
              </a:rPr>
              <a:t>4. ¿Cómo es el manejo de derechos de autor en Colombia?</a:t>
            </a:r>
            <a:endParaRPr b="1" sz="1200">
              <a:solidFill>
                <a:srgbClr val="674EA7"/>
              </a:solidFill>
              <a:latin typeface="Caveat"/>
              <a:ea typeface="Caveat"/>
              <a:cs typeface="Caveat"/>
              <a:sym typeface="Caveat"/>
            </a:endParaRPr>
          </a:p>
        </p:txBody>
      </p:sp>
      <p:pic>
        <p:nvPicPr>
          <p:cNvPr id="510" name="Google Shape;510;p69"/>
          <p:cNvPicPr preferRelativeResize="0"/>
          <p:nvPr/>
        </p:nvPicPr>
        <p:blipFill>
          <a:blip r:embed="rId5">
            <a:alphaModFix/>
          </a:blip>
          <a:stretch>
            <a:fillRect/>
          </a:stretch>
        </p:blipFill>
        <p:spPr>
          <a:xfrm>
            <a:off x="6771125" y="130600"/>
            <a:ext cx="2306598" cy="1297475"/>
          </a:xfrm>
          <a:prstGeom prst="rect">
            <a:avLst/>
          </a:prstGeom>
          <a:noFill/>
          <a:ln>
            <a:noFill/>
          </a:ln>
        </p:spPr>
      </p:pic>
      <p:pic>
        <p:nvPicPr>
          <p:cNvPr id="511" name="Google Shape;511;p69"/>
          <p:cNvPicPr preferRelativeResize="0"/>
          <p:nvPr/>
        </p:nvPicPr>
        <p:blipFill>
          <a:blip r:embed="rId6">
            <a:alphaModFix/>
          </a:blip>
          <a:stretch>
            <a:fillRect/>
          </a:stretch>
        </p:blipFill>
        <p:spPr>
          <a:xfrm>
            <a:off x="7135762" y="1757500"/>
            <a:ext cx="1577325" cy="2805549"/>
          </a:xfrm>
          <a:prstGeom prst="rect">
            <a:avLst/>
          </a:prstGeom>
          <a:noFill/>
          <a:ln>
            <a:noFill/>
          </a:ln>
        </p:spPr>
      </p:pic>
      <p:sp>
        <p:nvSpPr>
          <p:cNvPr id="512" name="Google Shape;512;p69"/>
          <p:cNvSpPr txBox="1"/>
          <p:nvPr/>
        </p:nvSpPr>
        <p:spPr>
          <a:xfrm>
            <a:off x="5111225" y="4409875"/>
            <a:ext cx="16929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1100">
                <a:latin typeface="Caveat"/>
                <a:ea typeface="Caveat"/>
                <a:cs typeface="Caveat"/>
                <a:sym typeface="Caveat"/>
              </a:rPr>
              <a:t>Me contacté con los entrevistados vía Whatsapp</a:t>
            </a:r>
            <a:endParaRPr sz="1100">
              <a:latin typeface="Caveat"/>
              <a:ea typeface="Caveat"/>
              <a:cs typeface="Caveat"/>
              <a:sym typeface="Caveat"/>
            </a:endParaRPr>
          </a:p>
        </p:txBody>
      </p:sp>
      <p:cxnSp>
        <p:nvCxnSpPr>
          <p:cNvPr id="513" name="Google Shape;513;p69"/>
          <p:cNvCxnSpPr/>
          <p:nvPr/>
        </p:nvCxnSpPr>
        <p:spPr>
          <a:xfrm flipH="1" rot="10800000">
            <a:off x="6328600" y="4168125"/>
            <a:ext cx="774000" cy="483600"/>
          </a:xfrm>
          <a:prstGeom prst="straightConnector1">
            <a:avLst/>
          </a:prstGeom>
          <a:noFill/>
          <a:ln cap="flat" cmpd="sng" w="9525">
            <a:solidFill>
              <a:schemeClr val="dk2"/>
            </a:solidFill>
            <a:prstDash val="solid"/>
            <a:round/>
            <a:headEnd len="med" w="med" type="none"/>
            <a:tailEnd len="med" w="med" type="triangle"/>
          </a:ln>
        </p:spPr>
      </p:cxnSp>
      <p:pic>
        <p:nvPicPr>
          <p:cNvPr id="514" name="Google Shape;514;p69"/>
          <p:cNvPicPr preferRelativeResize="0"/>
          <p:nvPr/>
        </p:nvPicPr>
        <p:blipFill>
          <a:blip r:embed="rId7">
            <a:alphaModFix/>
          </a:blip>
          <a:stretch>
            <a:fillRect/>
          </a:stretch>
        </p:blipFill>
        <p:spPr>
          <a:xfrm>
            <a:off x="3280800" y="75225"/>
            <a:ext cx="1359499" cy="123079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07"/>
                                        </p:tgtEl>
                                        <p:attrNameLst>
                                          <p:attrName>style.visibility</p:attrName>
                                        </p:attrNameLst>
                                      </p:cBhvr>
                                      <p:to>
                                        <p:strVal val="visible"/>
                                      </p:to>
                                    </p:set>
                                    <p:animEffect filter="fade" transition="in">
                                      <p:cBhvr>
                                        <p:cTn dur="1000"/>
                                        <p:tgtEl>
                                          <p:spTgt spid="50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8" name="Shape 518"/>
        <p:cNvGrpSpPr/>
        <p:nvPr/>
      </p:nvGrpSpPr>
      <p:grpSpPr>
        <a:xfrm>
          <a:off x="0" y="0"/>
          <a:ext cx="0" cy="0"/>
          <a:chOff x="0" y="0"/>
          <a:chExt cx="0" cy="0"/>
        </a:xfrm>
      </p:grpSpPr>
      <p:sp>
        <p:nvSpPr>
          <p:cNvPr id="519" name="Google Shape;519;p7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Puntos importantes</a:t>
            </a:r>
            <a:endParaRPr>
              <a:latin typeface="Amatic SC"/>
              <a:ea typeface="Amatic SC"/>
              <a:cs typeface="Amatic SC"/>
              <a:sym typeface="Amatic SC"/>
            </a:endParaRPr>
          </a:p>
        </p:txBody>
      </p:sp>
      <p:sp>
        <p:nvSpPr>
          <p:cNvPr id="520" name="Google Shape;520;p70"/>
          <p:cNvSpPr txBox="1"/>
          <p:nvPr>
            <p:ph idx="1" type="body"/>
          </p:nvPr>
        </p:nvSpPr>
        <p:spPr>
          <a:xfrm>
            <a:off x="311700" y="1241150"/>
            <a:ext cx="2904900" cy="3321900"/>
          </a:xfrm>
          <a:prstGeom prst="rect">
            <a:avLst/>
          </a:prstGeom>
          <a:solidFill>
            <a:srgbClr val="F9CB9C"/>
          </a:solidFill>
          <a:ln cap="flat" cmpd="sng" w="9525">
            <a:solidFill>
              <a:srgbClr val="FF9900"/>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s" sz="1400">
                <a:solidFill>
                  <a:srgbClr val="000000"/>
                </a:solidFill>
                <a:latin typeface="Caveat"/>
                <a:ea typeface="Caveat"/>
                <a:cs typeface="Caveat"/>
                <a:sym typeface="Caveat"/>
              </a:rPr>
              <a:t>Derechos Morales: aquellos que permiten al artista o autor proteger su obra. Estos no se pueden ceder, ni transferir, ni embargar. En este derecho se define participación de las personas si es una obra colectiva.</a:t>
            </a:r>
            <a:endParaRPr sz="1400">
              <a:solidFill>
                <a:srgbClr val="000000"/>
              </a:solidFill>
              <a:latin typeface="Caveat"/>
              <a:ea typeface="Caveat"/>
              <a:cs typeface="Caveat"/>
              <a:sym typeface="Caveat"/>
            </a:endParaRPr>
          </a:p>
          <a:p>
            <a:pPr indent="0" lvl="0" marL="0" rtl="0" algn="l">
              <a:spcBef>
                <a:spcPts val="0"/>
              </a:spcBef>
              <a:spcAft>
                <a:spcPts val="0"/>
              </a:spcAft>
              <a:buNone/>
            </a:pPr>
            <a:r>
              <a:rPr lang="es" sz="1400">
                <a:solidFill>
                  <a:srgbClr val="000000"/>
                </a:solidFill>
                <a:latin typeface="Caveat"/>
                <a:ea typeface="Caveat"/>
                <a:cs typeface="Caveat"/>
                <a:sym typeface="Caveat"/>
              </a:rPr>
              <a:t>Derechos Patrimoniales: Permiten la comercialización de la obra para sacarle un provecho económico. (Normalmente recaen en productoras).</a:t>
            </a:r>
            <a:endParaRPr sz="1400">
              <a:solidFill>
                <a:srgbClr val="000000"/>
              </a:solidFill>
              <a:latin typeface="Caveat"/>
              <a:ea typeface="Caveat"/>
              <a:cs typeface="Caveat"/>
              <a:sym typeface="Caveat"/>
            </a:endParaRPr>
          </a:p>
          <a:p>
            <a:pPr indent="0" lvl="0" marL="0" rtl="0" algn="l">
              <a:spcBef>
                <a:spcPts val="0"/>
              </a:spcBef>
              <a:spcAft>
                <a:spcPts val="0"/>
              </a:spcAft>
              <a:buNone/>
            </a:pPr>
            <a:r>
              <a:rPr lang="es" sz="1400">
                <a:solidFill>
                  <a:srgbClr val="000000"/>
                </a:solidFill>
                <a:latin typeface="Caveat"/>
                <a:ea typeface="Caveat"/>
                <a:cs typeface="Caveat"/>
                <a:sym typeface="Caveat"/>
              </a:rPr>
              <a:t>Contratos de </a:t>
            </a:r>
            <a:r>
              <a:rPr lang="es" sz="1400">
                <a:solidFill>
                  <a:srgbClr val="000000"/>
                </a:solidFill>
                <a:latin typeface="Caveat"/>
                <a:ea typeface="Caveat"/>
                <a:cs typeface="Caveat"/>
                <a:sym typeface="Caveat"/>
              </a:rPr>
              <a:t>Gestión</a:t>
            </a:r>
            <a:r>
              <a:rPr lang="es" sz="1400">
                <a:solidFill>
                  <a:srgbClr val="000000"/>
                </a:solidFill>
                <a:latin typeface="Caveat"/>
                <a:ea typeface="Caveat"/>
                <a:cs typeface="Caveat"/>
                <a:sym typeface="Caveat"/>
              </a:rPr>
              <a:t> Colectiva de los derechos: Realizan la medición del número de reproducciones en cualquier plataforma. Solo pueden actuar ante un contrato de mandato.</a:t>
            </a:r>
            <a:endParaRPr sz="1400">
              <a:solidFill>
                <a:srgbClr val="000000"/>
              </a:solidFill>
              <a:latin typeface="Caveat"/>
              <a:ea typeface="Caveat"/>
              <a:cs typeface="Caveat"/>
              <a:sym typeface="Caveat"/>
            </a:endParaRPr>
          </a:p>
        </p:txBody>
      </p:sp>
      <p:sp>
        <p:nvSpPr>
          <p:cNvPr id="521" name="Google Shape;521;p70"/>
          <p:cNvSpPr txBox="1"/>
          <p:nvPr/>
        </p:nvSpPr>
        <p:spPr>
          <a:xfrm>
            <a:off x="4812950" y="1273775"/>
            <a:ext cx="3910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522" name="Google Shape;522;p70"/>
          <p:cNvSpPr txBox="1"/>
          <p:nvPr/>
        </p:nvSpPr>
        <p:spPr>
          <a:xfrm>
            <a:off x="4071275" y="1515700"/>
            <a:ext cx="3047400" cy="1908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a:latin typeface="Caveat"/>
                <a:ea typeface="Caveat"/>
                <a:cs typeface="Caveat"/>
                <a:sym typeface="Caveat"/>
              </a:rPr>
              <a:t>Contrato por </a:t>
            </a:r>
            <a:r>
              <a:rPr lang="es">
                <a:latin typeface="Caveat"/>
                <a:ea typeface="Caveat"/>
                <a:cs typeface="Caveat"/>
                <a:sym typeface="Caveat"/>
              </a:rPr>
              <a:t>prestación</a:t>
            </a:r>
            <a:r>
              <a:rPr lang="es">
                <a:latin typeface="Caveat"/>
                <a:ea typeface="Caveat"/>
                <a:cs typeface="Caveat"/>
                <a:sym typeface="Caveat"/>
              </a:rPr>
              <a:t> de servicio o contratos laborales (contrato obra labor).</a:t>
            </a:r>
            <a:endParaRPr>
              <a:latin typeface="Caveat"/>
              <a:ea typeface="Caveat"/>
              <a:cs typeface="Caveat"/>
              <a:sym typeface="Caveat"/>
            </a:endParaRPr>
          </a:p>
          <a:p>
            <a:pPr indent="0" lvl="0" marL="0" rtl="0" algn="l">
              <a:spcBef>
                <a:spcPts val="0"/>
              </a:spcBef>
              <a:spcAft>
                <a:spcPts val="0"/>
              </a:spcAft>
              <a:buNone/>
            </a:pPr>
            <a:r>
              <a:rPr lang="es">
                <a:latin typeface="Caveat"/>
                <a:ea typeface="Caveat"/>
                <a:cs typeface="Caveat"/>
                <a:sym typeface="Caveat"/>
              </a:rPr>
              <a:t>Los contratos de trabajo tienen una presunción legal en donde se ceden los derechos patrimoniales de autor. Con los contratos por prestación de servicios no ocurre esa cesión de derechos y tocaría </a:t>
            </a:r>
            <a:r>
              <a:rPr lang="es">
                <a:latin typeface="Caveat"/>
                <a:ea typeface="Caveat"/>
                <a:cs typeface="Caveat"/>
                <a:sym typeface="Caveat"/>
              </a:rPr>
              <a:t>estipularse</a:t>
            </a:r>
            <a:r>
              <a:rPr lang="es">
                <a:latin typeface="Caveat"/>
                <a:ea typeface="Caveat"/>
                <a:cs typeface="Caveat"/>
                <a:sym typeface="Caveat"/>
              </a:rPr>
              <a:t> en el contrato.</a:t>
            </a:r>
            <a:endParaRPr>
              <a:latin typeface="Caveat"/>
              <a:ea typeface="Caveat"/>
              <a:cs typeface="Caveat"/>
              <a:sym typeface="Caveat"/>
            </a:endParaRPr>
          </a:p>
          <a:p>
            <a:pPr indent="0" lvl="0" marL="0" rtl="0" algn="l">
              <a:spcBef>
                <a:spcPts val="0"/>
              </a:spcBef>
              <a:spcAft>
                <a:spcPts val="0"/>
              </a:spcAft>
              <a:buNone/>
            </a:pPr>
            <a:r>
              <a:t/>
            </a:r>
            <a:endParaRPr>
              <a:latin typeface="Caveat"/>
              <a:ea typeface="Caveat"/>
              <a:cs typeface="Caveat"/>
              <a:sym typeface="Caveat"/>
            </a:endParaRPr>
          </a:p>
        </p:txBody>
      </p:sp>
      <p:sp>
        <p:nvSpPr>
          <p:cNvPr id="523" name="Google Shape;523;p70"/>
          <p:cNvSpPr txBox="1"/>
          <p:nvPr/>
        </p:nvSpPr>
        <p:spPr>
          <a:xfrm>
            <a:off x="4030950" y="1017725"/>
            <a:ext cx="29049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2200">
                <a:solidFill>
                  <a:srgbClr val="FF9900"/>
                </a:solidFill>
                <a:latin typeface="Caveat"/>
                <a:ea typeface="Caveat"/>
                <a:cs typeface="Caveat"/>
                <a:sym typeface="Caveat"/>
              </a:rPr>
              <a:t>Contratos</a:t>
            </a:r>
            <a:endParaRPr sz="2200">
              <a:solidFill>
                <a:srgbClr val="FF9900"/>
              </a:solidFill>
              <a:latin typeface="Caveat"/>
              <a:ea typeface="Caveat"/>
              <a:cs typeface="Caveat"/>
              <a:sym typeface="Caveat"/>
            </a:endParaRPr>
          </a:p>
        </p:txBody>
      </p:sp>
      <p:pic>
        <p:nvPicPr>
          <p:cNvPr id="524" name="Google Shape;524;p70"/>
          <p:cNvPicPr preferRelativeResize="0"/>
          <p:nvPr/>
        </p:nvPicPr>
        <p:blipFill>
          <a:blip r:embed="rId3">
            <a:alphaModFix/>
          </a:blip>
          <a:stretch>
            <a:fillRect/>
          </a:stretch>
        </p:blipFill>
        <p:spPr>
          <a:xfrm>
            <a:off x="7456525" y="145125"/>
            <a:ext cx="1508350" cy="1741750"/>
          </a:xfrm>
          <a:prstGeom prst="rect">
            <a:avLst/>
          </a:prstGeom>
          <a:noFill/>
          <a:ln>
            <a:noFill/>
          </a:ln>
        </p:spPr>
      </p:pic>
      <p:pic>
        <p:nvPicPr>
          <p:cNvPr id="525" name="Google Shape;525;p70" title="Entrevista Nicolas Becerra.mp4">
            <a:hlinkClick r:id="rId4"/>
          </p:cNvPr>
          <p:cNvPicPr preferRelativeResize="0"/>
          <p:nvPr/>
        </p:nvPicPr>
        <p:blipFill>
          <a:blip r:embed="rId5">
            <a:alphaModFix/>
          </a:blip>
          <a:stretch>
            <a:fillRect/>
          </a:stretch>
        </p:blipFill>
        <p:spPr>
          <a:xfrm>
            <a:off x="3369000" y="3361300"/>
            <a:ext cx="2173067" cy="1629800"/>
          </a:xfrm>
          <a:prstGeom prst="rect">
            <a:avLst/>
          </a:prstGeom>
          <a:noFill/>
          <a:ln>
            <a:noFill/>
          </a:ln>
        </p:spPr>
      </p:pic>
      <p:pic>
        <p:nvPicPr>
          <p:cNvPr id="526" name="Google Shape;526;p70" title="Entrevista Andres Pachecho.mp3">
            <a:hlinkClick r:id="rId6"/>
          </p:cNvPr>
          <p:cNvPicPr preferRelativeResize="0"/>
          <p:nvPr/>
        </p:nvPicPr>
        <p:blipFill>
          <a:blip r:embed="rId7">
            <a:alphaModFix/>
          </a:blip>
          <a:stretch>
            <a:fillRect/>
          </a:stretch>
        </p:blipFill>
        <p:spPr>
          <a:xfrm>
            <a:off x="5291392" y="560525"/>
            <a:ext cx="457200" cy="457200"/>
          </a:xfrm>
          <a:prstGeom prst="rect">
            <a:avLst/>
          </a:prstGeom>
          <a:noFill/>
          <a:ln>
            <a:noFill/>
          </a:ln>
        </p:spPr>
      </p:pic>
      <p:pic>
        <p:nvPicPr>
          <p:cNvPr id="527" name="Google Shape;527;p70"/>
          <p:cNvPicPr preferRelativeResize="0"/>
          <p:nvPr/>
        </p:nvPicPr>
        <p:blipFill>
          <a:blip r:embed="rId8">
            <a:alphaModFix/>
          </a:blip>
          <a:stretch>
            <a:fillRect/>
          </a:stretch>
        </p:blipFill>
        <p:spPr>
          <a:xfrm>
            <a:off x="5878567" y="-40825"/>
            <a:ext cx="1057275" cy="13906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25"/>
                                        </p:tgtEl>
                                        <p:attrNameLst>
                                          <p:attrName>style.visibility</p:attrName>
                                        </p:attrNameLst>
                                      </p:cBhvr>
                                      <p:to>
                                        <p:strVal val="visible"/>
                                      </p:to>
                                    </p:set>
                                    <p:animEffect filter="fade" transition="in">
                                      <p:cBhvr>
                                        <p:cTn dur="1000"/>
                                        <p:tgtEl>
                                          <p:spTgt spid="52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1" name="Shape 531"/>
        <p:cNvGrpSpPr/>
        <p:nvPr/>
      </p:nvGrpSpPr>
      <p:grpSpPr>
        <a:xfrm>
          <a:off x="0" y="0"/>
          <a:ext cx="0" cy="0"/>
          <a:chOff x="0" y="0"/>
          <a:chExt cx="0" cy="0"/>
        </a:xfrm>
      </p:grpSpPr>
      <p:sp>
        <p:nvSpPr>
          <p:cNvPr id="532" name="Google Shape;532;p7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Back Up</a:t>
            </a:r>
            <a:endParaRPr>
              <a:latin typeface="Amatic SC"/>
              <a:ea typeface="Amatic SC"/>
              <a:cs typeface="Amatic SC"/>
              <a:sym typeface="Amatic SC"/>
            </a:endParaRPr>
          </a:p>
        </p:txBody>
      </p:sp>
      <p:sp>
        <p:nvSpPr>
          <p:cNvPr id="533" name="Google Shape;533;p71"/>
          <p:cNvSpPr txBox="1"/>
          <p:nvPr>
            <p:ph idx="1" type="body"/>
          </p:nvPr>
        </p:nvSpPr>
        <p:spPr>
          <a:xfrm>
            <a:off x="263350" y="1152475"/>
            <a:ext cx="19779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solidFill>
                  <a:schemeClr val="dk1"/>
                </a:solidFill>
                <a:latin typeface="Caveat"/>
                <a:ea typeface="Caveat"/>
                <a:cs typeface="Caveat"/>
                <a:sym typeface="Caveat"/>
              </a:rPr>
              <a:t>Todos los archivos están guardados en mi ordenador en una carpeta designada para Proyecto de Grado y en Drive</a:t>
            </a:r>
            <a:endParaRPr>
              <a:solidFill>
                <a:schemeClr val="dk1"/>
              </a:solidFill>
              <a:latin typeface="Caveat"/>
              <a:ea typeface="Caveat"/>
              <a:cs typeface="Caveat"/>
              <a:sym typeface="Caveat"/>
            </a:endParaRPr>
          </a:p>
        </p:txBody>
      </p:sp>
      <p:cxnSp>
        <p:nvCxnSpPr>
          <p:cNvPr id="534" name="Google Shape;534;p71"/>
          <p:cNvCxnSpPr>
            <a:endCxn id="535" idx="1"/>
          </p:cNvCxnSpPr>
          <p:nvPr/>
        </p:nvCxnSpPr>
        <p:spPr>
          <a:xfrm flipH="1" rot="10800000">
            <a:off x="1846100" y="1658575"/>
            <a:ext cx="434700" cy="1179300"/>
          </a:xfrm>
          <a:prstGeom prst="straightConnector1">
            <a:avLst/>
          </a:prstGeom>
          <a:noFill/>
          <a:ln cap="flat" cmpd="sng" w="9525">
            <a:solidFill>
              <a:srgbClr val="FF9900"/>
            </a:solidFill>
            <a:prstDash val="solid"/>
            <a:round/>
            <a:headEnd len="med" w="med" type="none"/>
            <a:tailEnd len="med" w="med" type="triangle"/>
          </a:ln>
        </p:spPr>
      </p:cxnSp>
      <p:cxnSp>
        <p:nvCxnSpPr>
          <p:cNvPr id="536" name="Google Shape;536;p71"/>
          <p:cNvCxnSpPr>
            <a:endCxn id="537" idx="1"/>
          </p:cNvCxnSpPr>
          <p:nvPr/>
        </p:nvCxnSpPr>
        <p:spPr>
          <a:xfrm>
            <a:off x="1846100" y="2902425"/>
            <a:ext cx="434700" cy="955200"/>
          </a:xfrm>
          <a:prstGeom prst="straightConnector1">
            <a:avLst/>
          </a:prstGeom>
          <a:noFill/>
          <a:ln cap="flat" cmpd="sng" w="9525">
            <a:solidFill>
              <a:srgbClr val="FF9900"/>
            </a:solidFill>
            <a:prstDash val="solid"/>
            <a:round/>
            <a:headEnd len="med" w="med" type="none"/>
            <a:tailEnd len="med" w="med" type="triangle"/>
          </a:ln>
        </p:spPr>
      </p:cxnSp>
      <p:pic>
        <p:nvPicPr>
          <p:cNvPr id="538" name="Google Shape;538;p71"/>
          <p:cNvPicPr preferRelativeResize="0"/>
          <p:nvPr/>
        </p:nvPicPr>
        <p:blipFill>
          <a:blip r:embed="rId3">
            <a:alphaModFix/>
          </a:blip>
          <a:stretch>
            <a:fillRect/>
          </a:stretch>
        </p:blipFill>
        <p:spPr>
          <a:xfrm>
            <a:off x="2337950" y="3760875"/>
            <a:ext cx="5608396" cy="1179300"/>
          </a:xfrm>
          <a:prstGeom prst="rect">
            <a:avLst/>
          </a:prstGeom>
          <a:noFill/>
          <a:ln>
            <a:noFill/>
          </a:ln>
        </p:spPr>
      </p:pic>
      <p:pic>
        <p:nvPicPr>
          <p:cNvPr id="539" name="Google Shape;539;p71"/>
          <p:cNvPicPr preferRelativeResize="0"/>
          <p:nvPr/>
        </p:nvPicPr>
        <p:blipFill>
          <a:blip r:embed="rId4">
            <a:alphaModFix/>
          </a:blip>
          <a:stretch>
            <a:fillRect/>
          </a:stretch>
        </p:blipFill>
        <p:spPr>
          <a:xfrm>
            <a:off x="2433200" y="1170125"/>
            <a:ext cx="5369135" cy="24383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8"/>
          <p:cNvSpPr txBox="1"/>
          <p:nvPr>
            <p:ph idx="1" type="body"/>
          </p:nvPr>
        </p:nvSpPr>
        <p:spPr>
          <a:xfrm>
            <a:off x="311700" y="171800"/>
            <a:ext cx="8520600" cy="3894900"/>
          </a:xfrm>
          <a:prstGeom prst="rect">
            <a:avLst/>
          </a:prstGeom>
        </p:spPr>
        <p:txBody>
          <a:bodyPr anchorCtr="0" anchor="t" bIns="91425" lIns="91425" spcFirstLastPara="1" rIns="91425" wrap="square" tIns="91425">
            <a:noAutofit/>
          </a:bodyPr>
          <a:lstStyle/>
          <a:p>
            <a:pPr indent="0" lvl="0" marL="0" marR="88900" rtl="0" algn="l">
              <a:lnSpc>
                <a:spcPct val="200000"/>
              </a:lnSpc>
              <a:spcBef>
                <a:spcPts val="2400"/>
              </a:spcBef>
              <a:spcAft>
                <a:spcPts val="0"/>
              </a:spcAft>
              <a:buClr>
                <a:schemeClr val="dk1"/>
              </a:buClr>
              <a:buSzPts val="1100"/>
              <a:buFont typeface="Arial"/>
              <a:buNone/>
            </a:pPr>
            <a:r>
              <a:rPr lang="es" sz="1000">
                <a:solidFill>
                  <a:srgbClr val="202124"/>
                </a:solidFill>
                <a:latin typeface="Caveat"/>
                <a:ea typeface="Caveat"/>
                <a:cs typeface="Caveat"/>
                <a:sym typeface="Caveat"/>
              </a:rPr>
              <a:t>Este análisis crítico se basará en la información recogida en el proceso de investigación, ya sea por medio de textos, trabajos de tesis, artículos, libros, videos, etc. Para la recopilación de dicha información se tuvieron en cuenta diferentes metodologías de composición y una breve introducción acerca del estado del arte de la creatividad</a:t>
            </a:r>
            <a:r>
              <a:rPr b="1" lang="es" sz="1000">
                <a:solidFill>
                  <a:srgbClr val="202124"/>
                </a:solidFill>
                <a:latin typeface="Caveat"/>
                <a:ea typeface="Caveat"/>
                <a:cs typeface="Caveat"/>
                <a:sym typeface="Caveat"/>
              </a:rPr>
              <a:t>. </a:t>
            </a:r>
            <a:r>
              <a:rPr lang="es" sz="1000">
                <a:solidFill>
                  <a:srgbClr val="202124"/>
                </a:solidFill>
                <a:latin typeface="Caveat"/>
                <a:ea typeface="Caveat"/>
                <a:cs typeface="Caveat"/>
                <a:sym typeface="Caveat"/>
              </a:rPr>
              <a:t>Como bien se sabe la composición es un proceso creativo muy personal, cada persona desarrolla o usa un tipo de metodología diferente o igual según lo que mejor se acomode a su desarrollo dentro de la composición. El primer punto de partida para una composición es la idea. Esta idea nace de la creatividad de la persona y después se irá transformando hasta obtener una idea estructurada que sería el resultado de la composición. A lo largo de los años la canción ha tenido diferentes transformaciones en sus formas, letras, estructura musical, etc. Se podrían hacer infinidades de análisis de los diferentes géneros, sin embargo, el interés esencial de esta investigación es poder escoger métodos que se puedan aplicar a la composición del single que se grabará en el proyecto de grado y entender las diferentes formas de creatividad.La composición es tanto la actividad de componer como el resultado de esa actividad. No es un término exclusivamente musical –se suele aplicar también a la prosa, la poesía, la pintura, la arquitectura y algunos otros medios– y en todos los casos describe un proceso de construcción, una conjunción creativa, un desarrollo y la terminación de una concepción o inspiración inicial. Esta concepción o inspiración puede tomar variedad de formas, desde un trazo estructural completo hasta la más breve idea temática, armónica o rítmica cuyo potencial e implicaciones estructurales quedan por ser trabajados, y cuyo contexto genérico puede no ser muy claro en un principio. La concepción inicial puede ser puramente musical o puede derivar de un estímulo literario, dramático o escénico. Pero tales concepciones iniciales siempre necesitarán un trabajo consciente, aun cuando su primera aparición sea espontánea, natural y no el resultado del pensamiento consciente. (Soria, 2019, p24. )</a:t>
            </a:r>
            <a:endParaRPr sz="1000">
              <a:solidFill>
                <a:srgbClr val="202124"/>
              </a:solidFill>
              <a:latin typeface="Caveat"/>
              <a:ea typeface="Caveat"/>
              <a:cs typeface="Caveat"/>
              <a:sym typeface="Caveat"/>
            </a:endParaRPr>
          </a:p>
          <a:p>
            <a:pPr indent="0" lvl="0" marL="0" rtl="0" algn="l">
              <a:spcBef>
                <a:spcPts val="600"/>
              </a:spcBef>
              <a:spcAft>
                <a:spcPts val="0"/>
              </a:spcAft>
              <a:buNone/>
            </a:pPr>
            <a:r>
              <a:t/>
            </a:r>
            <a:endParaRPr sz="1100">
              <a:latin typeface="Caveat"/>
              <a:ea typeface="Caveat"/>
              <a:cs typeface="Caveat"/>
              <a:sym typeface="Caveat"/>
            </a:endParaRPr>
          </a:p>
          <a:p>
            <a:pPr indent="0" lvl="0" marL="0" rtl="0" algn="l">
              <a:spcBef>
                <a:spcPts val="0"/>
              </a:spcBef>
              <a:spcAft>
                <a:spcPts val="0"/>
              </a:spcAft>
              <a:buNone/>
            </a:pPr>
            <a:r>
              <a:t/>
            </a:r>
            <a:endParaRPr sz="1100">
              <a:latin typeface="Caveat"/>
              <a:ea typeface="Caveat"/>
              <a:cs typeface="Caveat"/>
              <a:sym typeface="Caveat"/>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3" name="Shape 543"/>
        <p:cNvGrpSpPr/>
        <p:nvPr/>
      </p:nvGrpSpPr>
      <p:grpSpPr>
        <a:xfrm>
          <a:off x="0" y="0"/>
          <a:ext cx="0" cy="0"/>
          <a:chOff x="0" y="0"/>
          <a:chExt cx="0" cy="0"/>
        </a:xfrm>
      </p:grpSpPr>
      <p:sp>
        <p:nvSpPr>
          <p:cNvPr id="544" name="Google Shape;544;p7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Reflexión Crítica</a:t>
            </a:r>
            <a:endParaRPr>
              <a:latin typeface="Amatic SC"/>
              <a:ea typeface="Amatic SC"/>
              <a:cs typeface="Amatic SC"/>
              <a:sym typeface="Amatic SC"/>
            </a:endParaRPr>
          </a:p>
        </p:txBody>
      </p:sp>
      <p:sp>
        <p:nvSpPr>
          <p:cNvPr id="545" name="Google Shape;545;p7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Font typeface="Caveat"/>
              <a:buChar char="●"/>
            </a:pPr>
            <a:r>
              <a:rPr lang="es" sz="1400">
                <a:latin typeface="Caveat"/>
                <a:ea typeface="Caveat"/>
                <a:cs typeface="Caveat"/>
                <a:sym typeface="Caveat"/>
              </a:rPr>
              <a:t>Aprendí mucho acerca de la importancia de la formalización de los acuerdos que se hagan o los pactos que se celebren con las personas con las que uno trabaja. El hecho de tener los términos legales y las condiciones claras entre las diferentes partes, hace que se eviten </a:t>
            </a:r>
            <a:r>
              <a:rPr lang="es" sz="1400">
                <a:latin typeface="Caveat"/>
                <a:ea typeface="Caveat"/>
                <a:cs typeface="Caveat"/>
                <a:sym typeface="Caveat"/>
              </a:rPr>
              <a:t>confusiones</a:t>
            </a:r>
            <a:r>
              <a:rPr lang="es" sz="1400">
                <a:latin typeface="Caveat"/>
                <a:ea typeface="Caveat"/>
                <a:cs typeface="Caveat"/>
                <a:sym typeface="Caveat"/>
              </a:rPr>
              <a:t> o ayudan como respaldo ante cualquier inconveniente o conflicto. En nuestro campo es muy común la informalidad y creo que es responsabilidad de </a:t>
            </a:r>
            <a:r>
              <a:rPr lang="es" sz="1400">
                <a:latin typeface="Caveat"/>
                <a:ea typeface="Caveat"/>
                <a:cs typeface="Caveat"/>
                <a:sym typeface="Caveat"/>
              </a:rPr>
              <a:t>nosotros</a:t>
            </a:r>
            <a:r>
              <a:rPr lang="es" sz="1400">
                <a:latin typeface="Caveat"/>
                <a:ea typeface="Caveat"/>
                <a:cs typeface="Caveat"/>
                <a:sym typeface="Caveat"/>
              </a:rPr>
              <a:t> y de las nuevas generaciones, empezar a ejercer la formalidad pues esto harà que nuestras condiciones laborales mejoren.</a:t>
            </a:r>
            <a:endParaRPr sz="1400">
              <a:latin typeface="Caveat"/>
              <a:ea typeface="Caveat"/>
              <a:cs typeface="Caveat"/>
              <a:sym typeface="Caveat"/>
            </a:endParaRPr>
          </a:p>
          <a:p>
            <a:pPr indent="-317500" lvl="0" marL="457200" rtl="0" algn="l">
              <a:spcBef>
                <a:spcPts val="0"/>
              </a:spcBef>
              <a:spcAft>
                <a:spcPts val="0"/>
              </a:spcAft>
              <a:buSzPts val="1400"/>
              <a:buFont typeface="Caveat"/>
              <a:buChar char="●"/>
            </a:pPr>
            <a:r>
              <a:rPr lang="es" sz="1400">
                <a:latin typeface="Caveat"/>
                <a:ea typeface="Caveat"/>
                <a:cs typeface="Caveat"/>
                <a:sym typeface="Caveat"/>
              </a:rPr>
              <a:t>Me ha gustado que ha medida que he hecho este proceso de investigación, he podido ver con más claridad muchas dudas que tenía respecto a otros agentes de la música, esto me ha enseñado la importancia de buscar asesoría de un experto en temas en los cuales no tengo mucho conocimiento. Esto </a:t>
            </a:r>
            <a:r>
              <a:rPr lang="es" sz="1400">
                <a:latin typeface="Caveat"/>
                <a:ea typeface="Caveat"/>
                <a:cs typeface="Caveat"/>
                <a:sym typeface="Caveat"/>
              </a:rPr>
              <a:t>evitará</a:t>
            </a:r>
            <a:r>
              <a:rPr lang="es" sz="1400">
                <a:latin typeface="Caveat"/>
                <a:ea typeface="Caveat"/>
                <a:cs typeface="Caveat"/>
                <a:sym typeface="Caveat"/>
              </a:rPr>
              <a:t> errores y malas </a:t>
            </a:r>
            <a:r>
              <a:rPr lang="es" sz="1400">
                <a:latin typeface="Caveat"/>
                <a:ea typeface="Caveat"/>
                <a:cs typeface="Caveat"/>
                <a:sym typeface="Caveat"/>
              </a:rPr>
              <a:t>decisiones</a:t>
            </a:r>
            <a:r>
              <a:rPr lang="es" sz="1400">
                <a:latin typeface="Caveat"/>
                <a:ea typeface="Caveat"/>
                <a:cs typeface="Caveat"/>
                <a:sym typeface="Caveat"/>
              </a:rPr>
              <a:t>. </a:t>
            </a:r>
            <a:endParaRPr sz="1400">
              <a:latin typeface="Caveat"/>
              <a:ea typeface="Caveat"/>
              <a:cs typeface="Caveat"/>
              <a:sym typeface="Caveat"/>
            </a:endParaRPr>
          </a:p>
          <a:p>
            <a:pPr indent="-317500" lvl="0" marL="457200" rtl="0" algn="l">
              <a:spcBef>
                <a:spcPts val="0"/>
              </a:spcBef>
              <a:spcAft>
                <a:spcPts val="0"/>
              </a:spcAft>
              <a:buSzPts val="1400"/>
              <a:buFont typeface="Caveat"/>
              <a:buChar char="●"/>
            </a:pPr>
            <a:r>
              <a:rPr lang="es" sz="1400">
                <a:latin typeface="Caveat"/>
                <a:ea typeface="Caveat"/>
                <a:cs typeface="Caveat"/>
                <a:sym typeface="Caveat"/>
              </a:rPr>
              <a:t>Siento que a partir de estas entrevistas me quedó una necesidad de saber más acerca de otras legislaciones, contratos u otros procesos para estar enterada de cómo el estado nos </a:t>
            </a:r>
            <a:r>
              <a:rPr lang="es" sz="1400">
                <a:latin typeface="Caveat"/>
                <a:ea typeface="Caveat"/>
                <a:cs typeface="Caveat"/>
                <a:sym typeface="Caveat"/>
              </a:rPr>
              <a:t>beneficia</a:t>
            </a:r>
            <a:r>
              <a:rPr lang="es" sz="1400">
                <a:latin typeface="Caveat"/>
                <a:ea typeface="Caveat"/>
                <a:cs typeface="Caveat"/>
                <a:sym typeface="Caveat"/>
              </a:rPr>
              <a:t> a nosotros los artistas y cómo podemos conseguir mejores condiciones laborales.</a:t>
            </a:r>
            <a:endParaRPr sz="1400">
              <a:latin typeface="Caveat"/>
              <a:ea typeface="Caveat"/>
              <a:cs typeface="Caveat"/>
              <a:sym typeface="Caveat"/>
            </a:endParaRPr>
          </a:p>
        </p:txBody>
      </p: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9" name="Shape 549"/>
        <p:cNvGrpSpPr/>
        <p:nvPr/>
      </p:nvGrpSpPr>
      <p:grpSpPr>
        <a:xfrm>
          <a:off x="0" y="0"/>
          <a:ext cx="0" cy="0"/>
          <a:chOff x="0" y="0"/>
          <a:chExt cx="0" cy="0"/>
        </a:xfrm>
      </p:grpSpPr>
      <p:sp>
        <p:nvSpPr>
          <p:cNvPr id="550" name="Google Shape;550;p7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Cronograma (Semana 6)</a:t>
            </a:r>
            <a:endParaRPr>
              <a:latin typeface="Amatic SC"/>
              <a:ea typeface="Amatic SC"/>
              <a:cs typeface="Amatic SC"/>
              <a:sym typeface="Amatic SC"/>
            </a:endParaRPr>
          </a:p>
        </p:txBody>
      </p:sp>
      <p:pic>
        <p:nvPicPr>
          <p:cNvPr id="551" name="Google Shape;551;p73"/>
          <p:cNvPicPr preferRelativeResize="0"/>
          <p:nvPr/>
        </p:nvPicPr>
        <p:blipFill>
          <a:blip r:embed="rId3">
            <a:alphaModFix/>
          </a:blip>
          <a:stretch>
            <a:fillRect/>
          </a:stretch>
        </p:blipFill>
        <p:spPr>
          <a:xfrm>
            <a:off x="966925" y="1276325"/>
            <a:ext cx="5917949" cy="2483891"/>
          </a:xfrm>
          <a:prstGeom prst="rect">
            <a:avLst/>
          </a:prstGeom>
          <a:noFill/>
          <a:ln>
            <a:noFill/>
          </a:ln>
        </p:spPr>
      </p:pic>
      <p:pic>
        <p:nvPicPr>
          <p:cNvPr id="552" name="Google Shape;552;p73"/>
          <p:cNvPicPr preferRelativeResize="0"/>
          <p:nvPr/>
        </p:nvPicPr>
        <p:blipFill>
          <a:blip r:embed="rId4">
            <a:alphaModFix/>
          </a:blip>
          <a:stretch>
            <a:fillRect/>
          </a:stretch>
        </p:blipFill>
        <p:spPr>
          <a:xfrm>
            <a:off x="966926" y="3717219"/>
            <a:ext cx="5917949" cy="910331"/>
          </a:xfrm>
          <a:prstGeom prst="rect">
            <a:avLst/>
          </a:prstGeom>
          <a:noFill/>
          <a:ln>
            <a:noFill/>
          </a:ln>
        </p:spPr>
      </p:pic>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6" name="Shape 556"/>
        <p:cNvGrpSpPr/>
        <p:nvPr/>
      </p:nvGrpSpPr>
      <p:grpSpPr>
        <a:xfrm>
          <a:off x="0" y="0"/>
          <a:ext cx="0" cy="0"/>
          <a:chOff x="0" y="0"/>
          <a:chExt cx="0" cy="0"/>
        </a:xfrm>
      </p:grpSpPr>
      <p:sp>
        <p:nvSpPr>
          <p:cNvPr id="557" name="Google Shape;557;p7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3200">
                <a:latin typeface="Amatic SC"/>
                <a:ea typeface="Amatic SC"/>
                <a:cs typeface="Amatic SC"/>
                <a:sym typeface="Amatic SC"/>
              </a:rPr>
              <a:t>Objetivos</a:t>
            </a:r>
            <a:endParaRPr sz="3200">
              <a:latin typeface="Amatic SC"/>
              <a:ea typeface="Amatic SC"/>
              <a:cs typeface="Amatic SC"/>
              <a:sym typeface="Amatic SC"/>
            </a:endParaRPr>
          </a:p>
        </p:txBody>
      </p:sp>
      <p:sp>
        <p:nvSpPr>
          <p:cNvPr id="558" name="Google Shape;558;p7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chemeClr val="dk1"/>
              </a:buClr>
              <a:buSzPts val="1800"/>
              <a:buFont typeface="Caveat"/>
              <a:buChar char="●"/>
            </a:pPr>
            <a:r>
              <a:rPr lang="es">
                <a:solidFill>
                  <a:schemeClr val="dk1"/>
                </a:solidFill>
                <a:latin typeface="Caveat"/>
                <a:ea typeface="Caveat"/>
                <a:cs typeface="Caveat"/>
                <a:sym typeface="Caveat"/>
              </a:rPr>
              <a:t>Investigar por medio de una entrevista a un abogado (a) experto (a) acerca de los trámites que se deben hacer para la utilización de espacios públicos.</a:t>
            </a:r>
            <a:endParaRPr>
              <a:solidFill>
                <a:schemeClr val="dk1"/>
              </a:solidFill>
              <a:latin typeface="Caveat"/>
              <a:ea typeface="Caveat"/>
              <a:cs typeface="Caveat"/>
              <a:sym typeface="Caveat"/>
            </a:endParaRPr>
          </a:p>
          <a:p>
            <a:pPr indent="-342900" lvl="0" marL="457200" rtl="0" algn="l">
              <a:spcBef>
                <a:spcPts val="0"/>
              </a:spcBef>
              <a:spcAft>
                <a:spcPts val="0"/>
              </a:spcAft>
              <a:buClr>
                <a:schemeClr val="dk1"/>
              </a:buClr>
              <a:buSzPts val="1800"/>
              <a:buFont typeface="Caveat"/>
              <a:buChar char="●"/>
            </a:pPr>
            <a:r>
              <a:rPr lang="es">
                <a:solidFill>
                  <a:schemeClr val="dk1"/>
                </a:solidFill>
                <a:latin typeface="Caveat"/>
                <a:ea typeface="Caveat"/>
                <a:cs typeface="Caveat"/>
                <a:sym typeface="Caveat"/>
              </a:rPr>
              <a:t>Entregable: video de </a:t>
            </a:r>
            <a:r>
              <a:rPr lang="es">
                <a:solidFill>
                  <a:schemeClr val="dk1"/>
                </a:solidFill>
                <a:latin typeface="Caveat"/>
                <a:ea typeface="Caveat"/>
                <a:cs typeface="Caveat"/>
                <a:sym typeface="Caveat"/>
              </a:rPr>
              <a:t>máximo</a:t>
            </a:r>
            <a:r>
              <a:rPr lang="es">
                <a:solidFill>
                  <a:schemeClr val="dk1"/>
                </a:solidFill>
                <a:latin typeface="Caveat"/>
                <a:ea typeface="Caveat"/>
                <a:cs typeface="Caveat"/>
                <a:sym typeface="Caveat"/>
              </a:rPr>
              <a:t> 30 minutos</a:t>
            </a:r>
            <a:endParaRPr>
              <a:solidFill>
                <a:schemeClr val="dk1"/>
              </a:solidFill>
              <a:latin typeface="Caveat"/>
              <a:ea typeface="Caveat"/>
              <a:cs typeface="Caveat"/>
              <a:sym typeface="Caveat"/>
            </a:endParaRPr>
          </a:p>
          <a:p>
            <a:pPr indent="-342900" lvl="0" marL="457200" rtl="0" algn="l">
              <a:spcBef>
                <a:spcPts val="0"/>
              </a:spcBef>
              <a:spcAft>
                <a:spcPts val="0"/>
              </a:spcAft>
              <a:buClr>
                <a:schemeClr val="dk1"/>
              </a:buClr>
              <a:buSzPts val="1800"/>
              <a:buFont typeface="Caveat"/>
              <a:buChar char="●"/>
            </a:pPr>
            <a:r>
              <a:rPr lang="es">
                <a:solidFill>
                  <a:schemeClr val="dk1"/>
                </a:solidFill>
                <a:latin typeface="Caveat"/>
                <a:ea typeface="Caveat"/>
                <a:cs typeface="Caveat"/>
                <a:sym typeface="Caveat"/>
              </a:rPr>
              <a:t>Por medio de un cuadro en Excel organizar el proceso que se debe hacer en relación con la gestión de una producción musical mostrando paso a paso.</a:t>
            </a:r>
            <a:endParaRPr>
              <a:solidFill>
                <a:schemeClr val="dk1"/>
              </a:solidFill>
              <a:latin typeface="Caveat"/>
              <a:ea typeface="Caveat"/>
              <a:cs typeface="Caveat"/>
              <a:sym typeface="Caveat"/>
            </a:endParaRPr>
          </a:p>
          <a:p>
            <a:pPr indent="-342900" lvl="0" marL="457200" rtl="0" algn="l">
              <a:spcBef>
                <a:spcPts val="0"/>
              </a:spcBef>
              <a:spcAft>
                <a:spcPts val="0"/>
              </a:spcAft>
              <a:buClr>
                <a:schemeClr val="dk1"/>
              </a:buClr>
              <a:buSzPts val="1800"/>
              <a:buFont typeface="Caveat"/>
              <a:buChar char="●"/>
            </a:pPr>
            <a:r>
              <a:rPr lang="es">
                <a:solidFill>
                  <a:schemeClr val="dk1"/>
                </a:solidFill>
                <a:latin typeface="Caveat"/>
                <a:ea typeface="Caveat"/>
                <a:cs typeface="Caveat"/>
                <a:sym typeface="Caveat"/>
              </a:rPr>
              <a:t>Entregable: Documento en Excel</a:t>
            </a:r>
            <a:endParaRPr>
              <a:solidFill>
                <a:schemeClr val="dk1"/>
              </a:solidFill>
              <a:latin typeface="Caveat"/>
              <a:ea typeface="Caveat"/>
              <a:cs typeface="Caveat"/>
              <a:sym typeface="Caveat"/>
            </a:endParaRPr>
          </a:p>
          <a:p>
            <a:pPr indent="-342900" lvl="0" marL="457200" rtl="0" algn="l">
              <a:spcBef>
                <a:spcPts val="0"/>
              </a:spcBef>
              <a:spcAft>
                <a:spcPts val="0"/>
              </a:spcAft>
              <a:buClr>
                <a:schemeClr val="dk1"/>
              </a:buClr>
              <a:buSzPts val="1800"/>
              <a:buFont typeface="Caveat"/>
              <a:buChar char="●"/>
            </a:pPr>
            <a:r>
              <a:rPr lang="es">
                <a:solidFill>
                  <a:schemeClr val="dk1"/>
                </a:solidFill>
                <a:latin typeface="Caveat"/>
                <a:ea typeface="Caveat"/>
                <a:cs typeface="Caveat"/>
                <a:sym typeface="Caveat"/>
              </a:rPr>
              <a:t>Hacer el scouting de locaciones y definir el spot de grabación.</a:t>
            </a:r>
            <a:endParaRPr>
              <a:solidFill>
                <a:schemeClr val="dk1"/>
              </a:solidFill>
              <a:latin typeface="Caveat"/>
              <a:ea typeface="Caveat"/>
              <a:cs typeface="Caveat"/>
              <a:sym typeface="Caveat"/>
            </a:endParaRPr>
          </a:p>
          <a:p>
            <a:pPr indent="-342900" lvl="0" marL="457200" rtl="0" algn="l">
              <a:spcBef>
                <a:spcPts val="0"/>
              </a:spcBef>
              <a:spcAft>
                <a:spcPts val="0"/>
              </a:spcAft>
              <a:buClr>
                <a:schemeClr val="dk1"/>
              </a:buClr>
              <a:buSzPts val="1800"/>
              <a:buFont typeface="Caveat"/>
              <a:buChar char="●"/>
            </a:pPr>
            <a:r>
              <a:rPr lang="es">
                <a:solidFill>
                  <a:schemeClr val="dk1"/>
                </a:solidFill>
                <a:latin typeface="Caveat"/>
                <a:ea typeface="Caveat"/>
                <a:cs typeface="Caveat"/>
                <a:sym typeface="Caveat"/>
              </a:rPr>
              <a:t>Entregable: PDF de </a:t>
            </a:r>
            <a:r>
              <a:rPr lang="es">
                <a:solidFill>
                  <a:schemeClr val="dk1"/>
                </a:solidFill>
                <a:latin typeface="Caveat"/>
                <a:ea typeface="Caveat"/>
                <a:cs typeface="Caveat"/>
                <a:sym typeface="Caveat"/>
              </a:rPr>
              <a:t>máximo</a:t>
            </a:r>
            <a:r>
              <a:rPr lang="es">
                <a:solidFill>
                  <a:schemeClr val="dk1"/>
                </a:solidFill>
                <a:latin typeface="Caveat"/>
                <a:ea typeface="Caveat"/>
                <a:cs typeface="Caveat"/>
                <a:sym typeface="Caveat"/>
              </a:rPr>
              <a:t> dos hojas</a:t>
            </a:r>
            <a:endParaRPr>
              <a:solidFill>
                <a:schemeClr val="dk1"/>
              </a:solidFill>
              <a:latin typeface="Caveat"/>
              <a:ea typeface="Caveat"/>
              <a:cs typeface="Caveat"/>
              <a:sym typeface="Caveat"/>
            </a:endParaRPr>
          </a:p>
        </p:txBody>
      </p: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2" name="Shape 562"/>
        <p:cNvGrpSpPr/>
        <p:nvPr/>
      </p:nvGrpSpPr>
      <p:grpSpPr>
        <a:xfrm>
          <a:off x="0" y="0"/>
          <a:ext cx="0" cy="0"/>
          <a:chOff x="0" y="0"/>
          <a:chExt cx="0" cy="0"/>
        </a:xfrm>
      </p:grpSpPr>
      <p:sp>
        <p:nvSpPr>
          <p:cNvPr id="563" name="Google Shape;563;p7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Contexto</a:t>
            </a:r>
            <a:endParaRPr>
              <a:latin typeface="Amatic SC"/>
              <a:ea typeface="Amatic SC"/>
              <a:cs typeface="Amatic SC"/>
              <a:sym typeface="Amatic SC"/>
            </a:endParaRPr>
          </a:p>
        </p:txBody>
      </p:sp>
      <p:sp>
        <p:nvSpPr>
          <p:cNvPr id="564" name="Google Shape;564;p75"/>
          <p:cNvSpPr txBox="1"/>
          <p:nvPr>
            <p:ph idx="1" type="body"/>
          </p:nvPr>
        </p:nvSpPr>
        <p:spPr>
          <a:xfrm>
            <a:off x="311700" y="1063775"/>
            <a:ext cx="8241900" cy="2048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solidFill>
                  <a:srgbClr val="000000"/>
                </a:solidFill>
                <a:latin typeface="Caveat"/>
                <a:ea typeface="Caveat"/>
                <a:cs typeface="Caveat"/>
                <a:sym typeface="Caveat"/>
              </a:rPr>
              <a:t>Comisión fílmica de Bogotá: es un programa de la cinemateca de Bogotá - Gerencia de Artes Audiovisuales de IDARTES que tiene como objetivos:</a:t>
            </a:r>
            <a:endParaRPr>
              <a:solidFill>
                <a:srgbClr val="000000"/>
              </a:solidFill>
              <a:latin typeface="Caveat"/>
              <a:ea typeface="Caveat"/>
              <a:cs typeface="Caveat"/>
              <a:sym typeface="Caveat"/>
            </a:endParaRPr>
          </a:p>
          <a:p>
            <a:pPr indent="0" lvl="0" marL="0" rtl="0" algn="l">
              <a:spcBef>
                <a:spcPts val="0"/>
              </a:spcBef>
              <a:spcAft>
                <a:spcPts val="0"/>
              </a:spcAft>
              <a:buNone/>
            </a:pPr>
            <a:r>
              <a:t/>
            </a:r>
            <a:endParaRPr>
              <a:latin typeface="Caveat"/>
              <a:ea typeface="Caveat"/>
              <a:cs typeface="Caveat"/>
              <a:sym typeface="Caveat"/>
            </a:endParaRPr>
          </a:p>
          <a:p>
            <a:pPr indent="-342900" lvl="0" marL="457200" rtl="0" algn="l">
              <a:spcBef>
                <a:spcPts val="0"/>
              </a:spcBef>
              <a:spcAft>
                <a:spcPts val="0"/>
              </a:spcAft>
              <a:buClr>
                <a:srgbClr val="E06666"/>
              </a:buClr>
              <a:buSzPts val="1800"/>
              <a:buFont typeface="Caveat"/>
              <a:buAutoNum type="arabicPeriod"/>
            </a:pPr>
            <a:r>
              <a:rPr lang="es">
                <a:solidFill>
                  <a:srgbClr val="E06666"/>
                </a:solidFill>
                <a:latin typeface="Caveat"/>
                <a:ea typeface="Caveat"/>
                <a:cs typeface="Caveat"/>
                <a:sym typeface="Caveat"/>
              </a:rPr>
              <a:t>Fortalecer las industrias audiovisuales de Bogotá y Colombia.</a:t>
            </a:r>
            <a:endParaRPr>
              <a:solidFill>
                <a:srgbClr val="E06666"/>
              </a:solidFill>
              <a:latin typeface="Caveat"/>
              <a:ea typeface="Caveat"/>
              <a:cs typeface="Caveat"/>
              <a:sym typeface="Caveat"/>
            </a:endParaRPr>
          </a:p>
          <a:p>
            <a:pPr indent="-342900" lvl="0" marL="457200" rtl="0" algn="l">
              <a:spcBef>
                <a:spcPts val="0"/>
              </a:spcBef>
              <a:spcAft>
                <a:spcPts val="0"/>
              </a:spcAft>
              <a:buClr>
                <a:srgbClr val="A64D79"/>
              </a:buClr>
              <a:buSzPts val="1800"/>
              <a:buFont typeface="Caveat"/>
              <a:buAutoNum type="arabicPeriod"/>
            </a:pPr>
            <a:r>
              <a:rPr lang="es">
                <a:solidFill>
                  <a:srgbClr val="A64D79"/>
                </a:solidFill>
                <a:latin typeface="Caveat"/>
                <a:ea typeface="Caveat"/>
                <a:cs typeface="Caveat"/>
                <a:sym typeface="Caveat"/>
              </a:rPr>
              <a:t>Promocionar la ciudad como escenario de rodajes nacionales e internacionales.</a:t>
            </a:r>
            <a:endParaRPr>
              <a:solidFill>
                <a:srgbClr val="A64D79"/>
              </a:solidFill>
              <a:latin typeface="Caveat"/>
              <a:ea typeface="Caveat"/>
              <a:cs typeface="Caveat"/>
              <a:sym typeface="Caveat"/>
            </a:endParaRPr>
          </a:p>
          <a:p>
            <a:pPr indent="-342900" lvl="0" marL="457200" rtl="0" algn="l">
              <a:spcBef>
                <a:spcPts val="0"/>
              </a:spcBef>
              <a:spcAft>
                <a:spcPts val="0"/>
              </a:spcAft>
              <a:buClr>
                <a:srgbClr val="FF9900"/>
              </a:buClr>
              <a:buSzPts val="1800"/>
              <a:buFont typeface="Caveat"/>
              <a:buAutoNum type="arabicPeriod"/>
            </a:pPr>
            <a:r>
              <a:rPr lang="es">
                <a:solidFill>
                  <a:srgbClr val="FF9900"/>
                </a:solidFill>
                <a:latin typeface="Caveat"/>
                <a:ea typeface="Caveat"/>
                <a:cs typeface="Caveat"/>
                <a:sym typeface="Caveat"/>
              </a:rPr>
              <a:t>Asesorar y promover las realizaciones de filmaciones en Bogotá.</a:t>
            </a:r>
            <a:endParaRPr>
              <a:solidFill>
                <a:srgbClr val="FF9900"/>
              </a:solidFill>
              <a:latin typeface="Caveat"/>
              <a:ea typeface="Caveat"/>
              <a:cs typeface="Caveat"/>
              <a:sym typeface="Caveat"/>
            </a:endParaRPr>
          </a:p>
        </p:txBody>
      </p:sp>
      <p:pic>
        <p:nvPicPr>
          <p:cNvPr id="565" name="Google Shape;565;p75"/>
          <p:cNvPicPr preferRelativeResize="0"/>
          <p:nvPr/>
        </p:nvPicPr>
        <p:blipFill>
          <a:blip r:embed="rId3">
            <a:alphaModFix/>
          </a:blip>
          <a:stretch>
            <a:fillRect/>
          </a:stretch>
        </p:blipFill>
        <p:spPr>
          <a:xfrm>
            <a:off x="7734922" y="222513"/>
            <a:ext cx="1013479" cy="1017725"/>
          </a:xfrm>
          <a:prstGeom prst="rect">
            <a:avLst/>
          </a:prstGeom>
          <a:noFill/>
          <a:ln>
            <a:noFill/>
          </a:ln>
        </p:spPr>
      </p:pic>
      <p:pic>
        <p:nvPicPr>
          <p:cNvPr id="566" name="Google Shape;566;p75">
            <a:hlinkClick r:id="rId4"/>
          </p:cNvPr>
          <p:cNvPicPr preferRelativeResize="0"/>
          <p:nvPr/>
        </p:nvPicPr>
        <p:blipFill>
          <a:blip r:embed="rId5">
            <a:alphaModFix/>
          </a:blip>
          <a:stretch>
            <a:fillRect/>
          </a:stretch>
        </p:blipFill>
        <p:spPr>
          <a:xfrm>
            <a:off x="1144050" y="3157925"/>
            <a:ext cx="6359825" cy="1804975"/>
          </a:xfrm>
          <a:prstGeom prst="rect">
            <a:avLst/>
          </a:prstGeom>
          <a:noFill/>
          <a:ln>
            <a:noFill/>
          </a:ln>
        </p:spPr>
      </p:pic>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0" name="Shape 570"/>
        <p:cNvGrpSpPr/>
        <p:nvPr/>
      </p:nvGrpSpPr>
      <p:grpSpPr>
        <a:xfrm>
          <a:off x="0" y="0"/>
          <a:ext cx="0" cy="0"/>
          <a:chOff x="0" y="0"/>
          <a:chExt cx="0" cy="0"/>
        </a:xfrm>
      </p:grpSpPr>
      <p:sp>
        <p:nvSpPr>
          <p:cNvPr id="571" name="Google Shape;571;p7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s" sz="3500">
                <a:solidFill>
                  <a:srgbClr val="E69138"/>
                </a:solidFill>
                <a:latin typeface="Amatic SC"/>
                <a:ea typeface="Amatic SC"/>
                <a:cs typeface="Amatic SC"/>
                <a:sym typeface="Amatic SC"/>
              </a:rPr>
              <a:t>Entrevista</a:t>
            </a:r>
            <a:endParaRPr b="1" sz="3500">
              <a:solidFill>
                <a:srgbClr val="E69138"/>
              </a:solidFill>
              <a:latin typeface="Amatic SC"/>
              <a:ea typeface="Amatic SC"/>
              <a:cs typeface="Amatic SC"/>
              <a:sym typeface="Amatic SC"/>
            </a:endParaRPr>
          </a:p>
        </p:txBody>
      </p:sp>
      <p:sp>
        <p:nvSpPr>
          <p:cNvPr id="572" name="Google Shape;572;p76"/>
          <p:cNvSpPr txBox="1"/>
          <p:nvPr>
            <p:ph idx="1" type="body"/>
          </p:nvPr>
        </p:nvSpPr>
        <p:spPr>
          <a:xfrm>
            <a:off x="120975" y="2620100"/>
            <a:ext cx="6731700" cy="1980000"/>
          </a:xfrm>
          <a:prstGeom prst="rect">
            <a:avLst/>
          </a:prstGeom>
          <a:solidFill>
            <a:srgbClr val="F4CCCC"/>
          </a:solidFill>
          <a:ln cap="flat" cmpd="sng" w="9525">
            <a:solidFill>
              <a:srgbClr val="EAD1D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s" sz="1600">
                <a:solidFill>
                  <a:srgbClr val="000000"/>
                </a:solidFill>
                <a:latin typeface="Caveat"/>
                <a:ea typeface="Caveat"/>
                <a:cs typeface="Caveat"/>
                <a:sym typeface="Caveat"/>
              </a:rPr>
              <a:t>Exposición del caso: El spot que se eligió para realizar la grabación fue el parque El Virrey, no se va a mostrar ningún edificio, solo el parque</a:t>
            </a:r>
            <a:endParaRPr sz="1600">
              <a:solidFill>
                <a:srgbClr val="000000"/>
              </a:solidFill>
              <a:latin typeface="Caveat"/>
              <a:ea typeface="Caveat"/>
              <a:cs typeface="Caveat"/>
              <a:sym typeface="Caveat"/>
            </a:endParaRPr>
          </a:p>
          <a:p>
            <a:pPr indent="0" lvl="0" marL="0" rtl="0" algn="l">
              <a:spcBef>
                <a:spcPts val="0"/>
              </a:spcBef>
              <a:spcAft>
                <a:spcPts val="0"/>
              </a:spcAft>
              <a:buNone/>
            </a:pPr>
            <a:r>
              <a:rPr lang="es" sz="1600">
                <a:solidFill>
                  <a:srgbClr val="000000"/>
                </a:solidFill>
                <a:latin typeface="Caveat"/>
                <a:ea typeface="Caveat"/>
                <a:cs typeface="Caveat"/>
                <a:sym typeface="Caveat"/>
              </a:rPr>
              <a:t>¿Necesito sacar algún tipo de permiso?</a:t>
            </a:r>
            <a:endParaRPr sz="1600">
              <a:solidFill>
                <a:srgbClr val="000000"/>
              </a:solidFill>
              <a:latin typeface="Caveat"/>
              <a:ea typeface="Caveat"/>
              <a:cs typeface="Caveat"/>
              <a:sym typeface="Caveat"/>
            </a:endParaRPr>
          </a:p>
          <a:p>
            <a:pPr indent="0" lvl="0" marL="0" rtl="0" algn="l">
              <a:spcBef>
                <a:spcPts val="0"/>
              </a:spcBef>
              <a:spcAft>
                <a:spcPts val="0"/>
              </a:spcAft>
              <a:buNone/>
            </a:pPr>
            <a:r>
              <a:rPr lang="es" sz="1600">
                <a:solidFill>
                  <a:srgbClr val="000000"/>
                </a:solidFill>
                <a:latin typeface="Caveat"/>
                <a:ea typeface="Caveat"/>
                <a:cs typeface="Caveat"/>
                <a:sym typeface="Caveat"/>
              </a:rPr>
              <a:t>¿En caso que necesitara sacar algún permiso como lo tramito?</a:t>
            </a:r>
            <a:endParaRPr sz="1600">
              <a:solidFill>
                <a:srgbClr val="000000"/>
              </a:solidFill>
              <a:latin typeface="Caveat"/>
              <a:ea typeface="Caveat"/>
              <a:cs typeface="Caveat"/>
              <a:sym typeface="Caveat"/>
            </a:endParaRPr>
          </a:p>
          <a:p>
            <a:pPr indent="0" lvl="0" marL="0" rtl="0" algn="l">
              <a:spcBef>
                <a:spcPts val="0"/>
              </a:spcBef>
              <a:spcAft>
                <a:spcPts val="0"/>
              </a:spcAft>
              <a:buNone/>
            </a:pPr>
            <a:r>
              <a:rPr lang="es" sz="1600">
                <a:solidFill>
                  <a:srgbClr val="000000"/>
                </a:solidFill>
                <a:latin typeface="Caveat"/>
                <a:ea typeface="Caveat"/>
                <a:cs typeface="Caveat"/>
                <a:sym typeface="Caveat"/>
              </a:rPr>
              <a:t>¿Qué es el PUFA?</a:t>
            </a:r>
            <a:endParaRPr sz="1600">
              <a:solidFill>
                <a:srgbClr val="000000"/>
              </a:solidFill>
              <a:latin typeface="Caveat"/>
              <a:ea typeface="Caveat"/>
              <a:cs typeface="Caveat"/>
              <a:sym typeface="Caveat"/>
            </a:endParaRPr>
          </a:p>
          <a:p>
            <a:pPr indent="0" lvl="0" marL="0" rtl="0" algn="l">
              <a:spcBef>
                <a:spcPts val="0"/>
              </a:spcBef>
              <a:spcAft>
                <a:spcPts val="0"/>
              </a:spcAft>
              <a:buNone/>
            </a:pPr>
            <a:r>
              <a:rPr lang="es" sz="1600">
                <a:solidFill>
                  <a:srgbClr val="000000"/>
                </a:solidFill>
                <a:latin typeface="Caveat"/>
                <a:ea typeface="Caveat"/>
                <a:cs typeface="Caveat"/>
                <a:sym typeface="Caveat"/>
              </a:rPr>
              <a:t>¿Si en la grabación del video salen personas circulando debo pedir permiso?</a:t>
            </a:r>
            <a:endParaRPr sz="1600">
              <a:solidFill>
                <a:srgbClr val="000000"/>
              </a:solidFill>
              <a:latin typeface="Caveat"/>
              <a:ea typeface="Caveat"/>
              <a:cs typeface="Caveat"/>
              <a:sym typeface="Caveat"/>
            </a:endParaRPr>
          </a:p>
        </p:txBody>
      </p:sp>
      <p:pic>
        <p:nvPicPr>
          <p:cNvPr id="573" name="Google Shape;573;p76" title="Nicolas Becerra 2">
            <a:hlinkClick r:id="rId3"/>
          </p:cNvPr>
          <p:cNvPicPr preferRelativeResize="0"/>
          <p:nvPr/>
        </p:nvPicPr>
        <p:blipFill>
          <a:blip r:embed="rId4">
            <a:alphaModFix/>
          </a:blip>
          <a:stretch>
            <a:fillRect/>
          </a:stretch>
        </p:blipFill>
        <p:spPr>
          <a:xfrm>
            <a:off x="4841600" y="494450"/>
            <a:ext cx="2639950" cy="1979958"/>
          </a:xfrm>
          <a:prstGeom prst="rect">
            <a:avLst/>
          </a:prstGeom>
          <a:noFill/>
          <a:ln>
            <a:noFill/>
          </a:ln>
        </p:spPr>
      </p:pic>
      <p:pic>
        <p:nvPicPr>
          <p:cNvPr id="574" name="Google Shape;574;p76" title="Entrevista Nicolas Becerra">
            <a:hlinkClick r:id="rId5"/>
          </p:cNvPr>
          <p:cNvPicPr preferRelativeResize="0"/>
          <p:nvPr/>
        </p:nvPicPr>
        <p:blipFill>
          <a:blip r:embed="rId6">
            <a:alphaModFix/>
          </a:blip>
          <a:stretch>
            <a:fillRect/>
          </a:stretch>
        </p:blipFill>
        <p:spPr>
          <a:xfrm>
            <a:off x="2019904" y="494450"/>
            <a:ext cx="2639872" cy="19799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73"/>
                                        </p:tgtEl>
                                        <p:attrNameLst>
                                          <p:attrName>style.visibility</p:attrName>
                                        </p:attrNameLst>
                                      </p:cBhvr>
                                      <p:to>
                                        <p:strVal val="visible"/>
                                      </p:to>
                                    </p:set>
                                    <p:animEffect filter="fade" transition="in">
                                      <p:cBhvr>
                                        <p:cTn dur="1000"/>
                                        <p:tgtEl>
                                          <p:spTgt spid="57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74"/>
                                        </p:tgtEl>
                                        <p:attrNameLst>
                                          <p:attrName>style.visibility</p:attrName>
                                        </p:attrNameLst>
                                      </p:cBhvr>
                                      <p:to>
                                        <p:strVal val="visible"/>
                                      </p:to>
                                    </p:set>
                                    <p:animEffect filter="fade" transition="in">
                                      <p:cBhvr>
                                        <p:cTn dur="1000"/>
                                        <p:tgtEl>
                                          <p:spTgt spid="57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8" name="Shape 578"/>
        <p:cNvGrpSpPr/>
        <p:nvPr/>
      </p:nvGrpSpPr>
      <p:grpSpPr>
        <a:xfrm>
          <a:off x="0" y="0"/>
          <a:ext cx="0" cy="0"/>
          <a:chOff x="0" y="0"/>
          <a:chExt cx="0" cy="0"/>
        </a:xfrm>
      </p:grpSpPr>
      <p:pic>
        <p:nvPicPr>
          <p:cNvPr id="579" name="Google Shape;579;p77">
            <a:hlinkClick r:id="rId3"/>
          </p:cNvPr>
          <p:cNvPicPr preferRelativeResize="0"/>
          <p:nvPr/>
        </p:nvPicPr>
        <p:blipFill>
          <a:blip r:embed="rId4">
            <a:alphaModFix/>
          </a:blip>
          <a:stretch>
            <a:fillRect/>
          </a:stretch>
        </p:blipFill>
        <p:spPr>
          <a:xfrm>
            <a:off x="539350" y="136250"/>
            <a:ext cx="5112051" cy="1190625"/>
          </a:xfrm>
          <a:prstGeom prst="rect">
            <a:avLst/>
          </a:prstGeom>
          <a:noFill/>
          <a:ln>
            <a:noFill/>
          </a:ln>
        </p:spPr>
      </p:pic>
      <p:pic>
        <p:nvPicPr>
          <p:cNvPr id="580" name="Google Shape;580;p77"/>
          <p:cNvPicPr preferRelativeResize="0"/>
          <p:nvPr/>
        </p:nvPicPr>
        <p:blipFill>
          <a:blip r:embed="rId5">
            <a:alphaModFix/>
          </a:blip>
          <a:stretch>
            <a:fillRect/>
          </a:stretch>
        </p:blipFill>
        <p:spPr>
          <a:xfrm>
            <a:off x="189963" y="1881600"/>
            <a:ext cx="8764076" cy="2295050"/>
          </a:xfrm>
          <a:prstGeom prst="rect">
            <a:avLst/>
          </a:prstGeom>
          <a:noFill/>
          <a:ln>
            <a:noFill/>
          </a:ln>
        </p:spPr>
      </p:pic>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4" name="Shape 584"/>
        <p:cNvGrpSpPr/>
        <p:nvPr/>
      </p:nvGrpSpPr>
      <p:grpSpPr>
        <a:xfrm>
          <a:off x="0" y="0"/>
          <a:ext cx="0" cy="0"/>
          <a:chOff x="0" y="0"/>
          <a:chExt cx="0" cy="0"/>
        </a:xfrm>
      </p:grpSpPr>
      <p:pic>
        <p:nvPicPr>
          <p:cNvPr id="585" name="Google Shape;585;p78"/>
          <p:cNvPicPr preferRelativeResize="0"/>
          <p:nvPr/>
        </p:nvPicPr>
        <p:blipFill>
          <a:blip r:embed="rId3">
            <a:alphaModFix/>
          </a:blip>
          <a:stretch>
            <a:fillRect/>
          </a:stretch>
        </p:blipFill>
        <p:spPr>
          <a:xfrm>
            <a:off x="416306" y="152400"/>
            <a:ext cx="8575293" cy="2186825"/>
          </a:xfrm>
          <a:prstGeom prst="rect">
            <a:avLst/>
          </a:prstGeom>
          <a:noFill/>
          <a:ln>
            <a:noFill/>
          </a:ln>
        </p:spPr>
      </p:pic>
      <p:pic>
        <p:nvPicPr>
          <p:cNvPr id="586" name="Google Shape;586;p78"/>
          <p:cNvPicPr preferRelativeResize="0"/>
          <p:nvPr/>
        </p:nvPicPr>
        <p:blipFill>
          <a:blip r:embed="rId4">
            <a:alphaModFix/>
          </a:blip>
          <a:stretch>
            <a:fillRect/>
          </a:stretch>
        </p:blipFill>
        <p:spPr>
          <a:xfrm>
            <a:off x="474400" y="2571750"/>
            <a:ext cx="8575302" cy="2121552"/>
          </a:xfrm>
          <a:prstGeom prst="rect">
            <a:avLst/>
          </a:prstGeom>
          <a:noFill/>
          <a:ln>
            <a:noFill/>
          </a:ln>
        </p:spPr>
      </p:pic>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0" name="Shape 590"/>
        <p:cNvGrpSpPr/>
        <p:nvPr/>
      </p:nvGrpSpPr>
      <p:grpSpPr>
        <a:xfrm>
          <a:off x="0" y="0"/>
          <a:ext cx="0" cy="0"/>
          <a:chOff x="0" y="0"/>
          <a:chExt cx="0" cy="0"/>
        </a:xfrm>
      </p:grpSpPr>
      <p:sp>
        <p:nvSpPr>
          <p:cNvPr id="591" name="Google Shape;591;p7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Excel de actividades</a:t>
            </a:r>
            <a:endParaRPr>
              <a:latin typeface="Amatic SC"/>
              <a:ea typeface="Amatic SC"/>
              <a:cs typeface="Amatic SC"/>
              <a:sym typeface="Amatic SC"/>
            </a:endParaRPr>
          </a:p>
        </p:txBody>
      </p:sp>
      <p:sp>
        <p:nvSpPr>
          <p:cNvPr id="592" name="Google Shape;592;p79"/>
          <p:cNvSpPr txBox="1"/>
          <p:nvPr>
            <p:ph idx="1" type="body"/>
          </p:nvPr>
        </p:nvSpPr>
        <p:spPr>
          <a:xfrm>
            <a:off x="5280550" y="1415800"/>
            <a:ext cx="2201100" cy="2676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1700">
                <a:solidFill>
                  <a:srgbClr val="E06666"/>
                </a:solidFill>
                <a:latin typeface="Caveat"/>
                <a:ea typeface="Caveat"/>
                <a:cs typeface="Caveat"/>
                <a:sym typeface="Caveat"/>
              </a:rPr>
              <a:t>Este excel va a estar sujeto a ajustes según lo requiera la agenda de actividades y se le agregará un cronograma con dichas actividades.</a:t>
            </a:r>
            <a:endParaRPr sz="1700">
              <a:solidFill>
                <a:srgbClr val="E06666"/>
              </a:solidFill>
              <a:latin typeface="Caveat"/>
              <a:ea typeface="Caveat"/>
              <a:cs typeface="Caveat"/>
              <a:sym typeface="Caveat"/>
            </a:endParaRPr>
          </a:p>
        </p:txBody>
      </p:sp>
      <p:pic>
        <p:nvPicPr>
          <p:cNvPr id="593" name="Google Shape;593;p79">
            <a:hlinkClick r:id="rId3"/>
          </p:cNvPr>
          <p:cNvPicPr preferRelativeResize="0"/>
          <p:nvPr/>
        </p:nvPicPr>
        <p:blipFill>
          <a:blip r:embed="rId4">
            <a:alphaModFix/>
          </a:blip>
          <a:stretch>
            <a:fillRect/>
          </a:stretch>
        </p:blipFill>
        <p:spPr>
          <a:xfrm>
            <a:off x="2793350" y="1286825"/>
            <a:ext cx="2396000" cy="3698500"/>
          </a:xfrm>
          <a:prstGeom prst="rect">
            <a:avLst/>
          </a:prstGeom>
          <a:noFill/>
          <a:ln>
            <a:noFill/>
          </a:ln>
        </p:spPr>
      </p:pic>
      <p:pic>
        <p:nvPicPr>
          <p:cNvPr id="594" name="Google Shape;594;p79" title="14 de septiembre">
            <a:hlinkClick r:id="rId5"/>
          </p:cNvPr>
          <p:cNvPicPr preferRelativeResize="0"/>
          <p:nvPr/>
        </p:nvPicPr>
        <p:blipFill>
          <a:blip r:embed="rId6">
            <a:alphaModFix/>
          </a:blip>
          <a:stretch>
            <a:fillRect/>
          </a:stretch>
        </p:blipFill>
        <p:spPr>
          <a:xfrm>
            <a:off x="201550" y="1286825"/>
            <a:ext cx="2432501" cy="182437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93"/>
                                        </p:tgtEl>
                                        <p:attrNameLst>
                                          <p:attrName>style.visibility</p:attrName>
                                        </p:attrNameLst>
                                      </p:cBhvr>
                                      <p:to>
                                        <p:strVal val="visible"/>
                                      </p:to>
                                    </p:set>
                                    <p:animEffect filter="fade" transition="in">
                                      <p:cBhvr>
                                        <p:cTn dur="1000"/>
                                        <p:tgtEl>
                                          <p:spTgt spid="59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94"/>
                                        </p:tgtEl>
                                        <p:attrNameLst>
                                          <p:attrName>style.visibility</p:attrName>
                                        </p:attrNameLst>
                                      </p:cBhvr>
                                      <p:to>
                                        <p:strVal val="visible"/>
                                      </p:to>
                                    </p:set>
                                    <p:animEffect filter="fade" transition="in">
                                      <p:cBhvr>
                                        <p:cTn dur="1000"/>
                                        <p:tgtEl>
                                          <p:spTgt spid="59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8" name="Shape 598"/>
        <p:cNvGrpSpPr/>
        <p:nvPr/>
      </p:nvGrpSpPr>
      <p:grpSpPr>
        <a:xfrm>
          <a:off x="0" y="0"/>
          <a:ext cx="0" cy="0"/>
          <a:chOff x="0" y="0"/>
          <a:chExt cx="0" cy="0"/>
        </a:xfrm>
      </p:grpSpPr>
      <p:sp>
        <p:nvSpPr>
          <p:cNvPr id="599" name="Google Shape;599;p8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Scouting</a:t>
            </a:r>
            <a:endParaRPr>
              <a:latin typeface="Amatic SC"/>
              <a:ea typeface="Amatic SC"/>
              <a:cs typeface="Amatic SC"/>
              <a:sym typeface="Amatic SC"/>
            </a:endParaRPr>
          </a:p>
        </p:txBody>
      </p:sp>
      <p:sp>
        <p:nvSpPr>
          <p:cNvPr id="600" name="Google Shape;600;p80"/>
          <p:cNvSpPr txBox="1"/>
          <p:nvPr>
            <p:ph idx="1" type="body"/>
          </p:nvPr>
        </p:nvSpPr>
        <p:spPr>
          <a:xfrm>
            <a:off x="489100" y="2660450"/>
            <a:ext cx="5791200" cy="1950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solidFill>
                  <a:schemeClr val="dk1"/>
                </a:solidFill>
                <a:latin typeface="Caveat"/>
                <a:ea typeface="Caveat"/>
                <a:cs typeface="Caveat"/>
                <a:sym typeface="Caveat"/>
              </a:rPr>
              <a:t>El </a:t>
            </a:r>
            <a:r>
              <a:rPr lang="es">
                <a:solidFill>
                  <a:schemeClr val="dk1"/>
                </a:solidFill>
                <a:latin typeface="Caveat"/>
                <a:ea typeface="Caveat"/>
                <a:cs typeface="Caveat"/>
                <a:sym typeface="Caveat"/>
              </a:rPr>
              <a:t>propósito</a:t>
            </a:r>
            <a:r>
              <a:rPr lang="es">
                <a:solidFill>
                  <a:schemeClr val="dk1"/>
                </a:solidFill>
                <a:latin typeface="Caveat"/>
                <a:ea typeface="Caveat"/>
                <a:cs typeface="Caveat"/>
                <a:sym typeface="Caveat"/>
              </a:rPr>
              <a:t> del scouting era definir el lugar de grabación, para esto se tuvieron varios factores en cuenta:</a:t>
            </a:r>
            <a:endParaRPr>
              <a:solidFill>
                <a:schemeClr val="dk1"/>
              </a:solidFill>
              <a:latin typeface="Caveat"/>
              <a:ea typeface="Caveat"/>
              <a:cs typeface="Caveat"/>
              <a:sym typeface="Caveat"/>
            </a:endParaRPr>
          </a:p>
          <a:p>
            <a:pPr indent="-342900" lvl="0" marL="457200" rtl="0" algn="l">
              <a:spcBef>
                <a:spcPts val="0"/>
              </a:spcBef>
              <a:spcAft>
                <a:spcPts val="0"/>
              </a:spcAft>
              <a:buClr>
                <a:srgbClr val="6D9EEB"/>
              </a:buClr>
              <a:buSzPts val="1800"/>
              <a:buFont typeface="Caveat"/>
              <a:buChar char="●"/>
            </a:pPr>
            <a:r>
              <a:rPr lang="es">
                <a:solidFill>
                  <a:srgbClr val="6D9EEB"/>
                </a:solidFill>
                <a:latin typeface="Caveat"/>
                <a:ea typeface="Caveat"/>
                <a:cs typeface="Caveat"/>
                <a:sym typeface="Caveat"/>
              </a:rPr>
              <a:t>Seguridad</a:t>
            </a:r>
            <a:endParaRPr>
              <a:solidFill>
                <a:srgbClr val="6D9EEB"/>
              </a:solidFill>
              <a:latin typeface="Caveat"/>
              <a:ea typeface="Caveat"/>
              <a:cs typeface="Caveat"/>
              <a:sym typeface="Caveat"/>
            </a:endParaRPr>
          </a:p>
          <a:p>
            <a:pPr indent="-342900" lvl="0" marL="457200" rtl="0" algn="l">
              <a:spcBef>
                <a:spcPts val="0"/>
              </a:spcBef>
              <a:spcAft>
                <a:spcPts val="0"/>
              </a:spcAft>
              <a:buClr>
                <a:srgbClr val="B6D7A8"/>
              </a:buClr>
              <a:buSzPts val="1800"/>
              <a:buFont typeface="Caveat"/>
              <a:buChar char="●"/>
            </a:pPr>
            <a:r>
              <a:rPr lang="es">
                <a:solidFill>
                  <a:srgbClr val="B6D7A8"/>
                </a:solidFill>
                <a:latin typeface="Caveat"/>
                <a:ea typeface="Caveat"/>
                <a:cs typeface="Caveat"/>
                <a:sym typeface="Caveat"/>
              </a:rPr>
              <a:t>Conexión eléctrica</a:t>
            </a:r>
            <a:endParaRPr>
              <a:solidFill>
                <a:srgbClr val="B6D7A8"/>
              </a:solidFill>
              <a:latin typeface="Caveat"/>
              <a:ea typeface="Caveat"/>
              <a:cs typeface="Caveat"/>
              <a:sym typeface="Caveat"/>
            </a:endParaRPr>
          </a:p>
          <a:p>
            <a:pPr indent="-342900" lvl="0" marL="457200" rtl="0" algn="l">
              <a:spcBef>
                <a:spcPts val="0"/>
              </a:spcBef>
              <a:spcAft>
                <a:spcPts val="0"/>
              </a:spcAft>
              <a:buClr>
                <a:srgbClr val="F6B26B"/>
              </a:buClr>
              <a:buSzPts val="1800"/>
              <a:buFont typeface="Caveat"/>
              <a:buChar char="●"/>
            </a:pPr>
            <a:r>
              <a:rPr lang="es">
                <a:solidFill>
                  <a:srgbClr val="F6B26B"/>
                </a:solidFill>
                <a:latin typeface="Caveat"/>
                <a:ea typeface="Caveat"/>
                <a:cs typeface="Caveat"/>
                <a:sym typeface="Caveat"/>
              </a:rPr>
              <a:t>Ruido de Fondo </a:t>
            </a:r>
            <a:endParaRPr>
              <a:solidFill>
                <a:srgbClr val="F6B26B"/>
              </a:solidFill>
              <a:latin typeface="Caveat"/>
              <a:ea typeface="Caveat"/>
              <a:cs typeface="Caveat"/>
              <a:sym typeface="Caveat"/>
            </a:endParaRPr>
          </a:p>
          <a:p>
            <a:pPr indent="-342900" lvl="0" marL="457200" rtl="0" algn="l">
              <a:spcBef>
                <a:spcPts val="0"/>
              </a:spcBef>
              <a:spcAft>
                <a:spcPts val="0"/>
              </a:spcAft>
              <a:buClr>
                <a:srgbClr val="EA9999"/>
              </a:buClr>
              <a:buSzPts val="1800"/>
              <a:buFont typeface="Caveat"/>
              <a:buChar char="●"/>
            </a:pPr>
            <a:r>
              <a:rPr lang="es">
                <a:solidFill>
                  <a:srgbClr val="EA9999"/>
                </a:solidFill>
                <a:latin typeface="Caveat"/>
                <a:ea typeface="Caveat"/>
                <a:cs typeface="Caveat"/>
                <a:sym typeface="Caveat"/>
              </a:rPr>
              <a:t>Permisos</a:t>
            </a:r>
            <a:endParaRPr>
              <a:solidFill>
                <a:srgbClr val="EA9999"/>
              </a:solidFill>
              <a:latin typeface="Caveat"/>
              <a:ea typeface="Caveat"/>
              <a:cs typeface="Caveat"/>
              <a:sym typeface="Caveat"/>
            </a:endParaRPr>
          </a:p>
        </p:txBody>
      </p:sp>
      <p:pic>
        <p:nvPicPr>
          <p:cNvPr id="601" name="Google Shape;601;p80"/>
          <p:cNvPicPr preferRelativeResize="0"/>
          <p:nvPr/>
        </p:nvPicPr>
        <p:blipFill>
          <a:blip r:embed="rId3">
            <a:alphaModFix/>
          </a:blip>
          <a:stretch>
            <a:fillRect/>
          </a:stretch>
        </p:blipFill>
        <p:spPr>
          <a:xfrm>
            <a:off x="7239625" y="612700"/>
            <a:ext cx="1371475" cy="1192025"/>
          </a:xfrm>
          <a:prstGeom prst="rect">
            <a:avLst/>
          </a:prstGeom>
          <a:noFill/>
          <a:ln>
            <a:noFill/>
          </a:ln>
        </p:spPr>
      </p:pic>
      <p:pic>
        <p:nvPicPr>
          <p:cNvPr id="602" name="Google Shape;602;p80" title="Scouting.mp4">
            <a:hlinkClick r:id="rId4"/>
          </p:cNvPr>
          <p:cNvPicPr preferRelativeResize="0"/>
          <p:nvPr/>
        </p:nvPicPr>
        <p:blipFill>
          <a:blip r:embed="rId5">
            <a:alphaModFix/>
          </a:blip>
          <a:stretch>
            <a:fillRect/>
          </a:stretch>
        </p:blipFill>
        <p:spPr>
          <a:xfrm>
            <a:off x="2769800" y="445025"/>
            <a:ext cx="3869726" cy="2176724"/>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02"/>
                                        </p:tgtEl>
                                        <p:attrNameLst>
                                          <p:attrName>style.visibility</p:attrName>
                                        </p:attrNameLst>
                                      </p:cBhvr>
                                      <p:to>
                                        <p:strVal val="visible"/>
                                      </p:to>
                                    </p:set>
                                    <p:animEffect filter="fade" transition="in">
                                      <p:cBhvr>
                                        <p:cTn dur="1000"/>
                                        <p:tgtEl>
                                          <p:spTgt spid="60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6" name="Shape 606"/>
        <p:cNvGrpSpPr/>
        <p:nvPr/>
      </p:nvGrpSpPr>
      <p:grpSpPr>
        <a:xfrm>
          <a:off x="0" y="0"/>
          <a:ext cx="0" cy="0"/>
          <a:chOff x="0" y="0"/>
          <a:chExt cx="0" cy="0"/>
        </a:xfrm>
      </p:grpSpPr>
      <p:sp>
        <p:nvSpPr>
          <p:cNvPr id="607" name="Google Shape;607;p8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Entregable</a:t>
            </a:r>
            <a:endParaRPr/>
          </a:p>
        </p:txBody>
      </p:sp>
      <p:sp>
        <p:nvSpPr>
          <p:cNvPr id="608" name="Google Shape;608;p81"/>
          <p:cNvSpPr txBox="1"/>
          <p:nvPr>
            <p:ph idx="1" type="body"/>
          </p:nvPr>
        </p:nvSpPr>
        <p:spPr>
          <a:xfrm>
            <a:off x="706750" y="1079925"/>
            <a:ext cx="4340100" cy="1371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solidFill>
                  <a:srgbClr val="000000"/>
                </a:solidFill>
                <a:latin typeface="Caveat"/>
                <a:ea typeface="Caveat"/>
                <a:cs typeface="Caveat"/>
                <a:sym typeface="Caveat"/>
              </a:rPr>
              <a:t>Se hizo un documento en PDF contando la experiencia del scouting y primero se escogió el Virrey pero luego me llegó el mensaje de un amigo con una muy buena oportunidad para hacerlo en el parque de Alcalá</a:t>
            </a:r>
            <a:endParaRPr>
              <a:solidFill>
                <a:srgbClr val="000000"/>
              </a:solidFill>
              <a:latin typeface="Caveat"/>
              <a:ea typeface="Caveat"/>
              <a:cs typeface="Caveat"/>
              <a:sym typeface="Caveat"/>
            </a:endParaRPr>
          </a:p>
        </p:txBody>
      </p:sp>
      <p:pic>
        <p:nvPicPr>
          <p:cNvPr id="609" name="Google Shape;609;p81">
            <a:hlinkClick r:id="rId3"/>
          </p:cNvPr>
          <p:cNvPicPr preferRelativeResize="0"/>
          <p:nvPr/>
        </p:nvPicPr>
        <p:blipFill>
          <a:blip r:embed="rId4">
            <a:alphaModFix/>
          </a:blip>
          <a:stretch>
            <a:fillRect/>
          </a:stretch>
        </p:blipFill>
        <p:spPr>
          <a:xfrm>
            <a:off x="5366325" y="747900"/>
            <a:ext cx="3465969" cy="3820974"/>
          </a:xfrm>
          <a:prstGeom prst="rect">
            <a:avLst/>
          </a:prstGeom>
          <a:noFill/>
          <a:ln>
            <a:noFill/>
          </a:ln>
        </p:spPr>
      </p:pic>
      <p:sp>
        <p:nvSpPr>
          <p:cNvPr id="610" name="Google Shape;610;p81"/>
          <p:cNvSpPr/>
          <p:nvPr/>
        </p:nvSpPr>
        <p:spPr>
          <a:xfrm>
            <a:off x="5143500" y="1717175"/>
            <a:ext cx="572400" cy="185400"/>
          </a:xfrm>
          <a:prstGeom prst="rightArrow">
            <a:avLst>
              <a:gd fmla="val 50000" name="adj1"/>
              <a:gd fmla="val 50000" name="adj2"/>
            </a:avLst>
          </a:prstGeom>
          <a:solidFill>
            <a:srgbClr val="C27BA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11" name="Google Shape;611;p81"/>
          <p:cNvSpPr/>
          <p:nvPr/>
        </p:nvSpPr>
        <p:spPr>
          <a:xfrm>
            <a:off x="2329900" y="2547575"/>
            <a:ext cx="274200" cy="620700"/>
          </a:xfrm>
          <a:prstGeom prst="downArrow">
            <a:avLst>
              <a:gd fmla="val 50000" name="adj1"/>
              <a:gd fmla="val 50000" name="adj2"/>
            </a:avLst>
          </a:prstGeom>
          <a:solidFill>
            <a:srgbClr val="C27BA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612" name="Google Shape;612;p81" title="Parque Alcalá">
            <a:hlinkClick r:id="rId5"/>
          </p:cNvPr>
          <p:cNvPicPr preferRelativeResize="0"/>
          <p:nvPr/>
        </p:nvPicPr>
        <p:blipFill>
          <a:blip r:embed="rId6">
            <a:alphaModFix/>
          </a:blip>
          <a:stretch>
            <a:fillRect/>
          </a:stretch>
        </p:blipFill>
        <p:spPr>
          <a:xfrm>
            <a:off x="1273800" y="3224700"/>
            <a:ext cx="2386400" cy="17898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12"/>
                                        </p:tgtEl>
                                        <p:attrNameLst>
                                          <p:attrName>style.visibility</p:attrName>
                                        </p:attrNameLst>
                                      </p:cBhvr>
                                      <p:to>
                                        <p:strVal val="visible"/>
                                      </p:to>
                                    </p:set>
                                    <p:animEffect filter="fade" transition="in">
                                      <p:cBhvr>
                                        <p:cTn dur="1000"/>
                                        <p:tgtEl>
                                          <p:spTgt spid="61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1100">
                <a:latin typeface="Caveat"/>
                <a:ea typeface="Caveat"/>
                <a:cs typeface="Caveat"/>
                <a:sym typeface="Caveat"/>
              </a:rPr>
              <a:t>Existen diferentes formas de metodologías para componer una canción, pero existe un patrón en estas metodologías que es que primero se debe obtener una idea, esta idea es la búsqueda de inspiración, muchos pueden tener también diferentes formas y alternativas para encontrar esta inspiración ya sea por una anécdota, algo que se sacó de un libro, etc. pero realmente no saben de dónde viene el origen real de la inspiración. Con la información recogida me di cuenta de que la mente funciona de diferentes maneras y que esa inspiración que encontramos en nuestros procesos creativos se debe a diferentes formas del pensamiento y percepciones del ser humano. Al conocer estos diferentes tipos de expresiones y metodologías se puede llegar a ejercer la creatividad de forma efectiva con un entendimiento completo de cómo funciona.</a:t>
            </a:r>
            <a:endParaRPr sz="1100">
              <a:latin typeface="Caveat"/>
              <a:ea typeface="Caveat"/>
              <a:cs typeface="Caveat"/>
              <a:sym typeface="Caveat"/>
            </a:endParaRPr>
          </a:p>
          <a:p>
            <a:pPr indent="0" lvl="0" marL="0" rtl="0" algn="l">
              <a:spcBef>
                <a:spcPts val="0"/>
              </a:spcBef>
              <a:spcAft>
                <a:spcPts val="0"/>
              </a:spcAft>
              <a:buNone/>
            </a:pPr>
            <a:r>
              <a:t/>
            </a:r>
            <a:endParaRPr sz="1100">
              <a:latin typeface="Caveat"/>
              <a:ea typeface="Caveat"/>
              <a:cs typeface="Caveat"/>
              <a:sym typeface="Caveat"/>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6" name="Shape 616"/>
        <p:cNvGrpSpPr/>
        <p:nvPr/>
      </p:nvGrpSpPr>
      <p:grpSpPr>
        <a:xfrm>
          <a:off x="0" y="0"/>
          <a:ext cx="0" cy="0"/>
          <a:chOff x="0" y="0"/>
          <a:chExt cx="0" cy="0"/>
        </a:xfrm>
      </p:grpSpPr>
      <p:sp>
        <p:nvSpPr>
          <p:cNvPr id="617" name="Google Shape;617;p8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3300">
                <a:latin typeface="Amatic SC"/>
                <a:ea typeface="Amatic SC"/>
                <a:cs typeface="Amatic SC"/>
                <a:sym typeface="Amatic SC"/>
              </a:rPr>
              <a:t>Evidencia</a:t>
            </a:r>
            <a:endParaRPr sz="3300">
              <a:latin typeface="Amatic SC"/>
              <a:ea typeface="Amatic SC"/>
              <a:cs typeface="Amatic SC"/>
              <a:sym typeface="Amatic SC"/>
            </a:endParaRPr>
          </a:p>
        </p:txBody>
      </p:sp>
      <p:pic>
        <p:nvPicPr>
          <p:cNvPr id="618" name="Google Shape;618;p82"/>
          <p:cNvPicPr preferRelativeResize="0"/>
          <p:nvPr/>
        </p:nvPicPr>
        <p:blipFill>
          <a:blip r:embed="rId3">
            <a:alphaModFix/>
          </a:blip>
          <a:stretch>
            <a:fillRect/>
          </a:stretch>
        </p:blipFill>
        <p:spPr>
          <a:xfrm>
            <a:off x="152400" y="1170125"/>
            <a:ext cx="3807825" cy="3030125"/>
          </a:xfrm>
          <a:prstGeom prst="rect">
            <a:avLst/>
          </a:prstGeom>
          <a:noFill/>
          <a:ln>
            <a:noFill/>
          </a:ln>
        </p:spPr>
      </p:pic>
      <p:pic>
        <p:nvPicPr>
          <p:cNvPr id="619" name="Google Shape;619;p82"/>
          <p:cNvPicPr preferRelativeResize="0"/>
          <p:nvPr/>
        </p:nvPicPr>
        <p:blipFill>
          <a:blip r:embed="rId4">
            <a:alphaModFix/>
          </a:blip>
          <a:stretch>
            <a:fillRect/>
          </a:stretch>
        </p:blipFill>
        <p:spPr>
          <a:xfrm>
            <a:off x="4151875" y="1253975"/>
            <a:ext cx="4807476" cy="2862425"/>
          </a:xfrm>
          <a:prstGeom prst="rect">
            <a:avLst/>
          </a:prstGeom>
          <a:noFill/>
          <a:ln>
            <a:noFill/>
          </a:ln>
        </p:spPr>
      </p:pic>
      <p:sp>
        <p:nvSpPr>
          <p:cNvPr id="620" name="Google Shape;620;p82"/>
          <p:cNvSpPr txBox="1"/>
          <p:nvPr/>
        </p:nvSpPr>
        <p:spPr>
          <a:xfrm>
            <a:off x="451475" y="4352650"/>
            <a:ext cx="55548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sz="1800">
                <a:solidFill>
                  <a:srgbClr val="93C47D"/>
                </a:solidFill>
                <a:latin typeface="Caveat"/>
                <a:ea typeface="Caveat"/>
                <a:cs typeface="Caveat"/>
                <a:sym typeface="Caveat"/>
              </a:rPr>
              <a:t>Cumple con las mismas condiciones que el Virrey pero tiene un plus enorme que son los equipos y la tarima.</a:t>
            </a:r>
            <a:endParaRPr sz="1800">
              <a:solidFill>
                <a:srgbClr val="93C47D"/>
              </a:solidFill>
              <a:latin typeface="Caveat"/>
              <a:ea typeface="Caveat"/>
              <a:cs typeface="Caveat"/>
              <a:sym typeface="Caveat"/>
            </a:endParaRP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4" name="Shape 624"/>
        <p:cNvGrpSpPr/>
        <p:nvPr/>
      </p:nvGrpSpPr>
      <p:grpSpPr>
        <a:xfrm>
          <a:off x="0" y="0"/>
          <a:ext cx="0" cy="0"/>
          <a:chOff x="0" y="0"/>
          <a:chExt cx="0" cy="0"/>
        </a:xfrm>
      </p:grpSpPr>
      <p:sp>
        <p:nvSpPr>
          <p:cNvPr id="625" name="Google Shape;625;p8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Bibliografía</a:t>
            </a:r>
            <a:endParaRPr>
              <a:latin typeface="Amatic SC"/>
              <a:ea typeface="Amatic SC"/>
              <a:cs typeface="Amatic SC"/>
              <a:sym typeface="Amatic SC"/>
            </a:endParaRPr>
          </a:p>
        </p:txBody>
      </p:sp>
      <p:sp>
        <p:nvSpPr>
          <p:cNvPr id="626" name="Google Shape;626;p8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u="sng">
                <a:solidFill>
                  <a:schemeClr val="hlink"/>
                </a:solidFill>
                <a:hlinkClick r:id="rId3"/>
              </a:rPr>
              <a:t>https://directorioicc.gov.co/comision-filmica/pufa</a:t>
            </a:r>
            <a:endParaRPr/>
          </a:p>
          <a:p>
            <a:pPr indent="0" lvl="0" marL="0" rtl="0" algn="l">
              <a:spcBef>
                <a:spcPts val="0"/>
              </a:spcBef>
              <a:spcAft>
                <a:spcPts val="0"/>
              </a:spcAft>
              <a:buNone/>
            </a:pPr>
            <a:r>
              <a:rPr lang="es" u="sng">
                <a:solidFill>
                  <a:schemeClr val="hlink"/>
                </a:solidFill>
                <a:hlinkClick r:id="rId4"/>
              </a:rPr>
              <a:t>https://suma.dadep.gov.co/</a:t>
            </a:r>
            <a:endParaRPr/>
          </a:p>
          <a:p>
            <a:pPr indent="0" lvl="0" marL="0" rtl="0" algn="l">
              <a:spcBef>
                <a:spcPts val="0"/>
              </a:spcBef>
              <a:spcAft>
                <a:spcPts val="0"/>
              </a:spcAft>
              <a:buNone/>
            </a:pPr>
            <a:r>
              <a:t/>
            </a:r>
            <a:endParaRPr/>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0" name="Shape 630"/>
        <p:cNvGrpSpPr/>
        <p:nvPr/>
      </p:nvGrpSpPr>
      <p:grpSpPr>
        <a:xfrm>
          <a:off x="0" y="0"/>
          <a:ext cx="0" cy="0"/>
          <a:chOff x="0" y="0"/>
          <a:chExt cx="0" cy="0"/>
        </a:xfrm>
      </p:grpSpPr>
      <p:sp>
        <p:nvSpPr>
          <p:cNvPr id="631" name="Google Shape;631;p8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s" sz="3400">
                <a:solidFill>
                  <a:srgbClr val="A64D79"/>
                </a:solidFill>
                <a:latin typeface="Amatic SC"/>
                <a:ea typeface="Amatic SC"/>
                <a:cs typeface="Amatic SC"/>
                <a:sym typeface="Amatic SC"/>
              </a:rPr>
              <a:t>Reflexión crítica</a:t>
            </a:r>
            <a:endParaRPr b="1" sz="3400">
              <a:solidFill>
                <a:srgbClr val="A64D79"/>
              </a:solidFill>
              <a:latin typeface="Amatic SC"/>
              <a:ea typeface="Amatic SC"/>
              <a:cs typeface="Amatic SC"/>
              <a:sym typeface="Amatic SC"/>
            </a:endParaRPr>
          </a:p>
        </p:txBody>
      </p:sp>
      <p:sp>
        <p:nvSpPr>
          <p:cNvPr id="632" name="Google Shape;632;p8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Clr>
                <a:schemeClr val="dk1"/>
              </a:buClr>
              <a:buSzPts val="1600"/>
              <a:buFont typeface="Caveat"/>
              <a:buChar char="●"/>
            </a:pPr>
            <a:r>
              <a:rPr lang="es" sz="1600">
                <a:solidFill>
                  <a:schemeClr val="dk1"/>
                </a:solidFill>
                <a:latin typeface="Caveat"/>
                <a:ea typeface="Caveat"/>
                <a:cs typeface="Caveat"/>
                <a:sym typeface="Caveat"/>
              </a:rPr>
              <a:t>Esta semana intenté ser más meticulosa con el orden de las cosas, me parece importante seguir perfeccionando ese orden porque se que esto es lo que me va a asegurar el </a:t>
            </a:r>
            <a:r>
              <a:rPr lang="es" sz="1600">
                <a:solidFill>
                  <a:schemeClr val="dk1"/>
                </a:solidFill>
                <a:latin typeface="Caveat"/>
                <a:ea typeface="Caveat"/>
                <a:cs typeface="Caveat"/>
                <a:sym typeface="Caveat"/>
              </a:rPr>
              <a:t>éxito</a:t>
            </a:r>
            <a:r>
              <a:rPr lang="es" sz="1600">
                <a:solidFill>
                  <a:schemeClr val="dk1"/>
                </a:solidFill>
                <a:latin typeface="Caveat"/>
                <a:ea typeface="Caveat"/>
                <a:cs typeface="Caveat"/>
                <a:sym typeface="Caveat"/>
              </a:rPr>
              <a:t> de mi proyecto de grado. El proceso ha sido retador pero a la vez satisfactorio porque al fin y al cabo veo los buenos resultados. Creo profundamente que cuando la mente está ordenada las cosas fluyen de la mejor manera y es por esto que es la prioridad en mi metodología de trabajo.</a:t>
            </a:r>
            <a:endParaRPr sz="1600">
              <a:solidFill>
                <a:schemeClr val="dk1"/>
              </a:solidFill>
              <a:latin typeface="Caveat"/>
              <a:ea typeface="Caveat"/>
              <a:cs typeface="Caveat"/>
              <a:sym typeface="Caveat"/>
            </a:endParaRPr>
          </a:p>
          <a:p>
            <a:pPr indent="-330200" lvl="0" marL="457200" rtl="0" algn="l">
              <a:spcBef>
                <a:spcPts val="0"/>
              </a:spcBef>
              <a:spcAft>
                <a:spcPts val="0"/>
              </a:spcAft>
              <a:buClr>
                <a:schemeClr val="dk1"/>
              </a:buClr>
              <a:buSzPts val="1600"/>
              <a:buFont typeface="Caveat"/>
              <a:buChar char="●"/>
            </a:pPr>
            <a:r>
              <a:rPr lang="es" sz="1600">
                <a:solidFill>
                  <a:schemeClr val="dk1"/>
                </a:solidFill>
                <a:latin typeface="Caveat"/>
                <a:ea typeface="Caveat"/>
                <a:cs typeface="Caveat"/>
                <a:sym typeface="Caveat"/>
              </a:rPr>
              <a:t>Esta semana al empezar a definir ciertos temas logísticos del proyecto, me hizo sentir más aterrizada y me hizo ver </a:t>
            </a:r>
            <a:r>
              <a:rPr lang="es" sz="1600">
                <a:solidFill>
                  <a:schemeClr val="dk1"/>
                </a:solidFill>
                <a:latin typeface="Caveat"/>
                <a:ea typeface="Caveat"/>
                <a:cs typeface="Caveat"/>
                <a:sym typeface="Caveat"/>
              </a:rPr>
              <a:t>mas</a:t>
            </a:r>
            <a:r>
              <a:rPr lang="es" sz="1600">
                <a:solidFill>
                  <a:schemeClr val="dk1"/>
                </a:solidFill>
                <a:latin typeface="Caveat"/>
                <a:ea typeface="Caveat"/>
                <a:cs typeface="Caveat"/>
                <a:sym typeface="Caveat"/>
              </a:rPr>
              <a:t> cercano el momento de la grabación. Cada vez el proyecto va cogiendo más forma y se va volviendo más real, lo cual me hace sentir mucha ansiedad pero el hecho de tener definido mis tiempos de trabajo me ha ayudado a estar más tranquila </a:t>
            </a:r>
            <a:r>
              <a:rPr lang="es" sz="1600">
                <a:solidFill>
                  <a:schemeClr val="dk1"/>
                </a:solidFill>
                <a:latin typeface="Caveat"/>
                <a:ea typeface="Caveat"/>
                <a:cs typeface="Caveat"/>
                <a:sym typeface="Caveat"/>
              </a:rPr>
              <a:t>emocionalmente</a:t>
            </a:r>
            <a:r>
              <a:rPr lang="es" sz="1600">
                <a:solidFill>
                  <a:schemeClr val="dk1"/>
                </a:solidFill>
                <a:latin typeface="Caveat"/>
                <a:ea typeface="Caveat"/>
                <a:cs typeface="Caveat"/>
                <a:sym typeface="Caveat"/>
              </a:rPr>
              <a:t>.</a:t>
            </a:r>
            <a:endParaRPr sz="1600">
              <a:solidFill>
                <a:schemeClr val="dk1"/>
              </a:solidFill>
              <a:latin typeface="Caveat"/>
              <a:ea typeface="Caveat"/>
              <a:cs typeface="Caveat"/>
              <a:sym typeface="Caveat"/>
            </a:endParaRPr>
          </a:p>
          <a:p>
            <a:pPr indent="-330200" lvl="0" marL="457200" rtl="0" algn="l">
              <a:spcBef>
                <a:spcPts val="0"/>
              </a:spcBef>
              <a:spcAft>
                <a:spcPts val="0"/>
              </a:spcAft>
              <a:buClr>
                <a:schemeClr val="dk1"/>
              </a:buClr>
              <a:buSzPts val="1600"/>
              <a:buFont typeface="Caveat"/>
              <a:buChar char="●"/>
            </a:pPr>
            <a:r>
              <a:rPr lang="es" sz="1600">
                <a:solidFill>
                  <a:schemeClr val="dk1"/>
                </a:solidFill>
                <a:latin typeface="Caveat"/>
                <a:ea typeface="Caveat"/>
                <a:cs typeface="Caveat"/>
                <a:sym typeface="Caveat"/>
              </a:rPr>
              <a:t>Este proyecto me ha ayudado a conocerme en diferente situaciones como por ejemplo: trabajando bajo </a:t>
            </a:r>
            <a:r>
              <a:rPr lang="es" sz="1600">
                <a:solidFill>
                  <a:schemeClr val="dk1"/>
                </a:solidFill>
                <a:latin typeface="Caveat"/>
                <a:ea typeface="Caveat"/>
                <a:cs typeface="Caveat"/>
                <a:sym typeface="Caveat"/>
              </a:rPr>
              <a:t>presión</a:t>
            </a:r>
            <a:r>
              <a:rPr lang="es" sz="1600">
                <a:solidFill>
                  <a:schemeClr val="dk1"/>
                </a:solidFill>
                <a:latin typeface="Caveat"/>
                <a:ea typeface="Caveat"/>
                <a:cs typeface="Caveat"/>
                <a:sym typeface="Caveat"/>
              </a:rPr>
              <a:t>, manejando y gestionando gente, entre otras cosas. Creo que al </a:t>
            </a:r>
            <a:r>
              <a:rPr lang="es" sz="1600">
                <a:solidFill>
                  <a:schemeClr val="dk1"/>
                </a:solidFill>
                <a:latin typeface="Caveat"/>
                <a:ea typeface="Caveat"/>
                <a:cs typeface="Caveat"/>
                <a:sym typeface="Caveat"/>
              </a:rPr>
              <a:t>conocerse</a:t>
            </a:r>
            <a:r>
              <a:rPr lang="es" sz="1600">
                <a:solidFill>
                  <a:schemeClr val="dk1"/>
                </a:solidFill>
                <a:latin typeface="Caveat"/>
                <a:ea typeface="Caveat"/>
                <a:cs typeface="Caveat"/>
                <a:sym typeface="Caveat"/>
              </a:rPr>
              <a:t> en estos tipos de ambientes y coger la habilidad de manejarlos de la mejor forma, me hará una mejor profesional. Por lo tanto seguiré aprovechando esta oportunidad para seguir cultivando estas habilidades.</a:t>
            </a:r>
            <a:endParaRPr sz="1600">
              <a:solidFill>
                <a:schemeClr val="dk1"/>
              </a:solidFill>
              <a:latin typeface="Caveat"/>
              <a:ea typeface="Caveat"/>
              <a:cs typeface="Caveat"/>
              <a:sym typeface="Caveat"/>
            </a:endParaRPr>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6" name="Shape 636"/>
        <p:cNvGrpSpPr/>
        <p:nvPr/>
      </p:nvGrpSpPr>
      <p:grpSpPr>
        <a:xfrm>
          <a:off x="0" y="0"/>
          <a:ext cx="0" cy="0"/>
          <a:chOff x="0" y="0"/>
          <a:chExt cx="0" cy="0"/>
        </a:xfrm>
      </p:grpSpPr>
      <p:sp>
        <p:nvSpPr>
          <p:cNvPr id="637" name="Google Shape;637;p8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Cronograma (semana 7)</a:t>
            </a:r>
            <a:endParaRPr>
              <a:latin typeface="Amatic SC"/>
              <a:ea typeface="Amatic SC"/>
              <a:cs typeface="Amatic SC"/>
              <a:sym typeface="Amatic SC"/>
            </a:endParaRPr>
          </a:p>
        </p:txBody>
      </p:sp>
      <p:pic>
        <p:nvPicPr>
          <p:cNvPr id="638" name="Google Shape;638;p85"/>
          <p:cNvPicPr preferRelativeResize="0"/>
          <p:nvPr/>
        </p:nvPicPr>
        <p:blipFill>
          <a:blip r:embed="rId3">
            <a:alphaModFix/>
          </a:blip>
          <a:stretch>
            <a:fillRect/>
          </a:stretch>
        </p:blipFill>
        <p:spPr>
          <a:xfrm>
            <a:off x="1023450" y="1235400"/>
            <a:ext cx="5267150" cy="2555475"/>
          </a:xfrm>
          <a:prstGeom prst="rect">
            <a:avLst/>
          </a:prstGeom>
          <a:noFill/>
          <a:ln>
            <a:noFill/>
          </a:ln>
        </p:spPr>
      </p:pic>
      <p:pic>
        <p:nvPicPr>
          <p:cNvPr id="639" name="Google Shape;639;p85"/>
          <p:cNvPicPr preferRelativeResize="0"/>
          <p:nvPr/>
        </p:nvPicPr>
        <p:blipFill>
          <a:blip r:embed="rId4">
            <a:alphaModFix/>
          </a:blip>
          <a:stretch>
            <a:fillRect/>
          </a:stretch>
        </p:blipFill>
        <p:spPr>
          <a:xfrm>
            <a:off x="1023450" y="3790875"/>
            <a:ext cx="5267151" cy="324510"/>
          </a:xfrm>
          <a:prstGeom prst="rect">
            <a:avLst/>
          </a:prstGeom>
          <a:noFill/>
          <a:ln>
            <a:noFill/>
          </a:ln>
        </p:spPr>
      </p:pic>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3" name="Shape 643"/>
        <p:cNvGrpSpPr/>
        <p:nvPr/>
      </p:nvGrpSpPr>
      <p:grpSpPr>
        <a:xfrm>
          <a:off x="0" y="0"/>
          <a:ext cx="0" cy="0"/>
          <a:chOff x="0" y="0"/>
          <a:chExt cx="0" cy="0"/>
        </a:xfrm>
      </p:grpSpPr>
      <p:sp>
        <p:nvSpPr>
          <p:cNvPr id="644" name="Google Shape;644;p8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s">
                <a:latin typeface="Amatic SC"/>
                <a:ea typeface="Amatic SC"/>
                <a:cs typeface="Amatic SC"/>
                <a:sym typeface="Amatic SC"/>
              </a:rPr>
              <a:t>Objetivo</a:t>
            </a:r>
            <a:endParaRPr>
              <a:latin typeface="Amatic SC"/>
              <a:ea typeface="Amatic SC"/>
              <a:cs typeface="Amatic SC"/>
              <a:sym typeface="Amatic SC"/>
            </a:endParaRPr>
          </a:p>
        </p:txBody>
      </p:sp>
      <p:sp>
        <p:nvSpPr>
          <p:cNvPr id="645" name="Google Shape;645;p8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61950" lvl="0" marL="457200" rtl="0" algn="l">
              <a:spcBef>
                <a:spcPts val="0"/>
              </a:spcBef>
              <a:spcAft>
                <a:spcPts val="0"/>
              </a:spcAft>
              <a:buClr>
                <a:schemeClr val="dk1"/>
              </a:buClr>
              <a:buSzPts val="2100"/>
              <a:buFont typeface="Caveat"/>
              <a:buChar char="●"/>
            </a:pPr>
            <a:r>
              <a:rPr lang="es" sz="2100">
                <a:solidFill>
                  <a:schemeClr val="dk1"/>
                </a:solidFill>
                <a:latin typeface="Caveat"/>
                <a:ea typeface="Caveat"/>
                <a:cs typeface="Caveat"/>
                <a:sym typeface="Caveat"/>
              </a:rPr>
              <a:t>Realizar una investigación sobre metodologías de composición</a:t>
            </a:r>
            <a:endParaRPr sz="2100">
              <a:solidFill>
                <a:schemeClr val="dk1"/>
              </a:solidFill>
              <a:latin typeface="Caveat"/>
              <a:ea typeface="Caveat"/>
              <a:cs typeface="Caveat"/>
              <a:sym typeface="Caveat"/>
            </a:endParaRPr>
          </a:p>
          <a:p>
            <a:pPr indent="-361950" lvl="0" marL="457200" rtl="0" algn="l">
              <a:spcBef>
                <a:spcPts val="0"/>
              </a:spcBef>
              <a:spcAft>
                <a:spcPts val="0"/>
              </a:spcAft>
              <a:buClr>
                <a:schemeClr val="dk1"/>
              </a:buClr>
              <a:buSzPts val="2100"/>
              <a:buFont typeface="Caveat"/>
              <a:buChar char="●"/>
            </a:pPr>
            <a:r>
              <a:rPr lang="es" sz="2100">
                <a:solidFill>
                  <a:schemeClr val="dk1"/>
                </a:solidFill>
                <a:latin typeface="Caveat"/>
                <a:ea typeface="Caveat"/>
                <a:cs typeface="Caveat"/>
                <a:sym typeface="Caveat"/>
              </a:rPr>
              <a:t>Entregable: Análisis crítico en PDF</a:t>
            </a:r>
            <a:endParaRPr sz="2100">
              <a:solidFill>
                <a:schemeClr val="dk1"/>
              </a:solidFill>
              <a:latin typeface="Caveat"/>
              <a:ea typeface="Caveat"/>
              <a:cs typeface="Caveat"/>
              <a:sym typeface="Caveat"/>
            </a:endParaRPr>
          </a:p>
        </p:txBody>
      </p:sp>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9" name="Shape 649"/>
        <p:cNvGrpSpPr/>
        <p:nvPr/>
      </p:nvGrpSpPr>
      <p:grpSpPr>
        <a:xfrm>
          <a:off x="0" y="0"/>
          <a:ext cx="0" cy="0"/>
          <a:chOff x="0" y="0"/>
          <a:chExt cx="0" cy="0"/>
        </a:xfrm>
      </p:grpSpPr>
      <p:sp>
        <p:nvSpPr>
          <p:cNvPr id="650" name="Google Shape;650;p87"/>
          <p:cNvSpPr txBox="1"/>
          <p:nvPr>
            <p:ph type="title"/>
          </p:nvPr>
        </p:nvSpPr>
        <p:spPr>
          <a:xfrm>
            <a:off x="795375" y="179200"/>
            <a:ext cx="7218000" cy="603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s" sz="4200">
                <a:latin typeface="Amatic SC"/>
                <a:ea typeface="Amatic SC"/>
                <a:cs typeface="Amatic SC"/>
                <a:sym typeface="Amatic SC"/>
              </a:rPr>
              <a:t>Evidencias</a:t>
            </a:r>
            <a:endParaRPr sz="4200"/>
          </a:p>
        </p:txBody>
      </p:sp>
      <p:sp>
        <p:nvSpPr>
          <p:cNvPr id="651" name="Google Shape;651;p87"/>
          <p:cNvSpPr txBox="1"/>
          <p:nvPr>
            <p:ph idx="1" type="body"/>
          </p:nvPr>
        </p:nvSpPr>
        <p:spPr>
          <a:xfrm>
            <a:off x="5821275" y="701375"/>
            <a:ext cx="2982300" cy="3918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1900">
                <a:solidFill>
                  <a:srgbClr val="666666"/>
                </a:solidFill>
                <a:latin typeface="Caveat"/>
                <a:ea typeface="Caveat"/>
                <a:cs typeface="Caveat"/>
                <a:sym typeface="Caveat"/>
              </a:rPr>
              <a:t>¿Qué es el estado del arte?</a:t>
            </a:r>
            <a:endParaRPr sz="1900">
              <a:solidFill>
                <a:srgbClr val="666666"/>
              </a:solidFill>
              <a:latin typeface="Caveat"/>
              <a:ea typeface="Caveat"/>
              <a:cs typeface="Caveat"/>
              <a:sym typeface="Caveat"/>
            </a:endParaRPr>
          </a:p>
          <a:p>
            <a:pPr indent="0" lvl="0" marL="0" rtl="0" algn="l">
              <a:spcBef>
                <a:spcPts val="0"/>
              </a:spcBef>
              <a:spcAft>
                <a:spcPts val="0"/>
              </a:spcAft>
              <a:buNone/>
            </a:pPr>
            <a:r>
              <a:rPr lang="es" sz="1400">
                <a:solidFill>
                  <a:schemeClr val="dk1"/>
                </a:solidFill>
                <a:highlight>
                  <a:srgbClr val="FFFFFF"/>
                </a:highlight>
                <a:latin typeface="Caveat"/>
                <a:ea typeface="Caveat"/>
                <a:cs typeface="Caveat"/>
                <a:sym typeface="Caveat"/>
              </a:rPr>
              <a:t>“</a:t>
            </a:r>
            <a:r>
              <a:rPr lang="es" sz="1500">
                <a:solidFill>
                  <a:schemeClr val="dk1"/>
                </a:solidFill>
                <a:highlight>
                  <a:srgbClr val="FFFFFF"/>
                </a:highlight>
                <a:latin typeface="Caveat"/>
                <a:ea typeface="Caveat"/>
                <a:cs typeface="Caveat"/>
                <a:sym typeface="Caveat"/>
              </a:rPr>
              <a:t>El estado del arte es una modalidad de la investigación documental que permite el estudio del conocimiento acumulado (escrito en textos) dentro de un área específica. Su realización implica el desarrollo de una metodología resumida en tres grandes pasos: contextualización, clasificación y categorización. Permite la </a:t>
            </a:r>
            <a:r>
              <a:rPr lang="es" sz="1500">
                <a:solidFill>
                  <a:schemeClr val="dk1"/>
                </a:solidFill>
                <a:highlight>
                  <a:srgbClr val="FFFFFF"/>
                </a:highlight>
                <a:latin typeface="Caveat"/>
                <a:ea typeface="Caveat"/>
                <a:cs typeface="Caveat"/>
                <a:sym typeface="Caveat"/>
              </a:rPr>
              <a:t>circulación</a:t>
            </a:r>
            <a:r>
              <a:rPr lang="es" sz="1500">
                <a:solidFill>
                  <a:schemeClr val="dk1"/>
                </a:solidFill>
                <a:highlight>
                  <a:srgbClr val="FFFFFF"/>
                </a:highlight>
                <a:latin typeface="Caveat"/>
                <a:ea typeface="Caveat"/>
                <a:cs typeface="Caveat"/>
                <a:sym typeface="Caveat"/>
              </a:rPr>
              <a:t> de información, genera una demanda de conocimiento y establece comparaciones con otros conocimientos paralelos, ofreciendo posibilidades de comprensión del problema tratado.”</a:t>
            </a:r>
            <a:r>
              <a:rPr lang="es" sz="1400">
                <a:solidFill>
                  <a:schemeClr val="dk1"/>
                </a:solidFill>
                <a:highlight>
                  <a:srgbClr val="FFFFFF"/>
                </a:highlight>
                <a:latin typeface="Caveat"/>
                <a:ea typeface="Caveat"/>
                <a:cs typeface="Caveat"/>
                <a:sym typeface="Caveat"/>
              </a:rPr>
              <a:t>  </a:t>
            </a:r>
            <a:r>
              <a:rPr lang="es" sz="850">
                <a:solidFill>
                  <a:schemeClr val="dk1"/>
                </a:solidFill>
                <a:highlight>
                  <a:srgbClr val="FFFFFF"/>
                </a:highlight>
                <a:latin typeface="Lato"/>
                <a:ea typeface="Lato"/>
                <a:cs typeface="Lato"/>
                <a:sym typeface="Lato"/>
              </a:rPr>
              <a:t>Molina Montoya NP. ¿Qué es el estado del arte?. Cienc Tecnol Salud Vis Ocul. 2005;(5): 73-75. doi: </a:t>
            </a:r>
            <a:r>
              <a:rPr lang="es" sz="850" u="sng">
                <a:solidFill>
                  <a:srgbClr val="104E7B"/>
                </a:solidFill>
                <a:highlight>
                  <a:srgbClr val="FFFFFF"/>
                </a:highlight>
                <a:latin typeface="Lato"/>
                <a:ea typeface="Lato"/>
                <a:cs typeface="Lato"/>
                <a:sym typeface="Lato"/>
                <a:hlinkClick r:id="rId3">
                  <a:extLst>
                    <a:ext uri="{A12FA001-AC4F-418D-AE19-62706E023703}">
                      <ahyp:hlinkClr val="tx"/>
                    </a:ext>
                  </a:extLst>
                </a:hlinkClick>
              </a:rPr>
              <a:t>https://doi.org/10.19052/sv.1666</a:t>
            </a:r>
            <a:endParaRPr sz="2300">
              <a:latin typeface="Caveat"/>
              <a:ea typeface="Caveat"/>
              <a:cs typeface="Caveat"/>
              <a:sym typeface="Caveat"/>
            </a:endParaRPr>
          </a:p>
        </p:txBody>
      </p:sp>
      <p:pic>
        <p:nvPicPr>
          <p:cNvPr id="652" name="Google Shape;652;p87" title="Proceso de investigación">
            <a:hlinkClick r:id="rId4"/>
          </p:cNvPr>
          <p:cNvPicPr preferRelativeResize="0"/>
          <p:nvPr/>
        </p:nvPicPr>
        <p:blipFill>
          <a:blip r:embed="rId5">
            <a:alphaModFix/>
          </a:blip>
          <a:stretch>
            <a:fillRect/>
          </a:stretch>
        </p:blipFill>
        <p:spPr>
          <a:xfrm>
            <a:off x="360050" y="782200"/>
            <a:ext cx="2696875" cy="2022650"/>
          </a:xfrm>
          <a:prstGeom prst="rect">
            <a:avLst/>
          </a:prstGeom>
          <a:noFill/>
          <a:ln>
            <a:noFill/>
          </a:ln>
        </p:spPr>
      </p:pic>
      <p:pic>
        <p:nvPicPr>
          <p:cNvPr id="653" name="Google Shape;653;p87" title="Investigación 2">
            <a:hlinkClick r:id="rId6"/>
          </p:cNvPr>
          <p:cNvPicPr preferRelativeResize="0"/>
          <p:nvPr/>
        </p:nvPicPr>
        <p:blipFill>
          <a:blip r:embed="rId7">
            <a:alphaModFix/>
          </a:blip>
          <a:stretch>
            <a:fillRect/>
          </a:stretch>
        </p:blipFill>
        <p:spPr>
          <a:xfrm>
            <a:off x="407575" y="2880800"/>
            <a:ext cx="2649350" cy="1987013"/>
          </a:xfrm>
          <a:prstGeom prst="rect">
            <a:avLst/>
          </a:prstGeom>
          <a:noFill/>
          <a:ln>
            <a:noFill/>
          </a:ln>
        </p:spPr>
      </p:pic>
      <p:pic>
        <p:nvPicPr>
          <p:cNvPr id="654" name="Google Shape;654;p87"/>
          <p:cNvPicPr preferRelativeResize="0"/>
          <p:nvPr/>
        </p:nvPicPr>
        <p:blipFill>
          <a:blip r:embed="rId8">
            <a:alphaModFix/>
          </a:blip>
          <a:stretch>
            <a:fillRect/>
          </a:stretch>
        </p:blipFill>
        <p:spPr>
          <a:xfrm>
            <a:off x="3339863" y="2979875"/>
            <a:ext cx="1806526" cy="1788879"/>
          </a:xfrm>
          <a:prstGeom prst="rect">
            <a:avLst/>
          </a:prstGeom>
          <a:noFill/>
          <a:ln>
            <a:noFill/>
          </a:ln>
        </p:spPr>
      </p:pic>
      <p:pic>
        <p:nvPicPr>
          <p:cNvPr id="655" name="Google Shape;655;p87" title="Analisis">
            <a:hlinkClick r:id="rId9"/>
          </p:cNvPr>
          <p:cNvPicPr preferRelativeResize="0"/>
          <p:nvPr/>
        </p:nvPicPr>
        <p:blipFill>
          <a:blip r:embed="rId10">
            <a:alphaModFix/>
          </a:blip>
          <a:stretch>
            <a:fillRect/>
          </a:stretch>
        </p:blipFill>
        <p:spPr>
          <a:xfrm>
            <a:off x="3113613" y="943450"/>
            <a:ext cx="2385176" cy="17888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52"/>
                                        </p:tgtEl>
                                        <p:attrNameLst>
                                          <p:attrName>style.visibility</p:attrName>
                                        </p:attrNameLst>
                                      </p:cBhvr>
                                      <p:to>
                                        <p:strVal val="visible"/>
                                      </p:to>
                                    </p:set>
                                    <p:animEffect filter="fade" transition="in">
                                      <p:cBhvr>
                                        <p:cTn dur="1000"/>
                                        <p:tgtEl>
                                          <p:spTgt spid="6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53"/>
                                        </p:tgtEl>
                                        <p:attrNameLst>
                                          <p:attrName>style.visibility</p:attrName>
                                        </p:attrNameLst>
                                      </p:cBhvr>
                                      <p:to>
                                        <p:strVal val="visible"/>
                                      </p:to>
                                    </p:set>
                                    <p:animEffect filter="fade" transition="in">
                                      <p:cBhvr>
                                        <p:cTn dur="1000"/>
                                        <p:tgtEl>
                                          <p:spTgt spid="65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55"/>
                                        </p:tgtEl>
                                        <p:attrNameLst>
                                          <p:attrName>style.visibility</p:attrName>
                                        </p:attrNameLst>
                                      </p:cBhvr>
                                      <p:to>
                                        <p:strVal val="visible"/>
                                      </p:to>
                                    </p:set>
                                    <p:animEffect filter="fade" transition="in">
                                      <p:cBhvr>
                                        <p:cTn dur="1000"/>
                                        <p:tgtEl>
                                          <p:spTgt spid="65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659" name="Shape 659"/>
        <p:cNvGrpSpPr/>
        <p:nvPr/>
      </p:nvGrpSpPr>
      <p:grpSpPr>
        <a:xfrm>
          <a:off x="0" y="0"/>
          <a:ext cx="0" cy="0"/>
          <a:chOff x="0" y="0"/>
          <a:chExt cx="0" cy="0"/>
        </a:xfrm>
      </p:grpSpPr>
      <p:sp>
        <p:nvSpPr>
          <p:cNvPr id="660" name="Google Shape;660;p88"/>
          <p:cNvSpPr txBox="1"/>
          <p:nvPr>
            <p:ph type="title"/>
          </p:nvPr>
        </p:nvSpPr>
        <p:spPr>
          <a:xfrm>
            <a:off x="2669400" y="306350"/>
            <a:ext cx="4199400" cy="614700"/>
          </a:xfrm>
          <a:prstGeom prst="rect">
            <a:avLst/>
          </a:prstGeom>
          <a:solidFill>
            <a:srgbClr val="FFFFFF"/>
          </a:solidFill>
        </p:spPr>
        <p:txBody>
          <a:bodyPr anchorCtr="0" anchor="t" bIns="91425" lIns="91425" spcFirstLastPara="1" rIns="91425" wrap="square" tIns="91425">
            <a:noAutofit/>
          </a:bodyPr>
          <a:lstStyle/>
          <a:p>
            <a:pPr indent="0" lvl="0" marL="0" rtl="0" algn="l">
              <a:spcBef>
                <a:spcPts val="0"/>
              </a:spcBef>
              <a:spcAft>
                <a:spcPts val="0"/>
              </a:spcAft>
              <a:buNone/>
            </a:pPr>
            <a:r>
              <a:rPr lang="es" sz="3200">
                <a:solidFill>
                  <a:srgbClr val="6FA8DC"/>
                </a:solidFill>
                <a:latin typeface="Amatic SC"/>
                <a:ea typeface="Amatic SC"/>
                <a:cs typeface="Amatic SC"/>
                <a:sym typeface="Amatic SC"/>
              </a:rPr>
              <a:t>Estado del arte de la creatividad</a:t>
            </a:r>
            <a:endParaRPr sz="3200">
              <a:solidFill>
                <a:srgbClr val="6FA8DC"/>
              </a:solidFill>
              <a:latin typeface="Amatic SC"/>
              <a:ea typeface="Amatic SC"/>
              <a:cs typeface="Amatic SC"/>
              <a:sym typeface="Amatic SC"/>
            </a:endParaRPr>
          </a:p>
        </p:txBody>
      </p:sp>
      <p:sp>
        <p:nvSpPr>
          <p:cNvPr id="661" name="Google Shape;661;p88"/>
          <p:cNvSpPr txBox="1"/>
          <p:nvPr/>
        </p:nvSpPr>
        <p:spPr>
          <a:xfrm>
            <a:off x="3197875" y="999700"/>
            <a:ext cx="3000000" cy="33246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s" sz="1700">
                <a:solidFill>
                  <a:srgbClr val="BF9000"/>
                </a:solidFill>
                <a:latin typeface="Caveat"/>
                <a:ea typeface="Caveat"/>
                <a:cs typeface="Caveat"/>
                <a:sym typeface="Caveat"/>
              </a:rPr>
              <a:t>Robert Sternberg (1999) identifica seis enfoques que recogen los principales modelos de explicación de la creatividad: el místico, el psicoanalítico, el pragmático, el psicométrico, el socio-personal y el cognitivo. Cada aproximación al problema profundiza en uno u otro aspecto relacionado con las dimensiones personal, sociocultural o cognoscitiva involucradas en el acto creativo.</a:t>
            </a:r>
            <a:endParaRPr b="1" sz="1700">
              <a:solidFill>
                <a:srgbClr val="BF9000"/>
              </a:solidFill>
              <a:latin typeface="Caveat"/>
              <a:ea typeface="Caveat"/>
              <a:cs typeface="Caveat"/>
              <a:sym typeface="Caveat"/>
            </a:endParaRPr>
          </a:p>
        </p:txBody>
      </p:sp>
      <p:pic>
        <p:nvPicPr>
          <p:cNvPr id="662" name="Google Shape;662;p88"/>
          <p:cNvPicPr preferRelativeResize="0"/>
          <p:nvPr/>
        </p:nvPicPr>
        <p:blipFill>
          <a:blip r:embed="rId4">
            <a:alphaModFix/>
          </a:blip>
          <a:stretch>
            <a:fillRect/>
          </a:stretch>
        </p:blipFill>
        <p:spPr>
          <a:xfrm>
            <a:off x="1740650" y="999700"/>
            <a:ext cx="1457225" cy="1457225"/>
          </a:xfrm>
          <a:prstGeom prst="rect">
            <a:avLst/>
          </a:prstGeom>
          <a:noFill/>
          <a:ln>
            <a:noFill/>
          </a:ln>
        </p:spPr>
      </p:pic>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666" name="Shape 666"/>
        <p:cNvGrpSpPr/>
        <p:nvPr/>
      </p:nvGrpSpPr>
      <p:grpSpPr>
        <a:xfrm>
          <a:off x="0" y="0"/>
          <a:ext cx="0" cy="0"/>
          <a:chOff x="0" y="0"/>
          <a:chExt cx="0" cy="0"/>
        </a:xfrm>
      </p:grpSpPr>
      <p:sp>
        <p:nvSpPr>
          <p:cNvPr id="667" name="Google Shape;667;p89"/>
          <p:cNvSpPr txBox="1"/>
          <p:nvPr>
            <p:ph idx="1" type="body"/>
          </p:nvPr>
        </p:nvSpPr>
        <p:spPr>
          <a:xfrm>
            <a:off x="343950" y="531700"/>
            <a:ext cx="8520600" cy="3416400"/>
          </a:xfrm>
          <a:prstGeom prst="rect">
            <a:avLst/>
          </a:prstGeom>
          <a:solidFill>
            <a:schemeClr val="lt1"/>
          </a:solidFill>
        </p:spPr>
        <p:txBody>
          <a:bodyPr anchorCtr="0" anchor="t" bIns="91425" lIns="91425" spcFirstLastPara="1" rIns="91425" wrap="square" tIns="91425">
            <a:noAutofit/>
          </a:bodyPr>
          <a:lstStyle/>
          <a:p>
            <a:pPr indent="-336550" lvl="0" marL="457200" rtl="0" algn="l">
              <a:spcBef>
                <a:spcPts val="0"/>
              </a:spcBef>
              <a:spcAft>
                <a:spcPts val="0"/>
              </a:spcAft>
              <a:buClr>
                <a:srgbClr val="F6B26B"/>
              </a:buClr>
              <a:buSzPts val="1700"/>
              <a:buFont typeface="Caveat"/>
              <a:buChar char="●"/>
            </a:pPr>
            <a:r>
              <a:rPr lang="es" sz="1700">
                <a:solidFill>
                  <a:srgbClr val="F6B26B"/>
                </a:solidFill>
                <a:latin typeface="Caveat"/>
                <a:ea typeface="Caveat"/>
                <a:cs typeface="Caveat"/>
                <a:sym typeface="Caveat"/>
              </a:rPr>
              <a:t>El enfoque místico concibe la creatividad como un proceso espiritual fundamentado en que la inspiración proviene de un acto trascendental. Éste es pues un fenómeno que no puede ser explicado en su totalidad por perspectivas científicas, y requiere también de principios de filosofía mística. </a:t>
            </a:r>
            <a:endParaRPr sz="1700">
              <a:solidFill>
                <a:srgbClr val="F6B26B"/>
              </a:solidFill>
              <a:latin typeface="Caveat"/>
              <a:ea typeface="Caveat"/>
              <a:cs typeface="Caveat"/>
              <a:sym typeface="Caveat"/>
            </a:endParaRPr>
          </a:p>
          <a:p>
            <a:pPr indent="-336550" lvl="0" marL="457200" rtl="0" algn="l">
              <a:spcBef>
                <a:spcPts val="0"/>
              </a:spcBef>
              <a:spcAft>
                <a:spcPts val="0"/>
              </a:spcAft>
              <a:buClr>
                <a:srgbClr val="9FC5E8"/>
              </a:buClr>
              <a:buSzPts val="1700"/>
              <a:buFont typeface="Caveat"/>
              <a:buChar char="●"/>
            </a:pPr>
            <a:r>
              <a:rPr lang="es" sz="1700">
                <a:solidFill>
                  <a:srgbClr val="9FC5E8"/>
                </a:solidFill>
                <a:latin typeface="Caveat"/>
                <a:ea typeface="Caveat"/>
                <a:cs typeface="Caveat"/>
                <a:sym typeface="Caveat"/>
              </a:rPr>
              <a:t>El enfoque psicoanalítico asume que la creatividad surge de la tensión entre el mundo consciente y el inconsciente. Se constituye en la posibilidad de expresar de una forma aceptable, controlada y elaborada, los deseos más profundos.</a:t>
            </a:r>
            <a:endParaRPr sz="1700">
              <a:solidFill>
                <a:srgbClr val="9FC5E8"/>
              </a:solidFill>
              <a:latin typeface="Caveat"/>
              <a:ea typeface="Caveat"/>
              <a:cs typeface="Caveat"/>
              <a:sym typeface="Caveat"/>
            </a:endParaRPr>
          </a:p>
          <a:p>
            <a:pPr indent="-336550" lvl="0" marL="457200" rtl="0" algn="l">
              <a:spcBef>
                <a:spcPts val="0"/>
              </a:spcBef>
              <a:spcAft>
                <a:spcPts val="0"/>
              </a:spcAft>
              <a:buClr>
                <a:srgbClr val="B6D7A8"/>
              </a:buClr>
              <a:buSzPts val="1700"/>
              <a:buFont typeface="Caveat"/>
              <a:buChar char="●"/>
            </a:pPr>
            <a:r>
              <a:rPr lang="es" sz="1700">
                <a:solidFill>
                  <a:srgbClr val="B6D7A8"/>
                </a:solidFill>
                <a:latin typeface="Caveat"/>
                <a:ea typeface="Caveat"/>
                <a:cs typeface="Caveat"/>
                <a:sym typeface="Caveat"/>
              </a:rPr>
              <a:t>El enfoque pragmático se centra más en la manera en que la creatividad se desarrolla, que en su explicación, en él sobresalen técnicas como el pensamiento lateral de Edward  Bono (1971, 1982, 1992)</a:t>
            </a:r>
            <a:endParaRPr sz="1700">
              <a:solidFill>
                <a:srgbClr val="B6D7A8"/>
              </a:solidFill>
              <a:latin typeface="Caveat"/>
              <a:ea typeface="Caveat"/>
              <a:cs typeface="Caveat"/>
              <a:sym typeface="Caveat"/>
            </a:endParaRPr>
          </a:p>
        </p:txBody>
      </p: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671" name="Shape 671"/>
        <p:cNvGrpSpPr/>
        <p:nvPr/>
      </p:nvGrpSpPr>
      <p:grpSpPr>
        <a:xfrm>
          <a:off x="0" y="0"/>
          <a:ext cx="0" cy="0"/>
          <a:chOff x="0" y="0"/>
          <a:chExt cx="0" cy="0"/>
        </a:xfrm>
      </p:grpSpPr>
      <p:sp>
        <p:nvSpPr>
          <p:cNvPr id="672" name="Google Shape;672;p90"/>
          <p:cNvSpPr txBox="1"/>
          <p:nvPr>
            <p:ph idx="1" type="body"/>
          </p:nvPr>
        </p:nvSpPr>
        <p:spPr>
          <a:xfrm>
            <a:off x="395025" y="588150"/>
            <a:ext cx="8517900" cy="3910500"/>
          </a:xfrm>
          <a:prstGeom prst="rect">
            <a:avLst/>
          </a:prstGeom>
          <a:solidFill>
            <a:schemeClr val="lt1"/>
          </a:solidFill>
        </p:spPr>
        <p:txBody>
          <a:bodyPr anchorCtr="0" anchor="t" bIns="91425" lIns="91425" spcFirstLastPara="1" rIns="91425" wrap="square" tIns="91425">
            <a:noAutofit/>
          </a:bodyPr>
          <a:lstStyle/>
          <a:p>
            <a:pPr indent="-342900" lvl="0" marL="457200" rtl="0" algn="l">
              <a:spcBef>
                <a:spcPts val="0"/>
              </a:spcBef>
              <a:spcAft>
                <a:spcPts val="0"/>
              </a:spcAft>
              <a:buClr>
                <a:srgbClr val="93C47D"/>
              </a:buClr>
              <a:buSzPts val="1800"/>
              <a:buFont typeface="Caveat"/>
              <a:buChar char="●"/>
            </a:pPr>
            <a:r>
              <a:rPr lang="es">
                <a:solidFill>
                  <a:srgbClr val="93C47D"/>
                </a:solidFill>
                <a:latin typeface="Caveat"/>
                <a:ea typeface="Caveat"/>
                <a:cs typeface="Caveat"/>
                <a:sym typeface="Caveat"/>
              </a:rPr>
              <a:t>El enfoque psicométrico se orienta hacia la medición de la creatividad. Es decir el pensamiento divergente, en oposición al convergente, de naturaleza flexible y que encierra la clave de la creatividad. </a:t>
            </a:r>
            <a:endParaRPr>
              <a:solidFill>
                <a:srgbClr val="93C47D"/>
              </a:solidFill>
              <a:latin typeface="Caveat"/>
              <a:ea typeface="Caveat"/>
              <a:cs typeface="Caveat"/>
              <a:sym typeface="Caveat"/>
            </a:endParaRPr>
          </a:p>
          <a:p>
            <a:pPr indent="-342900" lvl="0" marL="457200" rtl="0" algn="l">
              <a:spcBef>
                <a:spcPts val="0"/>
              </a:spcBef>
              <a:spcAft>
                <a:spcPts val="0"/>
              </a:spcAft>
              <a:buClr>
                <a:srgbClr val="F6B26B"/>
              </a:buClr>
              <a:buSzPts val="1800"/>
              <a:buFont typeface="Caveat"/>
              <a:buChar char="●"/>
            </a:pPr>
            <a:r>
              <a:rPr lang="es">
                <a:solidFill>
                  <a:srgbClr val="F6B26B"/>
                </a:solidFill>
                <a:latin typeface="Caveat"/>
                <a:ea typeface="Caveat"/>
                <a:cs typeface="Caveat"/>
                <a:sym typeface="Caveat"/>
              </a:rPr>
              <a:t>Desde el enfoque sociopersonal se hace énfasis en variables personales, motivacionales y contextuales, interrogando el sentido que éstas puede tener en la vida personal y su poder de transformación sociocultural. </a:t>
            </a:r>
            <a:endParaRPr>
              <a:solidFill>
                <a:srgbClr val="F6B26B"/>
              </a:solidFill>
              <a:latin typeface="Caveat"/>
              <a:ea typeface="Caveat"/>
              <a:cs typeface="Caveat"/>
              <a:sym typeface="Caveat"/>
            </a:endParaRPr>
          </a:p>
          <a:p>
            <a:pPr indent="-342900" lvl="0" marL="457200" rtl="0" algn="l">
              <a:spcBef>
                <a:spcPts val="0"/>
              </a:spcBef>
              <a:spcAft>
                <a:spcPts val="0"/>
              </a:spcAft>
              <a:buClr>
                <a:srgbClr val="76A5AF"/>
              </a:buClr>
              <a:buSzPts val="1800"/>
              <a:buFont typeface="Caveat"/>
              <a:buChar char="●"/>
            </a:pPr>
            <a:r>
              <a:rPr lang="es">
                <a:solidFill>
                  <a:srgbClr val="76A5AF"/>
                </a:solidFill>
                <a:latin typeface="Caveat"/>
                <a:ea typeface="Caveat"/>
                <a:cs typeface="Caveat"/>
                <a:sym typeface="Caveat"/>
              </a:rPr>
              <a:t>Los enfoques cognitivos abordan los procesos mentales y las representaciones que subyacen a la creatividad. Consideran que ésta no es producto de una única capacidad, sino el resultado de la interacción de diversos procesos mentales que cualquier persona puede desarrollar a través de la experiencia</a:t>
            </a:r>
            <a:endParaRPr>
              <a:solidFill>
                <a:srgbClr val="76A5AF"/>
              </a:solidFill>
              <a:latin typeface="Caveat"/>
              <a:ea typeface="Caveat"/>
              <a:cs typeface="Caveat"/>
              <a:sym typeface="Caveat"/>
            </a:endParaRPr>
          </a:p>
          <a:p>
            <a:pPr indent="0" lvl="0" marL="457200" rtl="0" algn="l">
              <a:spcBef>
                <a:spcPts val="0"/>
              </a:spcBef>
              <a:spcAft>
                <a:spcPts val="0"/>
              </a:spcAft>
              <a:buNone/>
            </a:pPr>
            <a:r>
              <a:rPr lang="es" sz="1100">
                <a:solidFill>
                  <a:schemeClr val="dk1"/>
                </a:solidFill>
                <a:latin typeface="Caveat"/>
                <a:ea typeface="Caveat"/>
                <a:cs typeface="Caveat"/>
                <a:sym typeface="Caveat"/>
              </a:rPr>
              <a:t>(Osuna Barriga JG. Una aproximación a los procesos cognitivos creativos que subyacen al ejercicio de la composición musical; Exploración a partir de un estudio de caso. Pontificia Universidad Javeriana. 2011; 15 - 16. </a:t>
            </a:r>
            <a:r>
              <a:rPr lang="es" sz="1100" u="sng">
                <a:solidFill>
                  <a:schemeClr val="hlink"/>
                </a:solidFill>
                <a:latin typeface="Caveat"/>
                <a:ea typeface="Caveat"/>
                <a:cs typeface="Caveat"/>
                <a:sym typeface="Caveat"/>
                <a:hlinkClick r:id="rId4"/>
              </a:rPr>
              <a:t>https://repository.javeriana.edu.co/bitstream/handle/10554/1455/OsunaBarrigaJuanGabriel2011.pdf?sequence=1&amp;isAllowed=y</a:t>
            </a:r>
            <a:endParaRPr sz="1100">
              <a:solidFill>
                <a:schemeClr val="dk1"/>
              </a:solidFill>
              <a:latin typeface="Caveat"/>
              <a:ea typeface="Caveat"/>
              <a:cs typeface="Caveat"/>
              <a:sym typeface="Caveat"/>
            </a:endParaRPr>
          </a:p>
          <a:p>
            <a:pPr indent="0" lvl="0" marL="457200" rtl="0" algn="l">
              <a:spcBef>
                <a:spcPts val="0"/>
              </a:spcBef>
              <a:spcAft>
                <a:spcPts val="0"/>
              </a:spcAft>
              <a:buNone/>
            </a:pPr>
            <a:r>
              <a:t/>
            </a:r>
            <a:endParaRPr sz="1600">
              <a:solidFill>
                <a:schemeClr val="dk1"/>
              </a:solidFill>
              <a:latin typeface="Caveat"/>
              <a:ea typeface="Caveat"/>
              <a:cs typeface="Caveat"/>
              <a:sym typeface="Caveat"/>
            </a:endParaRP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6" name="Shape 676"/>
        <p:cNvGrpSpPr/>
        <p:nvPr/>
      </p:nvGrpSpPr>
      <p:grpSpPr>
        <a:xfrm>
          <a:off x="0" y="0"/>
          <a:ext cx="0" cy="0"/>
          <a:chOff x="0" y="0"/>
          <a:chExt cx="0" cy="0"/>
        </a:xfrm>
      </p:grpSpPr>
      <p:sp>
        <p:nvSpPr>
          <p:cNvPr id="677" name="Google Shape;677;p91"/>
          <p:cNvSpPr txBox="1"/>
          <p:nvPr>
            <p:ph type="title"/>
          </p:nvPr>
        </p:nvSpPr>
        <p:spPr>
          <a:xfrm>
            <a:off x="311700" y="30797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s" sz="4100">
                <a:solidFill>
                  <a:srgbClr val="6AA84F"/>
                </a:solidFill>
                <a:latin typeface="Amatic SC"/>
                <a:ea typeface="Amatic SC"/>
                <a:cs typeface="Amatic SC"/>
                <a:sym typeface="Amatic SC"/>
              </a:rPr>
              <a:t>La Composición</a:t>
            </a:r>
            <a:endParaRPr sz="4100">
              <a:solidFill>
                <a:srgbClr val="6AA84F"/>
              </a:solidFill>
              <a:latin typeface="Amatic SC"/>
              <a:ea typeface="Amatic SC"/>
              <a:cs typeface="Amatic SC"/>
              <a:sym typeface="Amatic SC"/>
            </a:endParaRPr>
          </a:p>
        </p:txBody>
      </p:sp>
      <p:sp>
        <p:nvSpPr>
          <p:cNvPr id="678" name="Google Shape;678;p91"/>
          <p:cNvSpPr txBox="1"/>
          <p:nvPr>
            <p:ph idx="1" type="body"/>
          </p:nvPr>
        </p:nvSpPr>
        <p:spPr>
          <a:xfrm>
            <a:off x="311700" y="1152475"/>
            <a:ext cx="8520600" cy="3416400"/>
          </a:xfrm>
          <a:prstGeom prst="rect">
            <a:avLst/>
          </a:prstGeom>
          <a:solidFill>
            <a:srgbClr val="FFFFFF"/>
          </a:solidFill>
        </p:spPr>
        <p:txBody>
          <a:bodyPr anchorCtr="0" anchor="t" bIns="91425" lIns="91425" spcFirstLastPara="1" rIns="91425" wrap="square" tIns="91425">
            <a:noAutofit/>
          </a:bodyPr>
          <a:lstStyle/>
          <a:p>
            <a:pPr indent="0" lvl="0" marL="0" rtl="0" algn="just">
              <a:spcBef>
                <a:spcPts val="1200"/>
              </a:spcBef>
              <a:spcAft>
                <a:spcPts val="0"/>
              </a:spcAft>
              <a:buClr>
                <a:schemeClr val="dk1"/>
              </a:buClr>
              <a:buSzPts val="1100"/>
              <a:buFont typeface="Arial"/>
              <a:buNone/>
            </a:pPr>
            <a:r>
              <a:rPr lang="es" sz="1500">
                <a:solidFill>
                  <a:schemeClr val="dk1"/>
                </a:solidFill>
                <a:latin typeface="Caveat"/>
                <a:ea typeface="Caveat"/>
                <a:cs typeface="Caveat"/>
                <a:sym typeface="Caveat"/>
              </a:rPr>
              <a:t>“La composición es tanto la actividad de componer como el resultado de esa actividad. No es un término exclusivamente musical –se suele aplicar también a la prosa, la poesía, la pintura, la arquitectura y algunos otros medios– y en todos los casos describe un proceso de construcción, una conjunción creativa, un desarrollo y la terminación de una concepción o inspiración inicial. Esta concepción o inspiración puede tomar variedad de formas, desde un trazo estructural completo hasta la más breve idea temática, armónica o rítmica cuyo potencial e implicaciones estructurales quedan por ser trabajados, y cuyo contexto genérico puede no ser muy claro en un principio. La concepción inicial puede ser puramente musical o puede derivar de un estímulo literario, dramático o escénico. Pero tales concepciones iniciales siempre necesitarán un trabajo consciente, aun cuando su primera aparición sea espontánea, natural y no el resultado del pensamiento consciente.” (Soria Jacobo, Sadot David, 2019, La Creación de piezas de música basadas en El Eneagrama de la Personalidad. Un estudio sobre la composición musical y sus procesos creativos, sacado de</a:t>
            </a:r>
            <a:r>
              <a:rPr lang="es" sz="1500">
                <a:solidFill>
                  <a:schemeClr val="dk1"/>
                </a:solidFill>
                <a:uFill>
                  <a:noFill/>
                </a:uFill>
                <a:latin typeface="Caveat"/>
                <a:ea typeface="Caveat"/>
                <a:cs typeface="Caveat"/>
                <a:sym typeface="Caveat"/>
                <a:hlinkClick r:id="rId3">
                  <a:extLst>
                    <a:ext uri="{A12FA001-AC4F-418D-AE19-62706E023703}">
                      <ahyp:hlinkClr val="tx"/>
                    </a:ext>
                  </a:extLst>
                </a:hlinkClick>
              </a:rPr>
              <a:t> </a:t>
            </a:r>
            <a:r>
              <a:rPr lang="es" sz="1500" u="sng">
                <a:solidFill>
                  <a:schemeClr val="hlink"/>
                </a:solidFill>
                <a:latin typeface="Caveat"/>
                <a:ea typeface="Caveat"/>
                <a:cs typeface="Caveat"/>
                <a:sym typeface="Caveat"/>
                <a:hlinkClick r:id="rId4"/>
              </a:rPr>
              <a:t>http://erecursos.uacj.mx/handle/20.500.11961/5577</a:t>
            </a:r>
            <a:r>
              <a:rPr lang="es" sz="1500">
                <a:solidFill>
                  <a:schemeClr val="dk1"/>
                </a:solidFill>
                <a:latin typeface="Caveat"/>
                <a:ea typeface="Caveat"/>
                <a:cs typeface="Caveat"/>
                <a:sym typeface="Caveat"/>
              </a:rPr>
              <a:t>)</a:t>
            </a:r>
            <a:endParaRPr sz="1500">
              <a:solidFill>
                <a:schemeClr val="dk1"/>
              </a:solidFill>
              <a:latin typeface="Caveat"/>
              <a:ea typeface="Caveat"/>
              <a:cs typeface="Caveat"/>
              <a:sym typeface="Caveat"/>
            </a:endParaRPr>
          </a:p>
          <a:p>
            <a:pPr indent="0" lvl="0" marL="0" rtl="0" algn="l">
              <a:spcBef>
                <a:spcPts val="120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20"/>
          <p:cNvSpPr txBox="1"/>
          <p:nvPr>
            <p:ph type="title"/>
          </p:nvPr>
        </p:nvSpPr>
        <p:spPr>
          <a:xfrm>
            <a:off x="311700" y="2050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Objetivos</a:t>
            </a:r>
            <a:endParaRPr>
              <a:latin typeface="Amatic SC"/>
              <a:ea typeface="Amatic SC"/>
              <a:cs typeface="Amatic SC"/>
              <a:sym typeface="Amatic SC"/>
            </a:endParaRPr>
          </a:p>
        </p:txBody>
      </p:sp>
      <p:sp>
        <p:nvSpPr>
          <p:cNvPr id="93" name="Google Shape;93;p20"/>
          <p:cNvSpPr txBox="1"/>
          <p:nvPr>
            <p:ph idx="1" type="body"/>
          </p:nvPr>
        </p:nvSpPr>
        <p:spPr>
          <a:xfrm>
            <a:off x="311700" y="846275"/>
            <a:ext cx="8520600" cy="4228500"/>
          </a:xfrm>
          <a:prstGeom prst="rect">
            <a:avLst/>
          </a:prstGeom>
        </p:spPr>
        <p:txBody>
          <a:bodyPr anchorCtr="0" anchor="t" bIns="91425" lIns="91425" spcFirstLastPara="1" rIns="91425" wrap="square" tIns="91425">
            <a:noAutofit/>
          </a:bodyPr>
          <a:lstStyle/>
          <a:p>
            <a:pPr indent="-292100" lvl="0" marL="457200" rtl="0" algn="l">
              <a:spcBef>
                <a:spcPts val="0"/>
              </a:spcBef>
              <a:spcAft>
                <a:spcPts val="0"/>
              </a:spcAft>
              <a:buClr>
                <a:schemeClr val="dk1"/>
              </a:buClr>
              <a:buSzPts val="1000"/>
              <a:buFont typeface="Caveat"/>
              <a:buChar char="●"/>
            </a:pPr>
            <a:r>
              <a:rPr lang="es" sz="1000">
                <a:solidFill>
                  <a:schemeClr val="dk1"/>
                </a:solidFill>
                <a:latin typeface="Caveat"/>
                <a:ea typeface="Caveat"/>
                <a:cs typeface="Caveat"/>
                <a:sym typeface="Caveat"/>
              </a:rPr>
              <a:t>Investigar proyectos culturales en relación a su elaboración y público objetivo por medio de tres entrevistas a gestores culturales en Colombia y/o latinoamérica. </a:t>
            </a:r>
            <a:endParaRPr sz="1000">
              <a:solidFill>
                <a:schemeClr val="dk1"/>
              </a:solidFill>
              <a:latin typeface="Caveat"/>
              <a:ea typeface="Caveat"/>
              <a:cs typeface="Caveat"/>
              <a:sym typeface="Caveat"/>
            </a:endParaRPr>
          </a:p>
          <a:p>
            <a:pPr indent="-292100" lvl="0" marL="457200" rtl="0" algn="l">
              <a:spcBef>
                <a:spcPts val="0"/>
              </a:spcBef>
              <a:spcAft>
                <a:spcPts val="0"/>
              </a:spcAft>
              <a:buClr>
                <a:schemeClr val="dk1"/>
              </a:buClr>
              <a:buSzPts val="1000"/>
              <a:buFont typeface="Caveat"/>
              <a:buChar char="●"/>
            </a:pPr>
            <a:r>
              <a:rPr lang="es" sz="1000">
                <a:solidFill>
                  <a:schemeClr val="dk1"/>
                </a:solidFill>
                <a:latin typeface="Caveat"/>
                <a:ea typeface="Caveat"/>
                <a:cs typeface="Caveat"/>
                <a:sym typeface="Caveat"/>
              </a:rPr>
              <a:t>Investigar por medio de dos entrevistas a dos productores musicales acerca de su proceso al momento de realizar una producción musical, empezando desde su pre producción. </a:t>
            </a:r>
            <a:endParaRPr sz="1000">
              <a:solidFill>
                <a:schemeClr val="dk1"/>
              </a:solidFill>
              <a:latin typeface="Caveat"/>
              <a:ea typeface="Caveat"/>
              <a:cs typeface="Caveat"/>
              <a:sym typeface="Caveat"/>
            </a:endParaRPr>
          </a:p>
          <a:p>
            <a:pPr indent="-292100" lvl="0" marL="457200" rtl="0" algn="l">
              <a:spcBef>
                <a:spcPts val="0"/>
              </a:spcBef>
              <a:spcAft>
                <a:spcPts val="0"/>
              </a:spcAft>
              <a:buClr>
                <a:schemeClr val="dk1"/>
              </a:buClr>
              <a:buSzPts val="1000"/>
              <a:buFont typeface="Caveat"/>
              <a:buChar char="●"/>
            </a:pPr>
            <a:r>
              <a:rPr lang="es" sz="1000">
                <a:solidFill>
                  <a:schemeClr val="dk1"/>
                </a:solidFill>
                <a:latin typeface="Caveat"/>
                <a:ea typeface="Caveat"/>
                <a:cs typeface="Caveat"/>
                <a:sym typeface="Caveat"/>
              </a:rPr>
              <a:t>Investigar por medio de entrevistas a expertos en marketing, cómo se debe hacer un estudio de mercado y que factores hay que tener en cuenta. </a:t>
            </a:r>
            <a:endParaRPr sz="1000">
              <a:solidFill>
                <a:schemeClr val="dk1"/>
              </a:solidFill>
              <a:latin typeface="Caveat"/>
              <a:ea typeface="Caveat"/>
              <a:cs typeface="Caveat"/>
              <a:sym typeface="Caveat"/>
            </a:endParaRPr>
          </a:p>
          <a:p>
            <a:pPr indent="-292100" lvl="0" marL="457200" rtl="0" algn="l">
              <a:spcBef>
                <a:spcPts val="0"/>
              </a:spcBef>
              <a:spcAft>
                <a:spcPts val="0"/>
              </a:spcAft>
              <a:buClr>
                <a:schemeClr val="dk1"/>
              </a:buClr>
              <a:buSzPts val="1000"/>
              <a:buFont typeface="Caveat"/>
              <a:buChar char="●"/>
            </a:pPr>
            <a:r>
              <a:rPr lang="es" sz="1000">
                <a:solidFill>
                  <a:schemeClr val="dk1"/>
                </a:solidFill>
                <a:latin typeface="Caveat"/>
                <a:ea typeface="Caveat"/>
                <a:cs typeface="Caveat"/>
                <a:sym typeface="Caveat"/>
              </a:rPr>
              <a:t>Por medio de tres entrevistas a productores musicales, investigar el rol que ellos desempeñan en una producción. </a:t>
            </a:r>
            <a:endParaRPr sz="1000">
              <a:solidFill>
                <a:schemeClr val="dk1"/>
              </a:solidFill>
              <a:latin typeface="Caveat"/>
              <a:ea typeface="Caveat"/>
              <a:cs typeface="Caveat"/>
              <a:sym typeface="Caveat"/>
            </a:endParaRPr>
          </a:p>
          <a:p>
            <a:pPr indent="-292100" lvl="0" marL="457200" rtl="0" algn="l">
              <a:spcBef>
                <a:spcPts val="0"/>
              </a:spcBef>
              <a:spcAft>
                <a:spcPts val="0"/>
              </a:spcAft>
              <a:buClr>
                <a:schemeClr val="dk1"/>
              </a:buClr>
              <a:buSzPts val="1000"/>
              <a:buFont typeface="Caveat"/>
              <a:buChar char="●"/>
            </a:pPr>
            <a:r>
              <a:rPr lang="es" sz="1000">
                <a:solidFill>
                  <a:schemeClr val="dk1"/>
                </a:solidFill>
                <a:latin typeface="Caveat"/>
                <a:ea typeface="Caveat"/>
                <a:cs typeface="Caveat"/>
                <a:sym typeface="Caveat"/>
              </a:rPr>
              <a:t>Por medio de textos, bibliografía o entrevistas, analizar cada proceso de la producción musical. </a:t>
            </a:r>
            <a:endParaRPr sz="1000">
              <a:solidFill>
                <a:schemeClr val="dk1"/>
              </a:solidFill>
              <a:latin typeface="Caveat"/>
              <a:ea typeface="Caveat"/>
              <a:cs typeface="Caveat"/>
              <a:sym typeface="Caveat"/>
            </a:endParaRPr>
          </a:p>
          <a:p>
            <a:pPr indent="-292100" lvl="0" marL="457200" rtl="0" algn="l">
              <a:spcBef>
                <a:spcPts val="0"/>
              </a:spcBef>
              <a:spcAft>
                <a:spcPts val="0"/>
              </a:spcAft>
              <a:buClr>
                <a:schemeClr val="dk1"/>
              </a:buClr>
              <a:buSzPts val="1000"/>
              <a:buFont typeface="Caveat"/>
              <a:buChar char="●"/>
            </a:pPr>
            <a:r>
              <a:rPr lang="es" sz="1000">
                <a:solidFill>
                  <a:schemeClr val="dk1"/>
                </a:solidFill>
                <a:latin typeface="Caveat"/>
                <a:ea typeface="Caveat"/>
                <a:cs typeface="Caveat"/>
                <a:sym typeface="Caveat"/>
              </a:rPr>
              <a:t>Investigar por medio de una entrevista a un experto en distribución musical acerca de los códigos ISRC y UPC. (Archivo de audio o video de máximo 30 minutos).</a:t>
            </a:r>
            <a:endParaRPr sz="1000">
              <a:solidFill>
                <a:schemeClr val="dk1"/>
              </a:solidFill>
              <a:latin typeface="Caveat"/>
              <a:ea typeface="Caveat"/>
              <a:cs typeface="Caveat"/>
              <a:sym typeface="Caveat"/>
            </a:endParaRPr>
          </a:p>
          <a:p>
            <a:pPr indent="-292100" lvl="0" marL="457200" rtl="0" algn="l">
              <a:spcBef>
                <a:spcPts val="0"/>
              </a:spcBef>
              <a:spcAft>
                <a:spcPts val="0"/>
              </a:spcAft>
              <a:buClr>
                <a:schemeClr val="dk1"/>
              </a:buClr>
              <a:buSzPts val="1000"/>
              <a:buFont typeface="Caveat"/>
              <a:buChar char="●"/>
            </a:pPr>
            <a:r>
              <a:rPr lang="es" sz="1000">
                <a:solidFill>
                  <a:schemeClr val="dk1"/>
                </a:solidFill>
                <a:latin typeface="Caveat"/>
                <a:ea typeface="Caveat"/>
                <a:cs typeface="Caveat"/>
                <a:sym typeface="Caveat"/>
              </a:rPr>
              <a:t>Investigar por medio de entrevistas a dos abogados, acerca de la utilización de espacios públicos para fines culturales, contratos y derechos de autor. </a:t>
            </a:r>
            <a:endParaRPr sz="1000">
              <a:solidFill>
                <a:schemeClr val="dk1"/>
              </a:solidFill>
              <a:latin typeface="Caveat"/>
              <a:ea typeface="Caveat"/>
              <a:cs typeface="Caveat"/>
              <a:sym typeface="Caveat"/>
            </a:endParaRPr>
          </a:p>
          <a:p>
            <a:pPr indent="-292100" lvl="0" marL="457200" rtl="0" algn="l">
              <a:spcBef>
                <a:spcPts val="0"/>
              </a:spcBef>
              <a:spcAft>
                <a:spcPts val="0"/>
              </a:spcAft>
              <a:buClr>
                <a:schemeClr val="dk1"/>
              </a:buClr>
              <a:buSzPts val="1000"/>
              <a:buFont typeface="Caveat"/>
              <a:buChar char="●"/>
            </a:pPr>
            <a:r>
              <a:rPr lang="es" sz="1000">
                <a:solidFill>
                  <a:schemeClr val="dk1"/>
                </a:solidFill>
                <a:latin typeface="Caveat"/>
                <a:ea typeface="Caveat"/>
                <a:cs typeface="Caveat"/>
                <a:sym typeface="Caveat"/>
              </a:rPr>
              <a:t>Investigar por medio de una entrevista a un abogado experto acerca de los trámites que se deben hacer para la utilización de espacios públicos. </a:t>
            </a:r>
            <a:endParaRPr sz="1000">
              <a:solidFill>
                <a:schemeClr val="dk1"/>
              </a:solidFill>
              <a:latin typeface="Caveat"/>
              <a:ea typeface="Caveat"/>
              <a:cs typeface="Caveat"/>
              <a:sym typeface="Caveat"/>
            </a:endParaRPr>
          </a:p>
          <a:p>
            <a:pPr indent="-292100" lvl="0" marL="457200" rtl="0" algn="l">
              <a:spcBef>
                <a:spcPts val="0"/>
              </a:spcBef>
              <a:spcAft>
                <a:spcPts val="0"/>
              </a:spcAft>
              <a:buClr>
                <a:schemeClr val="dk1"/>
              </a:buClr>
              <a:buSzPts val="1000"/>
              <a:buFont typeface="Caveat"/>
              <a:buChar char="●"/>
            </a:pPr>
            <a:r>
              <a:rPr lang="es" sz="1000">
                <a:solidFill>
                  <a:schemeClr val="dk1"/>
                </a:solidFill>
                <a:latin typeface="Caveat"/>
                <a:ea typeface="Caveat"/>
                <a:cs typeface="Caveat"/>
                <a:sym typeface="Caveat"/>
              </a:rPr>
              <a:t>Por medio de un cuadro en Excel, organizar el proceso que se debe hacer en relación a la gestión de una producción musical.</a:t>
            </a:r>
            <a:endParaRPr sz="1000">
              <a:solidFill>
                <a:schemeClr val="dk1"/>
              </a:solidFill>
              <a:latin typeface="Caveat"/>
              <a:ea typeface="Caveat"/>
              <a:cs typeface="Caveat"/>
              <a:sym typeface="Caveat"/>
            </a:endParaRPr>
          </a:p>
          <a:p>
            <a:pPr indent="-292100" lvl="0" marL="457200" rtl="0" algn="l">
              <a:spcBef>
                <a:spcPts val="0"/>
              </a:spcBef>
              <a:spcAft>
                <a:spcPts val="0"/>
              </a:spcAft>
              <a:buClr>
                <a:schemeClr val="dk1"/>
              </a:buClr>
              <a:buSzPts val="1000"/>
              <a:buFont typeface="Caveat"/>
              <a:buChar char="●"/>
            </a:pPr>
            <a:r>
              <a:rPr lang="es" sz="1000">
                <a:solidFill>
                  <a:schemeClr val="dk1"/>
                </a:solidFill>
                <a:latin typeface="Caveat"/>
                <a:ea typeface="Caveat"/>
                <a:cs typeface="Caveat"/>
                <a:sym typeface="Caveat"/>
              </a:rPr>
              <a:t>Hacer scouting de locaciones y definir el spot de grabación. </a:t>
            </a:r>
            <a:endParaRPr sz="1000">
              <a:solidFill>
                <a:schemeClr val="dk1"/>
              </a:solidFill>
              <a:latin typeface="Caveat"/>
              <a:ea typeface="Caveat"/>
              <a:cs typeface="Caveat"/>
              <a:sym typeface="Caveat"/>
            </a:endParaRPr>
          </a:p>
          <a:p>
            <a:pPr indent="-292100" lvl="0" marL="457200" rtl="0" algn="l">
              <a:spcBef>
                <a:spcPts val="0"/>
              </a:spcBef>
              <a:spcAft>
                <a:spcPts val="0"/>
              </a:spcAft>
              <a:buClr>
                <a:schemeClr val="dk1"/>
              </a:buClr>
              <a:buSzPts val="1000"/>
              <a:buFont typeface="Caveat"/>
              <a:buChar char="●"/>
            </a:pPr>
            <a:r>
              <a:rPr lang="es" sz="1000">
                <a:solidFill>
                  <a:schemeClr val="dk1"/>
                </a:solidFill>
                <a:latin typeface="Caveat"/>
                <a:ea typeface="Caveat"/>
                <a:cs typeface="Caveat"/>
                <a:sym typeface="Caveat"/>
              </a:rPr>
              <a:t>Realizar una investigación sobre metodologías de composición musical. </a:t>
            </a:r>
            <a:endParaRPr sz="1000">
              <a:solidFill>
                <a:schemeClr val="dk1"/>
              </a:solidFill>
              <a:latin typeface="Caveat"/>
              <a:ea typeface="Caveat"/>
              <a:cs typeface="Caveat"/>
              <a:sym typeface="Caveat"/>
            </a:endParaRPr>
          </a:p>
          <a:p>
            <a:pPr indent="-292100" lvl="0" marL="457200" rtl="0" algn="l">
              <a:spcBef>
                <a:spcPts val="0"/>
              </a:spcBef>
              <a:spcAft>
                <a:spcPts val="0"/>
              </a:spcAft>
              <a:buClr>
                <a:schemeClr val="dk1"/>
              </a:buClr>
              <a:buSzPts val="1000"/>
              <a:buFont typeface="Caveat"/>
              <a:buChar char="●"/>
            </a:pPr>
            <a:r>
              <a:rPr lang="es" sz="1000">
                <a:solidFill>
                  <a:schemeClr val="dk1"/>
                </a:solidFill>
                <a:latin typeface="Caveat"/>
                <a:ea typeface="Caveat"/>
                <a:cs typeface="Caveat"/>
                <a:sym typeface="Caveat"/>
              </a:rPr>
              <a:t>Realizar </a:t>
            </a:r>
            <a:r>
              <a:rPr lang="es" sz="1000">
                <a:solidFill>
                  <a:schemeClr val="dk1"/>
                </a:solidFill>
                <a:latin typeface="Caveat"/>
                <a:ea typeface="Caveat"/>
                <a:cs typeface="Caveat"/>
                <a:sym typeface="Caveat"/>
              </a:rPr>
              <a:t>proceso</a:t>
            </a:r>
            <a:r>
              <a:rPr lang="es" sz="1000">
                <a:solidFill>
                  <a:schemeClr val="dk1"/>
                </a:solidFill>
                <a:latin typeface="Caveat"/>
                <a:ea typeface="Caveat"/>
                <a:cs typeface="Caveat"/>
                <a:sym typeface="Caveat"/>
              </a:rPr>
              <a:t> de composición</a:t>
            </a:r>
            <a:endParaRPr sz="1000">
              <a:solidFill>
                <a:schemeClr val="dk1"/>
              </a:solidFill>
              <a:latin typeface="Caveat"/>
              <a:ea typeface="Caveat"/>
              <a:cs typeface="Caveat"/>
              <a:sym typeface="Caveat"/>
            </a:endParaRPr>
          </a:p>
          <a:p>
            <a:pPr indent="-292100" lvl="0" marL="457200" rtl="0" algn="l">
              <a:spcBef>
                <a:spcPts val="0"/>
              </a:spcBef>
              <a:spcAft>
                <a:spcPts val="0"/>
              </a:spcAft>
              <a:buClr>
                <a:schemeClr val="dk1"/>
              </a:buClr>
              <a:buSzPts val="1000"/>
              <a:buFont typeface="Caveat"/>
              <a:buChar char="●"/>
            </a:pPr>
            <a:r>
              <a:rPr lang="es" sz="1000">
                <a:solidFill>
                  <a:schemeClr val="dk1"/>
                </a:solidFill>
                <a:latin typeface="Caveat"/>
                <a:ea typeface="Caveat"/>
                <a:cs typeface="Caveat"/>
                <a:sym typeface="Caveat"/>
              </a:rPr>
              <a:t>Realizar montaje de la maqueta con instrumentos MIDI. </a:t>
            </a:r>
            <a:endParaRPr sz="1000">
              <a:solidFill>
                <a:schemeClr val="dk1"/>
              </a:solidFill>
              <a:latin typeface="Caveat"/>
              <a:ea typeface="Caveat"/>
              <a:cs typeface="Caveat"/>
              <a:sym typeface="Caveat"/>
            </a:endParaRPr>
          </a:p>
          <a:p>
            <a:pPr indent="-292100" lvl="0" marL="457200" rtl="0" algn="l">
              <a:spcBef>
                <a:spcPts val="0"/>
              </a:spcBef>
              <a:spcAft>
                <a:spcPts val="0"/>
              </a:spcAft>
              <a:buClr>
                <a:schemeClr val="dk1"/>
              </a:buClr>
              <a:buSzPts val="1000"/>
              <a:buFont typeface="Caveat"/>
              <a:buChar char="●"/>
            </a:pPr>
            <a:r>
              <a:rPr lang="es" sz="1000">
                <a:solidFill>
                  <a:schemeClr val="dk1"/>
                </a:solidFill>
                <a:latin typeface="Caveat"/>
                <a:ea typeface="Caveat"/>
                <a:cs typeface="Caveat"/>
                <a:sym typeface="Caveat"/>
              </a:rPr>
              <a:t>Escoger referentes</a:t>
            </a:r>
            <a:endParaRPr sz="1000">
              <a:solidFill>
                <a:schemeClr val="dk1"/>
              </a:solidFill>
              <a:latin typeface="Caveat"/>
              <a:ea typeface="Caveat"/>
              <a:cs typeface="Caveat"/>
              <a:sym typeface="Caveat"/>
            </a:endParaRPr>
          </a:p>
          <a:p>
            <a:pPr indent="-292100" lvl="0" marL="457200" rtl="0" algn="l">
              <a:spcBef>
                <a:spcPts val="0"/>
              </a:spcBef>
              <a:spcAft>
                <a:spcPts val="0"/>
              </a:spcAft>
              <a:buClr>
                <a:schemeClr val="dk1"/>
              </a:buClr>
              <a:buSzPts val="1000"/>
              <a:buFont typeface="Caveat"/>
              <a:buChar char="●"/>
            </a:pPr>
            <a:r>
              <a:rPr lang="es" sz="1000">
                <a:solidFill>
                  <a:schemeClr val="dk1"/>
                </a:solidFill>
                <a:latin typeface="Caveat"/>
                <a:ea typeface="Caveat"/>
                <a:cs typeface="Caveat"/>
                <a:sym typeface="Caveat"/>
              </a:rPr>
              <a:t>Montaje de los equipos en el Spot escogido, organización de los músicos y del equipo de trabajo. </a:t>
            </a:r>
            <a:endParaRPr sz="1000">
              <a:solidFill>
                <a:schemeClr val="dk1"/>
              </a:solidFill>
              <a:latin typeface="Caveat"/>
              <a:ea typeface="Caveat"/>
              <a:cs typeface="Caveat"/>
              <a:sym typeface="Caveat"/>
            </a:endParaRPr>
          </a:p>
          <a:p>
            <a:pPr indent="-292100" lvl="0" marL="457200" rtl="0" algn="l">
              <a:spcBef>
                <a:spcPts val="0"/>
              </a:spcBef>
              <a:spcAft>
                <a:spcPts val="0"/>
              </a:spcAft>
              <a:buClr>
                <a:schemeClr val="dk1"/>
              </a:buClr>
              <a:buSzPts val="1000"/>
              <a:buFont typeface="Caveat"/>
              <a:buChar char="●"/>
            </a:pPr>
            <a:r>
              <a:rPr lang="es" sz="1000">
                <a:solidFill>
                  <a:schemeClr val="dk1"/>
                </a:solidFill>
                <a:latin typeface="Caveat"/>
                <a:ea typeface="Caveat"/>
                <a:cs typeface="Caveat"/>
                <a:sym typeface="Caveat"/>
              </a:rPr>
              <a:t>Mostrar las técnicas de microfonía y el proceso de grabación. </a:t>
            </a:r>
            <a:endParaRPr sz="1000">
              <a:solidFill>
                <a:schemeClr val="dk1"/>
              </a:solidFill>
              <a:latin typeface="Caveat"/>
              <a:ea typeface="Caveat"/>
              <a:cs typeface="Caveat"/>
              <a:sym typeface="Caveat"/>
            </a:endParaRPr>
          </a:p>
          <a:p>
            <a:pPr indent="-292100" lvl="0" marL="457200" rtl="0" algn="l">
              <a:spcBef>
                <a:spcPts val="0"/>
              </a:spcBef>
              <a:spcAft>
                <a:spcPts val="0"/>
              </a:spcAft>
              <a:buClr>
                <a:schemeClr val="dk1"/>
              </a:buClr>
              <a:buSzPts val="1000"/>
              <a:buFont typeface="Caveat"/>
              <a:buChar char="●"/>
            </a:pPr>
            <a:r>
              <a:rPr lang="es" sz="1000">
                <a:solidFill>
                  <a:schemeClr val="dk1"/>
                </a:solidFill>
                <a:latin typeface="Caveat"/>
                <a:ea typeface="Caveat"/>
                <a:cs typeface="Caveat"/>
                <a:sym typeface="Caveat"/>
              </a:rPr>
              <a:t>Realizar la grabación en bloque del single en compañía del equipo de trabajo.</a:t>
            </a:r>
            <a:endParaRPr sz="1000">
              <a:solidFill>
                <a:schemeClr val="dk1"/>
              </a:solidFill>
              <a:latin typeface="Caveat"/>
              <a:ea typeface="Caveat"/>
              <a:cs typeface="Caveat"/>
              <a:sym typeface="Caveat"/>
            </a:endParaRPr>
          </a:p>
          <a:p>
            <a:pPr indent="-292100" lvl="0" marL="457200" rtl="0" algn="l">
              <a:spcBef>
                <a:spcPts val="0"/>
              </a:spcBef>
              <a:spcAft>
                <a:spcPts val="0"/>
              </a:spcAft>
              <a:buClr>
                <a:schemeClr val="dk1"/>
              </a:buClr>
              <a:buSzPts val="1000"/>
              <a:buFont typeface="Caveat"/>
              <a:buChar char="●"/>
            </a:pPr>
            <a:r>
              <a:rPr lang="es" sz="1000">
                <a:solidFill>
                  <a:schemeClr val="dk1"/>
                </a:solidFill>
                <a:latin typeface="Caveat"/>
                <a:ea typeface="Caveat"/>
                <a:cs typeface="Caveat"/>
                <a:sym typeface="Caveat"/>
              </a:rPr>
              <a:t>Revisión de tomas de la grabación.</a:t>
            </a:r>
            <a:endParaRPr sz="1000">
              <a:solidFill>
                <a:schemeClr val="dk1"/>
              </a:solidFill>
              <a:latin typeface="Caveat"/>
              <a:ea typeface="Caveat"/>
              <a:cs typeface="Caveat"/>
              <a:sym typeface="Caveat"/>
            </a:endParaRPr>
          </a:p>
          <a:p>
            <a:pPr indent="-292100" lvl="0" marL="457200" rtl="0" algn="l">
              <a:spcBef>
                <a:spcPts val="0"/>
              </a:spcBef>
              <a:spcAft>
                <a:spcPts val="0"/>
              </a:spcAft>
              <a:buClr>
                <a:schemeClr val="dk1"/>
              </a:buClr>
              <a:buSzPts val="1000"/>
              <a:buFont typeface="Caveat"/>
              <a:buChar char="●"/>
            </a:pPr>
            <a:r>
              <a:rPr lang="es" sz="1000">
                <a:solidFill>
                  <a:schemeClr val="dk1"/>
                </a:solidFill>
                <a:latin typeface="Caveat"/>
                <a:ea typeface="Caveat"/>
                <a:cs typeface="Caveat"/>
                <a:sym typeface="Caveat"/>
              </a:rPr>
              <a:t>Organización de la sesión en pro tools.</a:t>
            </a:r>
            <a:endParaRPr sz="1000">
              <a:solidFill>
                <a:schemeClr val="dk1"/>
              </a:solidFill>
              <a:latin typeface="Caveat"/>
              <a:ea typeface="Caveat"/>
              <a:cs typeface="Caveat"/>
              <a:sym typeface="Caveat"/>
            </a:endParaRPr>
          </a:p>
          <a:p>
            <a:pPr indent="-292100" lvl="0" marL="457200" rtl="0" algn="l">
              <a:spcBef>
                <a:spcPts val="0"/>
              </a:spcBef>
              <a:spcAft>
                <a:spcPts val="0"/>
              </a:spcAft>
              <a:buClr>
                <a:schemeClr val="dk1"/>
              </a:buClr>
              <a:buSzPts val="1000"/>
              <a:buFont typeface="Caveat"/>
              <a:buChar char="●"/>
            </a:pPr>
            <a:r>
              <a:rPr lang="es" sz="1000">
                <a:solidFill>
                  <a:schemeClr val="dk1"/>
                </a:solidFill>
                <a:latin typeface="Caveat"/>
                <a:ea typeface="Caveat"/>
                <a:cs typeface="Caveat"/>
                <a:sym typeface="Caveat"/>
              </a:rPr>
              <a:t>Hacer escogencia de las tomas para empezar a mezclar</a:t>
            </a:r>
            <a:endParaRPr sz="1000">
              <a:solidFill>
                <a:schemeClr val="dk1"/>
              </a:solidFill>
              <a:latin typeface="Caveat"/>
              <a:ea typeface="Caveat"/>
              <a:cs typeface="Caveat"/>
              <a:sym typeface="Caveat"/>
            </a:endParaRPr>
          </a:p>
          <a:p>
            <a:pPr indent="-292100" lvl="0" marL="457200" rtl="0" algn="l">
              <a:spcBef>
                <a:spcPts val="0"/>
              </a:spcBef>
              <a:spcAft>
                <a:spcPts val="0"/>
              </a:spcAft>
              <a:buClr>
                <a:schemeClr val="dk1"/>
              </a:buClr>
              <a:buSzPts val="1000"/>
              <a:buFont typeface="Caveat"/>
              <a:buChar char="●"/>
            </a:pPr>
            <a:r>
              <a:rPr lang="es" sz="1000">
                <a:solidFill>
                  <a:schemeClr val="dk1"/>
                </a:solidFill>
                <a:latin typeface="Caveat"/>
                <a:ea typeface="Caveat"/>
                <a:cs typeface="Caveat"/>
                <a:sym typeface="Caveat"/>
              </a:rPr>
              <a:t>Realizar la mezcla en compañía de un ingeniero de mezcla o un docente para su supervisión o corrección.</a:t>
            </a:r>
            <a:endParaRPr sz="1000">
              <a:solidFill>
                <a:schemeClr val="dk1"/>
              </a:solidFill>
              <a:latin typeface="Caveat"/>
              <a:ea typeface="Caveat"/>
              <a:cs typeface="Caveat"/>
              <a:sym typeface="Caveat"/>
            </a:endParaRPr>
          </a:p>
          <a:p>
            <a:pPr indent="-292100" lvl="0" marL="457200" rtl="0" algn="l">
              <a:spcBef>
                <a:spcPts val="0"/>
              </a:spcBef>
              <a:spcAft>
                <a:spcPts val="0"/>
              </a:spcAft>
              <a:buClr>
                <a:schemeClr val="dk1"/>
              </a:buClr>
              <a:buSzPts val="1000"/>
              <a:buFont typeface="Caveat"/>
              <a:buChar char="●"/>
            </a:pPr>
            <a:r>
              <a:rPr lang="es" sz="1000">
                <a:solidFill>
                  <a:schemeClr val="dk1"/>
                </a:solidFill>
                <a:latin typeface="Caveat"/>
                <a:ea typeface="Caveat"/>
                <a:cs typeface="Caveat"/>
                <a:sym typeface="Caveat"/>
              </a:rPr>
              <a:t>Hacer las correcciones necesarias de la mezcla basándose en las retroalimentaciones.</a:t>
            </a:r>
            <a:endParaRPr sz="1000">
              <a:solidFill>
                <a:schemeClr val="dk1"/>
              </a:solidFill>
              <a:latin typeface="Caveat"/>
              <a:ea typeface="Caveat"/>
              <a:cs typeface="Caveat"/>
              <a:sym typeface="Caveat"/>
            </a:endParaRPr>
          </a:p>
          <a:p>
            <a:pPr indent="-292100" lvl="0" marL="457200" rtl="0" algn="l">
              <a:spcBef>
                <a:spcPts val="0"/>
              </a:spcBef>
              <a:spcAft>
                <a:spcPts val="0"/>
              </a:spcAft>
              <a:buClr>
                <a:schemeClr val="dk1"/>
              </a:buClr>
              <a:buSzPts val="1000"/>
              <a:buFont typeface="Caveat"/>
              <a:buChar char="●"/>
            </a:pPr>
            <a:r>
              <a:rPr lang="es" sz="1000">
                <a:solidFill>
                  <a:schemeClr val="dk1"/>
                </a:solidFill>
                <a:latin typeface="Caveat"/>
                <a:ea typeface="Caveat"/>
                <a:cs typeface="Caveat"/>
                <a:sym typeface="Caveat"/>
              </a:rPr>
              <a:t>Mandar a masterizar</a:t>
            </a:r>
            <a:endParaRPr sz="1000">
              <a:solidFill>
                <a:schemeClr val="dk1"/>
              </a:solidFill>
              <a:latin typeface="Caveat"/>
              <a:ea typeface="Caveat"/>
              <a:cs typeface="Caveat"/>
              <a:sym typeface="Caveat"/>
            </a:endParaRPr>
          </a:p>
          <a:p>
            <a:pPr indent="-292100" lvl="0" marL="457200" rtl="0" algn="l">
              <a:spcBef>
                <a:spcPts val="0"/>
              </a:spcBef>
              <a:spcAft>
                <a:spcPts val="0"/>
              </a:spcAft>
              <a:buClr>
                <a:schemeClr val="dk1"/>
              </a:buClr>
              <a:buSzPts val="1000"/>
              <a:buFont typeface="Caveat"/>
              <a:buChar char="●"/>
            </a:pPr>
            <a:r>
              <a:rPr lang="es" sz="1000">
                <a:solidFill>
                  <a:schemeClr val="dk1"/>
                </a:solidFill>
                <a:latin typeface="Caveat"/>
                <a:ea typeface="Caveat"/>
                <a:cs typeface="Caveat"/>
                <a:sym typeface="Caveat"/>
              </a:rPr>
              <a:t>Ensamble de la memoria.</a:t>
            </a:r>
            <a:endParaRPr sz="1000">
              <a:solidFill>
                <a:schemeClr val="dk1"/>
              </a:solidFill>
              <a:latin typeface="Caveat"/>
              <a:ea typeface="Caveat"/>
              <a:cs typeface="Caveat"/>
              <a:sym typeface="Caveat"/>
            </a:endParaRPr>
          </a:p>
          <a:p>
            <a:pPr indent="0" lvl="0" marL="0" rtl="0" algn="l">
              <a:spcBef>
                <a:spcPts val="0"/>
              </a:spcBef>
              <a:spcAft>
                <a:spcPts val="0"/>
              </a:spcAft>
              <a:buNone/>
            </a:pPr>
            <a:r>
              <a:t/>
            </a:r>
            <a:endParaRPr sz="1000">
              <a:solidFill>
                <a:schemeClr val="dk1"/>
              </a:solidFill>
              <a:latin typeface="Caveat"/>
              <a:ea typeface="Caveat"/>
              <a:cs typeface="Caveat"/>
              <a:sym typeface="Caveat"/>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2" name="Shape 682"/>
        <p:cNvGrpSpPr/>
        <p:nvPr/>
      </p:nvGrpSpPr>
      <p:grpSpPr>
        <a:xfrm>
          <a:off x="0" y="0"/>
          <a:ext cx="0" cy="0"/>
          <a:chOff x="0" y="0"/>
          <a:chExt cx="0" cy="0"/>
        </a:xfrm>
      </p:grpSpPr>
      <p:sp>
        <p:nvSpPr>
          <p:cNvPr id="683" name="Google Shape;683;p92"/>
          <p:cNvSpPr txBox="1"/>
          <p:nvPr>
            <p:ph type="title"/>
          </p:nvPr>
        </p:nvSpPr>
        <p:spPr>
          <a:xfrm>
            <a:off x="137050" y="330550"/>
            <a:ext cx="8948700" cy="687300"/>
          </a:xfrm>
          <a:prstGeom prst="rect">
            <a:avLst/>
          </a:prstGeom>
          <a:solidFill>
            <a:schemeClr val="lt1"/>
          </a:solidFill>
        </p:spPr>
        <p:txBody>
          <a:bodyPr anchorCtr="0" anchor="t" bIns="91425" lIns="91425" spcFirstLastPara="1" rIns="91425" wrap="square" tIns="91425">
            <a:noAutofit/>
          </a:bodyPr>
          <a:lstStyle/>
          <a:p>
            <a:pPr indent="0" lvl="0" marL="0" rtl="0" algn="l">
              <a:spcBef>
                <a:spcPts val="0"/>
              </a:spcBef>
              <a:spcAft>
                <a:spcPts val="0"/>
              </a:spcAft>
              <a:buNone/>
            </a:pPr>
            <a:r>
              <a:rPr b="1" lang="es">
                <a:solidFill>
                  <a:srgbClr val="FF9900"/>
                </a:solidFill>
                <a:latin typeface="Amatic SC"/>
                <a:ea typeface="Amatic SC"/>
                <a:cs typeface="Amatic SC"/>
                <a:sym typeface="Amatic SC"/>
              </a:rPr>
              <a:t>En el proceso de composición se debe abarcar un amplio espectro de consideraciones:</a:t>
            </a:r>
            <a:endParaRPr b="1" sz="2600">
              <a:solidFill>
                <a:srgbClr val="FF9900"/>
              </a:solidFill>
              <a:latin typeface="Amatic SC"/>
              <a:ea typeface="Amatic SC"/>
              <a:cs typeface="Amatic SC"/>
              <a:sym typeface="Amatic SC"/>
            </a:endParaRPr>
          </a:p>
        </p:txBody>
      </p:sp>
      <p:sp>
        <p:nvSpPr>
          <p:cNvPr id="684" name="Google Shape;684;p92"/>
          <p:cNvSpPr txBox="1"/>
          <p:nvPr>
            <p:ph idx="1" type="body"/>
          </p:nvPr>
        </p:nvSpPr>
        <p:spPr>
          <a:xfrm>
            <a:off x="1053425" y="1523350"/>
            <a:ext cx="7242300" cy="1741800"/>
          </a:xfrm>
          <a:prstGeom prst="rect">
            <a:avLst/>
          </a:prstGeom>
          <a:solidFill>
            <a:srgbClr val="FFFFFF"/>
          </a:solidFill>
        </p:spPr>
        <p:txBody>
          <a:bodyPr anchorCtr="0" anchor="t" bIns="91425" lIns="91425" spcFirstLastPara="1" rIns="91425" wrap="square" tIns="91425">
            <a:noAutofit/>
          </a:bodyPr>
          <a:lstStyle/>
          <a:p>
            <a:pPr indent="-342900" lvl="0" marL="457200" rtl="0" algn="l">
              <a:spcBef>
                <a:spcPts val="0"/>
              </a:spcBef>
              <a:spcAft>
                <a:spcPts val="0"/>
              </a:spcAft>
              <a:buClr>
                <a:srgbClr val="B6D7A8"/>
              </a:buClr>
              <a:buSzPts val="1800"/>
              <a:buFont typeface="Caveat"/>
              <a:buChar char="●"/>
            </a:pPr>
            <a:r>
              <a:rPr lang="es">
                <a:solidFill>
                  <a:srgbClr val="B6D7A8"/>
                </a:solidFill>
                <a:latin typeface="Caveat"/>
                <a:ea typeface="Caveat"/>
                <a:cs typeface="Caveat"/>
                <a:sym typeface="Caveat"/>
              </a:rPr>
              <a:t>La forma o estructura; este va relacionado con el género y la forma de la canción</a:t>
            </a:r>
            <a:endParaRPr>
              <a:solidFill>
                <a:srgbClr val="B6D7A8"/>
              </a:solidFill>
              <a:latin typeface="Caveat"/>
              <a:ea typeface="Caveat"/>
              <a:cs typeface="Caveat"/>
              <a:sym typeface="Caveat"/>
            </a:endParaRPr>
          </a:p>
          <a:p>
            <a:pPr indent="-342900" lvl="0" marL="457200" rtl="0" algn="l">
              <a:spcBef>
                <a:spcPts val="0"/>
              </a:spcBef>
              <a:spcAft>
                <a:spcPts val="0"/>
              </a:spcAft>
              <a:buClr>
                <a:srgbClr val="D5A6BD"/>
              </a:buClr>
              <a:buSzPts val="1800"/>
              <a:buFont typeface="Caveat"/>
              <a:buChar char="●"/>
            </a:pPr>
            <a:r>
              <a:rPr lang="es">
                <a:solidFill>
                  <a:srgbClr val="D5A6BD"/>
                </a:solidFill>
                <a:latin typeface="Caveat"/>
                <a:ea typeface="Caveat"/>
                <a:cs typeface="Caveat"/>
                <a:sym typeface="Caveat"/>
              </a:rPr>
              <a:t>El tipo de armonía; el </a:t>
            </a:r>
            <a:r>
              <a:rPr lang="es">
                <a:solidFill>
                  <a:srgbClr val="D5A6BD"/>
                </a:solidFill>
                <a:latin typeface="Caveat"/>
                <a:ea typeface="Caveat"/>
                <a:cs typeface="Caveat"/>
                <a:sym typeface="Caveat"/>
              </a:rPr>
              <a:t>carácter</a:t>
            </a:r>
            <a:r>
              <a:rPr lang="es">
                <a:solidFill>
                  <a:srgbClr val="D5A6BD"/>
                </a:solidFill>
                <a:latin typeface="Caveat"/>
                <a:ea typeface="Caveat"/>
                <a:cs typeface="Caveat"/>
                <a:sym typeface="Caveat"/>
              </a:rPr>
              <a:t> de la canción</a:t>
            </a:r>
            <a:endParaRPr>
              <a:solidFill>
                <a:srgbClr val="D5A6BD"/>
              </a:solidFill>
              <a:latin typeface="Caveat"/>
              <a:ea typeface="Caveat"/>
              <a:cs typeface="Caveat"/>
              <a:sym typeface="Caveat"/>
            </a:endParaRPr>
          </a:p>
          <a:p>
            <a:pPr indent="-342900" lvl="0" marL="457200" rtl="0" algn="l">
              <a:spcBef>
                <a:spcPts val="0"/>
              </a:spcBef>
              <a:spcAft>
                <a:spcPts val="0"/>
              </a:spcAft>
              <a:buSzPts val="1800"/>
              <a:buFont typeface="Caveat"/>
              <a:buChar char="●"/>
            </a:pPr>
            <a:r>
              <a:rPr lang="es">
                <a:latin typeface="Caveat"/>
                <a:ea typeface="Caveat"/>
                <a:cs typeface="Caveat"/>
                <a:sym typeface="Caveat"/>
              </a:rPr>
              <a:t>Instrumentación</a:t>
            </a:r>
            <a:r>
              <a:rPr lang="es">
                <a:latin typeface="Caveat"/>
                <a:ea typeface="Caveat"/>
                <a:cs typeface="Caveat"/>
                <a:sym typeface="Caveat"/>
              </a:rPr>
              <a:t> o tipo de </a:t>
            </a:r>
            <a:r>
              <a:rPr lang="es">
                <a:latin typeface="Caveat"/>
                <a:ea typeface="Caveat"/>
                <a:cs typeface="Caveat"/>
                <a:sym typeface="Caveat"/>
              </a:rPr>
              <a:t>ensamble</a:t>
            </a:r>
            <a:r>
              <a:rPr lang="es">
                <a:latin typeface="Caveat"/>
                <a:ea typeface="Caveat"/>
                <a:cs typeface="Caveat"/>
                <a:sym typeface="Caveat"/>
              </a:rPr>
              <a:t> </a:t>
            </a:r>
            <a:endParaRPr>
              <a:latin typeface="Caveat"/>
              <a:ea typeface="Caveat"/>
              <a:cs typeface="Caveat"/>
              <a:sym typeface="Caveat"/>
            </a:endParaRPr>
          </a:p>
          <a:p>
            <a:pPr indent="-342900" lvl="0" marL="457200" rtl="0" algn="l">
              <a:spcBef>
                <a:spcPts val="0"/>
              </a:spcBef>
              <a:spcAft>
                <a:spcPts val="0"/>
              </a:spcAft>
              <a:buClr>
                <a:srgbClr val="F9CB9C"/>
              </a:buClr>
              <a:buSzPts val="1800"/>
              <a:buFont typeface="Caveat"/>
              <a:buChar char="●"/>
            </a:pPr>
            <a:r>
              <a:rPr lang="es">
                <a:solidFill>
                  <a:srgbClr val="F9CB9C"/>
                </a:solidFill>
                <a:latin typeface="Caveat"/>
                <a:ea typeface="Caveat"/>
                <a:cs typeface="Caveat"/>
                <a:sym typeface="Caveat"/>
              </a:rPr>
              <a:t>Letra</a:t>
            </a:r>
            <a:endParaRPr>
              <a:solidFill>
                <a:srgbClr val="F9CB9C"/>
              </a:solidFill>
              <a:latin typeface="Caveat"/>
              <a:ea typeface="Caveat"/>
              <a:cs typeface="Caveat"/>
              <a:sym typeface="Caveat"/>
            </a:endParaRPr>
          </a:p>
        </p:txBody>
      </p:sp>
    </p:spTree>
  </p:cSld>
  <p:clrMapOvr>
    <a:masterClrMapping/>
  </p:clrMapOvr>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8" name="Shape 688"/>
        <p:cNvGrpSpPr/>
        <p:nvPr/>
      </p:nvGrpSpPr>
      <p:grpSpPr>
        <a:xfrm>
          <a:off x="0" y="0"/>
          <a:ext cx="0" cy="0"/>
          <a:chOff x="0" y="0"/>
          <a:chExt cx="0" cy="0"/>
        </a:xfrm>
      </p:grpSpPr>
      <p:sp>
        <p:nvSpPr>
          <p:cNvPr id="689" name="Google Shape;689;p93"/>
          <p:cNvSpPr txBox="1"/>
          <p:nvPr>
            <p:ph type="title"/>
          </p:nvPr>
        </p:nvSpPr>
        <p:spPr>
          <a:xfrm>
            <a:off x="1854250" y="445025"/>
            <a:ext cx="4401600" cy="570900"/>
          </a:xfrm>
          <a:prstGeom prst="rect">
            <a:avLst/>
          </a:prstGeom>
          <a:solidFill>
            <a:srgbClr val="FFFFFF"/>
          </a:solidFill>
        </p:spPr>
        <p:txBody>
          <a:bodyPr anchorCtr="0" anchor="t" bIns="91425" lIns="91425" spcFirstLastPara="1" rIns="91425" wrap="square" tIns="91425">
            <a:noAutofit/>
          </a:bodyPr>
          <a:lstStyle/>
          <a:p>
            <a:pPr indent="0" lvl="0" marL="0" rtl="0" algn="ctr">
              <a:spcBef>
                <a:spcPts val="0"/>
              </a:spcBef>
              <a:spcAft>
                <a:spcPts val="0"/>
              </a:spcAft>
              <a:buNone/>
            </a:pPr>
            <a:r>
              <a:rPr lang="es">
                <a:solidFill>
                  <a:srgbClr val="A64D79"/>
                </a:solidFill>
                <a:latin typeface="Amatic SC"/>
                <a:ea typeface="Amatic SC"/>
                <a:cs typeface="Amatic SC"/>
                <a:sym typeface="Amatic SC"/>
              </a:rPr>
              <a:t>Estructuras Preinventivas</a:t>
            </a:r>
            <a:endParaRPr>
              <a:solidFill>
                <a:srgbClr val="A64D79"/>
              </a:solidFill>
              <a:latin typeface="Amatic SC"/>
              <a:ea typeface="Amatic SC"/>
              <a:cs typeface="Amatic SC"/>
              <a:sym typeface="Amatic SC"/>
            </a:endParaRPr>
          </a:p>
        </p:txBody>
      </p:sp>
      <p:sp>
        <p:nvSpPr>
          <p:cNvPr id="690" name="Google Shape;690;p93"/>
          <p:cNvSpPr txBox="1"/>
          <p:nvPr>
            <p:ph idx="1" type="body"/>
          </p:nvPr>
        </p:nvSpPr>
        <p:spPr>
          <a:xfrm>
            <a:off x="311700" y="1152475"/>
            <a:ext cx="8520600" cy="3416400"/>
          </a:xfrm>
          <a:prstGeom prst="rect">
            <a:avLst/>
          </a:prstGeom>
          <a:solidFill>
            <a:srgbClr val="FFFFFF"/>
          </a:solidFill>
        </p:spPr>
        <p:txBody>
          <a:bodyPr anchorCtr="0" anchor="t" bIns="91425" lIns="91425" spcFirstLastPara="1" rIns="91425" wrap="square" tIns="91425">
            <a:noAutofit/>
          </a:bodyPr>
          <a:lstStyle/>
          <a:p>
            <a:pPr indent="0" lvl="0" marL="0" rtl="0" algn="l">
              <a:spcBef>
                <a:spcPts val="1200"/>
              </a:spcBef>
              <a:spcAft>
                <a:spcPts val="0"/>
              </a:spcAft>
              <a:buClr>
                <a:schemeClr val="dk1"/>
              </a:buClr>
              <a:buSzPts val="1100"/>
              <a:buFont typeface="Arial"/>
              <a:buNone/>
            </a:pPr>
            <a:r>
              <a:rPr lang="es" sz="1500">
                <a:solidFill>
                  <a:schemeClr val="dk1"/>
                </a:solidFill>
                <a:latin typeface="Caveat"/>
                <a:ea typeface="Caveat"/>
                <a:cs typeface="Caveat"/>
                <a:sym typeface="Caveat"/>
              </a:rPr>
              <a:t>1. </a:t>
            </a:r>
            <a:r>
              <a:rPr b="1" lang="es" sz="1500">
                <a:solidFill>
                  <a:schemeClr val="dk1"/>
                </a:solidFill>
                <a:latin typeface="Caveat"/>
                <a:ea typeface="Caveat"/>
                <a:cs typeface="Caveat"/>
                <a:sym typeface="Caveat"/>
              </a:rPr>
              <a:t>Patrones</a:t>
            </a:r>
            <a:r>
              <a:rPr lang="es" sz="1500">
                <a:solidFill>
                  <a:schemeClr val="dk1"/>
                </a:solidFill>
                <a:latin typeface="Caveat"/>
                <a:ea typeface="Caveat"/>
                <a:cs typeface="Caveat"/>
                <a:sym typeface="Caveat"/>
              </a:rPr>
              <a:t> sonoros entendidos como diseños básicos que se usan en forma reiterada en fragmentos o piezas musicales completas. Algunos de los más usuales son los patrones de acompañamiento, los ostinati y los motivos.</a:t>
            </a:r>
            <a:endParaRPr sz="1500">
              <a:solidFill>
                <a:schemeClr val="dk1"/>
              </a:solidFill>
              <a:latin typeface="Caveat"/>
              <a:ea typeface="Caveat"/>
              <a:cs typeface="Caveat"/>
              <a:sym typeface="Caveat"/>
            </a:endParaRPr>
          </a:p>
          <a:p>
            <a:pPr indent="0" lvl="0" marL="0" rtl="0" algn="l">
              <a:spcBef>
                <a:spcPts val="1200"/>
              </a:spcBef>
              <a:spcAft>
                <a:spcPts val="0"/>
              </a:spcAft>
              <a:buClr>
                <a:schemeClr val="dk1"/>
              </a:buClr>
              <a:buSzPts val="1100"/>
              <a:buFont typeface="Arial"/>
              <a:buNone/>
            </a:pPr>
            <a:r>
              <a:rPr lang="es" sz="1500">
                <a:solidFill>
                  <a:schemeClr val="dk1"/>
                </a:solidFill>
                <a:latin typeface="Caveat"/>
                <a:ea typeface="Caveat"/>
                <a:cs typeface="Caveat"/>
                <a:sym typeface="Caveat"/>
              </a:rPr>
              <a:t>2.</a:t>
            </a:r>
            <a:r>
              <a:rPr b="1" lang="es" sz="1500">
                <a:solidFill>
                  <a:schemeClr val="dk1"/>
                </a:solidFill>
                <a:latin typeface="Caveat"/>
                <a:ea typeface="Caveat"/>
                <a:cs typeface="Caveat"/>
                <a:sym typeface="Caveat"/>
              </a:rPr>
              <a:t> Formas</a:t>
            </a:r>
            <a:r>
              <a:rPr lang="es" sz="1500">
                <a:solidFill>
                  <a:schemeClr val="dk1"/>
                </a:solidFill>
                <a:latin typeface="Caveat"/>
                <a:ea typeface="Caveat"/>
                <a:cs typeface="Caveat"/>
                <a:sym typeface="Caveat"/>
              </a:rPr>
              <a:t> de objetos sonoros, que abarcan desde el diseño de elementos muy básicos como un motivo, hasta la forma completamente articulada de una pieza musical.</a:t>
            </a:r>
            <a:endParaRPr sz="1500">
              <a:solidFill>
                <a:schemeClr val="dk1"/>
              </a:solidFill>
              <a:latin typeface="Caveat"/>
              <a:ea typeface="Caveat"/>
              <a:cs typeface="Caveat"/>
              <a:sym typeface="Caveat"/>
            </a:endParaRPr>
          </a:p>
          <a:p>
            <a:pPr indent="0" lvl="0" marL="0" rtl="0" algn="l">
              <a:spcBef>
                <a:spcPts val="1200"/>
              </a:spcBef>
              <a:spcAft>
                <a:spcPts val="0"/>
              </a:spcAft>
              <a:buClr>
                <a:schemeClr val="dk1"/>
              </a:buClr>
              <a:buSzPts val="1100"/>
              <a:buFont typeface="Arial"/>
              <a:buNone/>
            </a:pPr>
            <a:r>
              <a:rPr b="1" lang="es" sz="1500">
                <a:solidFill>
                  <a:schemeClr val="dk1"/>
                </a:solidFill>
                <a:latin typeface="Caveat"/>
                <a:ea typeface="Caveat"/>
                <a:cs typeface="Caveat"/>
                <a:sym typeface="Caveat"/>
              </a:rPr>
              <a:t>3. Mezcla mental</a:t>
            </a:r>
            <a:r>
              <a:rPr lang="es" sz="1500">
                <a:solidFill>
                  <a:schemeClr val="dk1"/>
                </a:solidFill>
                <a:latin typeface="Caveat"/>
                <a:ea typeface="Caveat"/>
                <a:cs typeface="Caveat"/>
                <a:sym typeface="Caveat"/>
              </a:rPr>
              <a:t>, que incluye combinaciones conceptuales, metáforas, e imágenes mentales fusionadas. Los patrones que emergen de la fusión de aires musicales diferentes son un ejemplo de esta categoría.</a:t>
            </a:r>
            <a:endParaRPr sz="1500">
              <a:solidFill>
                <a:schemeClr val="dk1"/>
              </a:solidFill>
              <a:latin typeface="Caveat"/>
              <a:ea typeface="Caveat"/>
              <a:cs typeface="Caveat"/>
              <a:sym typeface="Caveat"/>
            </a:endParaRPr>
          </a:p>
          <a:p>
            <a:pPr indent="0" lvl="0" marL="0" rtl="0" algn="l">
              <a:spcBef>
                <a:spcPts val="1200"/>
              </a:spcBef>
              <a:spcAft>
                <a:spcPts val="0"/>
              </a:spcAft>
              <a:buClr>
                <a:schemeClr val="dk1"/>
              </a:buClr>
              <a:buSzPts val="1100"/>
              <a:buFont typeface="Arial"/>
              <a:buNone/>
            </a:pPr>
            <a:r>
              <a:rPr lang="es" sz="1500">
                <a:solidFill>
                  <a:schemeClr val="dk1"/>
                </a:solidFill>
                <a:latin typeface="Caveat"/>
                <a:ea typeface="Caveat"/>
                <a:cs typeface="Caveat"/>
                <a:sym typeface="Caveat"/>
              </a:rPr>
              <a:t> 4. </a:t>
            </a:r>
            <a:r>
              <a:rPr b="1" lang="es" sz="1500">
                <a:solidFill>
                  <a:schemeClr val="dk1"/>
                </a:solidFill>
                <a:latin typeface="Caveat"/>
                <a:ea typeface="Caveat"/>
                <a:cs typeface="Caveat"/>
                <a:sym typeface="Caveat"/>
              </a:rPr>
              <a:t>Generación de ejemplares</a:t>
            </a:r>
            <a:r>
              <a:rPr lang="es" sz="1500">
                <a:solidFill>
                  <a:schemeClr val="dk1"/>
                </a:solidFill>
                <a:latin typeface="Caveat"/>
                <a:ea typeface="Caveat"/>
                <a:cs typeface="Caveat"/>
                <a:sym typeface="Caveat"/>
              </a:rPr>
              <a:t> de categorías inusuales o hipotéticas, que suelen tener características comunes con los de categorías conocidas, y a la vez propiedades nuevas que resultan fértiles para la actividad creadora; casos como las piezas con estructura formal en arco de Bartók (partes A – B – C – B – A), o absolutamente simétricas como el segundo movimiento de las Variaciones para piano Op. 27 de Webern, son ejemplo de ejemplares de categorías inusuales. </a:t>
            </a:r>
            <a:endParaRPr sz="1500">
              <a:solidFill>
                <a:schemeClr val="dk1"/>
              </a:solidFill>
              <a:latin typeface="Caveat"/>
              <a:ea typeface="Caveat"/>
              <a:cs typeface="Caveat"/>
              <a:sym typeface="Caveat"/>
            </a:endParaRPr>
          </a:p>
          <a:p>
            <a:pPr indent="0" lvl="0" marL="0" rtl="0" algn="l">
              <a:spcBef>
                <a:spcPts val="1200"/>
              </a:spcBef>
              <a:spcAft>
                <a:spcPts val="0"/>
              </a:spcAft>
              <a:buNone/>
            </a:pPr>
            <a:r>
              <a:t/>
            </a:r>
            <a:endParaRPr/>
          </a:p>
        </p:txBody>
      </p:sp>
    </p:spTree>
  </p:cSld>
  <p:clrMapOvr>
    <a:masterClrMapping/>
  </p:clrMapOvr>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4" name="Shape 694"/>
        <p:cNvGrpSpPr/>
        <p:nvPr/>
      </p:nvGrpSpPr>
      <p:grpSpPr>
        <a:xfrm>
          <a:off x="0" y="0"/>
          <a:ext cx="0" cy="0"/>
          <a:chOff x="0" y="0"/>
          <a:chExt cx="0" cy="0"/>
        </a:xfrm>
      </p:grpSpPr>
      <p:sp>
        <p:nvSpPr>
          <p:cNvPr id="695" name="Google Shape;695;p94"/>
          <p:cNvSpPr txBox="1"/>
          <p:nvPr>
            <p:ph idx="1" type="body"/>
          </p:nvPr>
        </p:nvSpPr>
        <p:spPr>
          <a:xfrm>
            <a:off x="311700" y="1152475"/>
            <a:ext cx="8520600" cy="2306100"/>
          </a:xfrm>
          <a:prstGeom prst="rect">
            <a:avLst/>
          </a:prstGeom>
          <a:solidFill>
            <a:schemeClr val="lt1"/>
          </a:solidFill>
        </p:spPr>
        <p:txBody>
          <a:bodyPr anchorCtr="0" anchor="t" bIns="91425" lIns="91425" spcFirstLastPara="1" rIns="91425" wrap="square" tIns="91425">
            <a:noAutofit/>
          </a:bodyPr>
          <a:lstStyle/>
          <a:p>
            <a:pPr indent="0" lvl="0" marL="0" rtl="0" algn="l">
              <a:spcBef>
                <a:spcPts val="1200"/>
              </a:spcBef>
              <a:spcAft>
                <a:spcPts val="0"/>
              </a:spcAft>
              <a:buClr>
                <a:schemeClr val="dk1"/>
              </a:buClr>
              <a:buSzPts val="1100"/>
              <a:buFont typeface="Arial"/>
              <a:buNone/>
            </a:pPr>
            <a:r>
              <a:rPr lang="es" sz="1500">
                <a:solidFill>
                  <a:schemeClr val="dk1"/>
                </a:solidFill>
                <a:latin typeface="Caveat"/>
                <a:ea typeface="Caveat"/>
                <a:cs typeface="Caveat"/>
                <a:sym typeface="Caveat"/>
              </a:rPr>
              <a:t>5</a:t>
            </a:r>
            <a:r>
              <a:rPr b="1" lang="es" sz="1500">
                <a:solidFill>
                  <a:schemeClr val="dk1"/>
                </a:solidFill>
                <a:latin typeface="Caveat"/>
                <a:ea typeface="Caveat"/>
                <a:cs typeface="Caveat"/>
                <a:sym typeface="Caveat"/>
              </a:rPr>
              <a:t>. Modelos mentales</a:t>
            </a:r>
            <a:r>
              <a:rPr lang="es" sz="1500">
                <a:solidFill>
                  <a:schemeClr val="dk1"/>
                </a:solidFill>
                <a:latin typeface="Caveat"/>
                <a:ea typeface="Caveat"/>
                <a:cs typeface="Caveat"/>
                <a:sym typeface="Caveat"/>
              </a:rPr>
              <a:t>, entendidos como “entidades dinámicas que representan el estado percibido o deseado de determinados asuntos, así como información para pasar de un estado a otro” (Finke, Ward &amp; Smith, 1996, p. 135), que son usados para configurar objetos o acciones, así como para hacer predicciones o generar expectativas. Entran aquí las teorías, creencias y gustos personales del compositor.</a:t>
            </a:r>
            <a:endParaRPr sz="1500">
              <a:solidFill>
                <a:schemeClr val="dk1"/>
              </a:solidFill>
              <a:latin typeface="Caveat"/>
              <a:ea typeface="Caveat"/>
              <a:cs typeface="Caveat"/>
              <a:sym typeface="Caveat"/>
            </a:endParaRPr>
          </a:p>
          <a:p>
            <a:pPr indent="0" lvl="0" marL="0" rtl="0" algn="l">
              <a:spcBef>
                <a:spcPts val="1200"/>
              </a:spcBef>
              <a:spcAft>
                <a:spcPts val="0"/>
              </a:spcAft>
              <a:buNone/>
            </a:pPr>
            <a:r>
              <a:rPr lang="es" sz="1500">
                <a:solidFill>
                  <a:schemeClr val="dk1"/>
                </a:solidFill>
                <a:latin typeface="Caveat"/>
                <a:ea typeface="Caveat"/>
                <a:cs typeface="Caveat"/>
                <a:sym typeface="Caveat"/>
              </a:rPr>
              <a:t>6. </a:t>
            </a:r>
            <a:r>
              <a:rPr b="1" lang="es" sz="1500">
                <a:solidFill>
                  <a:schemeClr val="dk1"/>
                </a:solidFill>
                <a:latin typeface="Caveat"/>
                <a:ea typeface="Caveat"/>
                <a:cs typeface="Caveat"/>
                <a:sym typeface="Caveat"/>
              </a:rPr>
              <a:t>Combinaciones verbales</a:t>
            </a:r>
            <a:r>
              <a:rPr lang="es" sz="1500">
                <a:solidFill>
                  <a:schemeClr val="dk1"/>
                </a:solidFill>
                <a:latin typeface="Caveat"/>
                <a:ea typeface="Caveat"/>
                <a:cs typeface="Caveat"/>
                <a:sym typeface="Caveat"/>
              </a:rPr>
              <a:t> que consisten en relaciones sugestivas entre palabras y frases que conducen a exploraciones poéticas o literarias, podría trasladarse al campo de la música como combinaciones de sonoridades, pero el concepto resulta demasiado amplio, ya que la composición </a:t>
            </a:r>
            <a:endParaRPr sz="1500">
              <a:solidFill>
                <a:schemeClr val="dk1"/>
              </a:solidFill>
              <a:latin typeface="Caveat"/>
              <a:ea typeface="Caveat"/>
              <a:cs typeface="Caveat"/>
              <a:sym typeface="Caveat"/>
            </a:endParaRPr>
          </a:p>
          <a:p>
            <a:pPr indent="0" lvl="0" marL="457200" rtl="0" algn="l">
              <a:spcBef>
                <a:spcPts val="0"/>
              </a:spcBef>
              <a:spcAft>
                <a:spcPts val="0"/>
              </a:spcAft>
              <a:buClr>
                <a:schemeClr val="dk1"/>
              </a:buClr>
              <a:buSzPts val="1100"/>
              <a:buFont typeface="Arial"/>
              <a:buNone/>
            </a:pPr>
            <a:r>
              <a:rPr lang="es" sz="1100">
                <a:solidFill>
                  <a:schemeClr val="dk1"/>
                </a:solidFill>
                <a:latin typeface="Caveat"/>
                <a:ea typeface="Caveat"/>
                <a:cs typeface="Caveat"/>
                <a:sym typeface="Caveat"/>
              </a:rPr>
              <a:t>(Osuna Barriga JG. Una aproximación a los procesos cognitivos creativos que subyacen al ejercicio de la composición musical; Exploración a partir de un estudio de caso. Pontificia Universidad Javeriana. 2011; 15 - 16. </a:t>
            </a:r>
            <a:r>
              <a:rPr lang="es" sz="1100" u="sng">
                <a:solidFill>
                  <a:schemeClr val="accent5"/>
                </a:solidFill>
                <a:latin typeface="Caveat"/>
                <a:ea typeface="Caveat"/>
                <a:cs typeface="Caveat"/>
                <a:sym typeface="Caveat"/>
                <a:hlinkClick r:id="rId3">
                  <a:extLst>
                    <a:ext uri="{A12FA001-AC4F-418D-AE19-62706E023703}">
                      <ahyp:hlinkClr val="tx"/>
                    </a:ext>
                  </a:extLst>
                </a:hlinkClick>
              </a:rPr>
              <a:t>https://repository.javeriana.edu.co/bitstream/handle/10554/1455/OsunaBarrigaJuanGabriel2011.pdf?sequence=1&amp;isAllowed=y</a:t>
            </a:r>
            <a:endParaRPr sz="1500">
              <a:solidFill>
                <a:schemeClr val="dk1"/>
              </a:solidFill>
              <a:latin typeface="Caveat"/>
              <a:ea typeface="Caveat"/>
              <a:cs typeface="Caveat"/>
              <a:sym typeface="Caveat"/>
            </a:endParaRPr>
          </a:p>
        </p:txBody>
      </p:sp>
    </p:spTree>
  </p:cSld>
  <p:clrMapOvr>
    <a:masterClrMapping/>
  </p:clrMapOvr>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9" name="Shape 699"/>
        <p:cNvGrpSpPr/>
        <p:nvPr/>
      </p:nvGrpSpPr>
      <p:grpSpPr>
        <a:xfrm>
          <a:off x="0" y="0"/>
          <a:ext cx="0" cy="0"/>
          <a:chOff x="0" y="0"/>
          <a:chExt cx="0" cy="0"/>
        </a:xfrm>
      </p:grpSpPr>
      <p:sp>
        <p:nvSpPr>
          <p:cNvPr id="700" name="Google Shape;700;p95"/>
          <p:cNvSpPr txBox="1"/>
          <p:nvPr>
            <p:ph type="title"/>
          </p:nvPr>
        </p:nvSpPr>
        <p:spPr>
          <a:xfrm>
            <a:off x="2853925" y="445025"/>
            <a:ext cx="3934200" cy="572700"/>
          </a:xfrm>
          <a:prstGeom prst="rect">
            <a:avLst/>
          </a:prstGeom>
          <a:solidFill>
            <a:srgbClr val="FFFFFF"/>
          </a:solidFill>
        </p:spPr>
        <p:txBody>
          <a:bodyPr anchorCtr="0" anchor="t" bIns="91425" lIns="91425" spcFirstLastPara="1" rIns="91425" wrap="square" tIns="91425">
            <a:noAutofit/>
          </a:bodyPr>
          <a:lstStyle/>
          <a:p>
            <a:pPr indent="0" lvl="0" marL="0" rtl="0" algn="ctr">
              <a:spcBef>
                <a:spcPts val="0"/>
              </a:spcBef>
              <a:spcAft>
                <a:spcPts val="0"/>
              </a:spcAft>
              <a:buNone/>
            </a:pPr>
            <a:r>
              <a:rPr lang="es" sz="3200">
                <a:solidFill>
                  <a:srgbClr val="F6B26B"/>
                </a:solidFill>
                <a:latin typeface="Amatic SC"/>
                <a:ea typeface="Amatic SC"/>
                <a:cs typeface="Amatic SC"/>
                <a:sym typeface="Amatic SC"/>
              </a:rPr>
              <a:t>Fase Exploratoria</a:t>
            </a:r>
            <a:endParaRPr sz="3200">
              <a:solidFill>
                <a:srgbClr val="F6B26B"/>
              </a:solidFill>
              <a:latin typeface="Amatic SC"/>
              <a:ea typeface="Amatic SC"/>
              <a:cs typeface="Amatic SC"/>
              <a:sym typeface="Amatic SC"/>
            </a:endParaRPr>
          </a:p>
        </p:txBody>
      </p:sp>
      <p:sp>
        <p:nvSpPr>
          <p:cNvPr id="701" name="Google Shape;701;p95"/>
          <p:cNvSpPr txBox="1"/>
          <p:nvPr>
            <p:ph idx="1" type="body"/>
          </p:nvPr>
        </p:nvSpPr>
        <p:spPr>
          <a:xfrm>
            <a:off x="628825" y="1152475"/>
            <a:ext cx="8203500" cy="2838300"/>
          </a:xfrm>
          <a:prstGeom prst="rect">
            <a:avLst/>
          </a:prstGeom>
          <a:solidFill>
            <a:schemeClr val="lt1"/>
          </a:solidFill>
        </p:spPr>
        <p:txBody>
          <a:bodyPr anchorCtr="0" anchor="t" bIns="91425" lIns="91425" spcFirstLastPara="1" rIns="91425" wrap="square" tIns="91425">
            <a:noAutofit/>
          </a:bodyPr>
          <a:lstStyle/>
          <a:p>
            <a:pPr indent="-228600" lvl="0" marL="0" rtl="0" algn="just">
              <a:spcBef>
                <a:spcPts val="1200"/>
              </a:spcBef>
              <a:spcAft>
                <a:spcPts val="0"/>
              </a:spcAft>
              <a:buClr>
                <a:schemeClr val="dk1"/>
              </a:buClr>
              <a:buSzPts val="1100"/>
              <a:buFont typeface="Arial"/>
              <a:buNone/>
            </a:pPr>
            <a:r>
              <a:rPr lang="es" sz="700">
                <a:solidFill>
                  <a:schemeClr val="dk1"/>
                </a:solidFill>
              </a:rPr>
              <a:t>       </a:t>
            </a:r>
            <a:r>
              <a:rPr lang="es" sz="1000">
                <a:solidFill>
                  <a:schemeClr val="dk1"/>
                </a:solidFill>
                <a:latin typeface="Caveat"/>
                <a:ea typeface="Caveat"/>
                <a:cs typeface="Caveat"/>
                <a:sym typeface="Caveat"/>
              </a:rPr>
              <a:t> </a:t>
            </a:r>
            <a:r>
              <a:rPr b="1" lang="es" sz="1400">
                <a:solidFill>
                  <a:schemeClr val="dk1"/>
                </a:solidFill>
                <a:latin typeface="Caveat"/>
                <a:ea typeface="Caveat"/>
                <a:cs typeface="Caveat"/>
                <a:sym typeface="Caveat"/>
              </a:rPr>
              <a:t>Novedad</a:t>
            </a:r>
            <a:r>
              <a:rPr lang="es" sz="1400">
                <a:solidFill>
                  <a:schemeClr val="dk1"/>
                </a:solidFill>
                <a:latin typeface="Caveat"/>
                <a:ea typeface="Caveat"/>
                <a:cs typeface="Caveat"/>
                <a:sym typeface="Caveat"/>
              </a:rPr>
              <a:t> es tal vez la más importante de todas, y si bien es posible interpretar estructuras comunes y familiares de manera creativa, una estructura preinventiva novedosa incrementa significativamente las posibilidades de un acto creativo.</a:t>
            </a:r>
            <a:endParaRPr sz="1400">
              <a:solidFill>
                <a:schemeClr val="dk1"/>
              </a:solidFill>
              <a:latin typeface="Caveat"/>
              <a:ea typeface="Caveat"/>
              <a:cs typeface="Caveat"/>
              <a:sym typeface="Caveat"/>
            </a:endParaRPr>
          </a:p>
          <a:p>
            <a:pPr indent="-228600" lvl="0" marL="0" rtl="0" algn="just">
              <a:spcBef>
                <a:spcPts val="1200"/>
              </a:spcBef>
              <a:spcAft>
                <a:spcPts val="0"/>
              </a:spcAft>
              <a:buNone/>
            </a:pPr>
            <a:r>
              <a:rPr lang="es" sz="1400">
                <a:solidFill>
                  <a:schemeClr val="dk1"/>
                </a:solidFill>
                <a:latin typeface="Caveat"/>
                <a:ea typeface="Caveat"/>
                <a:cs typeface="Caveat"/>
                <a:sym typeface="Caveat"/>
              </a:rPr>
              <a:t>   </a:t>
            </a:r>
            <a:r>
              <a:rPr lang="es" sz="1000">
                <a:solidFill>
                  <a:schemeClr val="dk1"/>
                </a:solidFill>
                <a:latin typeface="Caveat"/>
                <a:ea typeface="Caveat"/>
                <a:cs typeface="Caveat"/>
                <a:sym typeface="Caveat"/>
              </a:rPr>
              <a:t>   </a:t>
            </a:r>
            <a:r>
              <a:rPr b="1" lang="es" sz="1400">
                <a:solidFill>
                  <a:schemeClr val="dk1"/>
                </a:solidFill>
                <a:latin typeface="Caveat"/>
                <a:ea typeface="Caveat"/>
                <a:cs typeface="Caveat"/>
                <a:sym typeface="Caveat"/>
              </a:rPr>
              <a:t>Ambigüedad</a:t>
            </a:r>
            <a:r>
              <a:rPr lang="es" sz="1400">
                <a:solidFill>
                  <a:schemeClr val="dk1"/>
                </a:solidFill>
                <a:latin typeface="Caveat"/>
                <a:ea typeface="Caveat"/>
                <a:cs typeface="Caveat"/>
                <a:sym typeface="Caveat"/>
              </a:rPr>
              <a:t> que abre las posibilidades de interpretación de una estructura durante la exploración, como en un pasaje musical que pueda funcionar igualmente bien dentro de una estructura modal y una tonal, o un acorde que por su indefinición funcional pueda ser usado para modular fácilmente a diversas tonalidades.</a:t>
            </a:r>
            <a:endParaRPr sz="1400">
              <a:solidFill>
                <a:schemeClr val="dk1"/>
              </a:solidFill>
              <a:latin typeface="Caveat"/>
              <a:ea typeface="Caveat"/>
              <a:cs typeface="Caveat"/>
              <a:sym typeface="Caveat"/>
            </a:endParaRPr>
          </a:p>
          <a:p>
            <a:pPr indent="-228600" lvl="0" marL="0" rtl="0" algn="just">
              <a:spcBef>
                <a:spcPts val="1200"/>
              </a:spcBef>
              <a:spcAft>
                <a:spcPts val="0"/>
              </a:spcAft>
              <a:buClr>
                <a:schemeClr val="dk1"/>
              </a:buClr>
              <a:buSzPts val="1100"/>
              <a:buFont typeface="Arial"/>
              <a:buNone/>
            </a:pPr>
            <a:r>
              <a:rPr lang="es" sz="1400">
                <a:solidFill>
                  <a:schemeClr val="dk1"/>
                </a:solidFill>
                <a:latin typeface="Caveat"/>
                <a:ea typeface="Caveat"/>
                <a:cs typeface="Caveat"/>
                <a:sym typeface="Caveat"/>
              </a:rPr>
              <a:t>    </a:t>
            </a:r>
            <a:r>
              <a:rPr b="1" lang="es" sz="1400">
                <a:solidFill>
                  <a:schemeClr val="dk1"/>
                </a:solidFill>
                <a:latin typeface="Caveat"/>
                <a:ea typeface="Caveat"/>
                <a:cs typeface="Caveat"/>
                <a:sym typeface="Caveat"/>
              </a:rPr>
              <a:t>Significado implícito,</a:t>
            </a:r>
            <a:r>
              <a:rPr lang="es" sz="1400">
                <a:solidFill>
                  <a:schemeClr val="dk1"/>
                </a:solidFill>
                <a:latin typeface="Caveat"/>
                <a:ea typeface="Caveat"/>
                <a:cs typeface="Caveat"/>
                <a:sym typeface="Caveat"/>
              </a:rPr>
              <a:t> definido como la sensación general de percibir significado en la estructura, es asimilable en música a lo que Leonard B. Meyer (1956) llama significado hipotético, refiriéndose al conjunto de expectativas que surgen al escuchar un estímulo musical. El juego con el significado implícito, frecuentemente frustrando las expectativas, da lugar a interpretaciones nuevas y sorprendentes de la estructura preinventiva.</a:t>
            </a:r>
            <a:endParaRPr sz="1400">
              <a:solidFill>
                <a:schemeClr val="dk1"/>
              </a:solidFill>
              <a:latin typeface="Caveat"/>
              <a:ea typeface="Caveat"/>
              <a:cs typeface="Caveat"/>
              <a:sym typeface="Caveat"/>
            </a:endParaRPr>
          </a:p>
          <a:p>
            <a:pPr indent="0" lvl="0" marL="0" rtl="0" algn="l">
              <a:spcBef>
                <a:spcPts val="1200"/>
              </a:spcBef>
              <a:spcAft>
                <a:spcPts val="0"/>
              </a:spcAft>
              <a:buNone/>
            </a:pPr>
            <a:r>
              <a:t/>
            </a:r>
            <a:endParaRPr/>
          </a:p>
        </p:txBody>
      </p:sp>
    </p:spTree>
  </p:cSld>
  <p:clrMapOvr>
    <a:masterClrMapping/>
  </p:clrMapOvr>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5" name="Shape 705"/>
        <p:cNvGrpSpPr/>
        <p:nvPr/>
      </p:nvGrpSpPr>
      <p:grpSpPr>
        <a:xfrm>
          <a:off x="0" y="0"/>
          <a:ext cx="0" cy="0"/>
          <a:chOff x="0" y="0"/>
          <a:chExt cx="0" cy="0"/>
        </a:xfrm>
      </p:grpSpPr>
      <p:sp>
        <p:nvSpPr>
          <p:cNvPr id="706" name="Google Shape;706;p96"/>
          <p:cNvSpPr txBox="1"/>
          <p:nvPr>
            <p:ph idx="1" type="body"/>
          </p:nvPr>
        </p:nvSpPr>
        <p:spPr>
          <a:xfrm>
            <a:off x="311700" y="1152475"/>
            <a:ext cx="8520600" cy="3362100"/>
          </a:xfrm>
          <a:prstGeom prst="rect">
            <a:avLst/>
          </a:prstGeom>
          <a:solidFill>
            <a:srgbClr val="FFFFFF"/>
          </a:solidFill>
        </p:spPr>
        <p:txBody>
          <a:bodyPr anchorCtr="0" anchor="t" bIns="91425" lIns="91425" spcFirstLastPara="1" rIns="91425" wrap="square" tIns="91425">
            <a:noAutofit/>
          </a:bodyPr>
          <a:lstStyle/>
          <a:p>
            <a:pPr indent="0" lvl="0" marL="228600" rtl="0" algn="l">
              <a:spcBef>
                <a:spcPts val="1200"/>
              </a:spcBef>
              <a:spcAft>
                <a:spcPts val="0"/>
              </a:spcAft>
              <a:buClr>
                <a:schemeClr val="dk1"/>
              </a:buClr>
              <a:buSzPts val="1100"/>
              <a:buFont typeface="Arial"/>
              <a:buNone/>
            </a:pPr>
            <a:r>
              <a:rPr lang="es" sz="1500">
                <a:solidFill>
                  <a:schemeClr val="dk1"/>
                </a:solidFill>
                <a:latin typeface="Caveat"/>
                <a:ea typeface="Caveat"/>
                <a:cs typeface="Caveat"/>
                <a:sym typeface="Caveat"/>
              </a:rPr>
              <a:t>4.</a:t>
            </a:r>
            <a:r>
              <a:rPr b="1" lang="es" sz="1500">
                <a:solidFill>
                  <a:schemeClr val="dk1"/>
                </a:solidFill>
                <a:latin typeface="Caveat"/>
                <a:ea typeface="Caveat"/>
                <a:cs typeface="Caveat"/>
                <a:sym typeface="Caveat"/>
              </a:rPr>
              <a:t> Emergencia</a:t>
            </a:r>
            <a:r>
              <a:rPr lang="es" sz="1500">
                <a:solidFill>
                  <a:schemeClr val="dk1"/>
                </a:solidFill>
                <a:latin typeface="Caveat"/>
                <a:ea typeface="Caveat"/>
                <a:cs typeface="Caveat"/>
                <a:sym typeface="Caveat"/>
              </a:rPr>
              <a:t> de características y relaciones en la estructura, que no podían ser anticipadas, y que se manifiestan sólo después de que ésta se forma completamente, como es frecuente en la síntesis mental.</a:t>
            </a:r>
            <a:endParaRPr sz="1500">
              <a:solidFill>
                <a:schemeClr val="dk1"/>
              </a:solidFill>
              <a:latin typeface="Caveat"/>
              <a:ea typeface="Caveat"/>
              <a:cs typeface="Caveat"/>
              <a:sym typeface="Caveat"/>
            </a:endParaRPr>
          </a:p>
          <a:p>
            <a:pPr indent="0" lvl="0" marL="228600" rtl="0" algn="l">
              <a:spcBef>
                <a:spcPts val="1200"/>
              </a:spcBef>
              <a:spcAft>
                <a:spcPts val="0"/>
              </a:spcAft>
              <a:buClr>
                <a:schemeClr val="dk1"/>
              </a:buClr>
              <a:buSzPts val="1100"/>
              <a:buFont typeface="Arial"/>
              <a:buNone/>
            </a:pPr>
            <a:r>
              <a:rPr b="1" lang="es" sz="1500">
                <a:solidFill>
                  <a:schemeClr val="dk1"/>
                </a:solidFill>
                <a:latin typeface="Caveat"/>
                <a:ea typeface="Caveat"/>
                <a:cs typeface="Caveat"/>
                <a:sym typeface="Caveat"/>
              </a:rPr>
              <a:t>5. Incongruencia</a:t>
            </a:r>
            <a:r>
              <a:rPr lang="es" sz="1500">
                <a:solidFill>
                  <a:schemeClr val="dk1"/>
                </a:solidFill>
                <a:latin typeface="Caveat"/>
                <a:ea typeface="Caveat"/>
                <a:cs typeface="Caveat"/>
                <a:sym typeface="Caveat"/>
              </a:rPr>
              <a:t>, entendida como el conflicto o el contraste entre los elementos, promueve la exploración posterior en busca de relaciones o significados ocultos, y ofrece mejores oportunidades a la creatividad que las estructuras totalmente congruentes.</a:t>
            </a:r>
            <a:endParaRPr sz="1500">
              <a:solidFill>
                <a:schemeClr val="dk1"/>
              </a:solidFill>
              <a:latin typeface="Caveat"/>
              <a:ea typeface="Caveat"/>
              <a:cs typeface="Caveat"/>
              <a:sym typeface="Caveat"/>
            </a:endParaRPr>
          </a:p>
          <a:p>
            <a:pPr indent="0" lvl="0" marL="228600" rtl="0" algn="l">
              <a:spcBef>
                <a:spcPts val="1200"/>
              </a:spcBef>
              <a:spcAft>
                <a:spcPts val="0"/>
              </a:spcAft>
              <a:buNone/>
            </a:pPr>
            <a:r>
              <a:rPr lang="es" sz="1500">
                <a:solidFill>
                  <a:schemeClr val="dk1"/>
                </a:solidFill>
                <a:latin typeface="Caveat"/>
                <a:ea typeface="Caveat"/>
                <a:cs typeface="Caveat"/>
                <a:sym typeface="Caveat"/>
              </a:rPr>
              <a:t>6.</a:t>
            </a:r>
            <a:r>
              <a:rPr b="1" lang="es" sz="1500">
                <a:solidFill>
                  <a:schemeClr val="dk1"/>
                </a:solidFill>
                <a:latin typeface="Caveat"/>
                <a:ea typeface="Caveat"/>
                <a:cs typeface="Caveat"/>
                <a:sym typeface="Caveat"/>
              </a:rPr>
              <a:t> Divergencia</a:t>
            </a:r>
            <a:r>
              <a:rPr lang="es" sz="1500">
                <a:solidFill>
                  <a:schemeClr val="dk1"/>
                </a:solidFill>
                <a:latin typeface="Caveat"/>
                <a:ea typeface="Caveat"/>
                <a:cs typeface="Caveat"/>
                <a:sym typeface="Caveat"/>
              </a:rPr>
              <a:t> definida como la capacidad de una estructura para ajustarse a diversos usos o significados, como un material musical que pueda ser usado para conectar dos secciones o para alcanzar un clímax. Esta flexibilidad le permite a la estructura, aún sin ser ambigua, generar una gran variedad de interpretaciones diferentes. Estas propiedades, que son el objeto central de la fase exploratoria, no son independientes; se relacionan entre sí y con otros atributos de las estructuras preinventivas. La ambigüedad puede provocar la emergencia de atributos en la estructura, o el significado implícito relacionarse con atributos estructurales específicos como la simetría, etc. (Finke, Ward &amp; Smith, 1996, p. 24).  </a:t>
            </a:r>
            <a:endParaRPr sz="1500">
              <a:solidFill>
                <a:schemeClr val="dk1"/>
              </a:solidFill>
              <a:latin typeface="Caveat"/>
              <a:ea typeface="Caveat"/>
              <a:cs typeface="Caveat"/>
              <a:sym typeface="Caveat"/>
            </a:endParaRPr>
          </a:p>
          <a:p>
            <a:pPr indent="0" lvl="0" marL="457200" rtl="0" algn="l">
              <a:spcBef>
                <a:spcPts val="1200"/>
              </a:spcBef>
              <a:spcAft>
                <a:spcPts val="0"/>
              </a:spcAft>
              <a:buNone/>
            </a:pPr>
            <a:r>
              <a:rPr lang="es" sz="1100">
                <a:solidFill>
                  <a:schemeClr val="dk1"/>
                </a:solidFill>
                <a:latin typeface="Caveat"/>
                <a:ea typeface="Caveat"/>
                <a:cs typeface="Caveat"/>
                <a:sym typeface="Caveat"/>
              </a:rPr>
              <a:t>(Osuna Barriga JG. Una aproximación a los procesos cognitivos creativos que subyacen al ejercicio de la composición musical; Exploración a partir de un estudio de caso. Pontificia Universidad Javeriana. 2011; 15 - 16. </a:t>
            </a:r>
            <a:r>
              <a:rPr lang="es" sz="1100" u="sng">
                <a:solidFill>
                  <a:schemeClr val="accent5"/>
                </a:solidFill>
                <a:latin typeface="Caveat"/>
                <a:ea typeface="Caveat"/>
                <a:cs typeface="Caveat"/>
                <a:sym typeface="Caveat"/>
                <a:hlinkClick r:id="rId3">
                  <a:extLst>
                    <a:ext uri="{A12FA001-AC4F-418D-AE19-62706E023703}">
                      <ahyp:hlinkClr val="tx"/>
                    </a:ext>
                  </a:extLst>
                </a:hlinkClick>
              </a:rPr>
              <a:t>https://repository.javeriana.edu.co/bitstream/handle/10554/1455/OsunaBarrigaJuanGabriel2011.pdf?sequence=1&amp;isAllowed=y</a:t>
            </a:r>
            <a:endParaRPr sz="1500">
              <a:solidFill>
                <a:schemeClr val="dk1"/>
              </a:solidFill>
              <a:latin typeface="Caveat"/>
              <a:ea typeface="Caveat"/>
              <a:cs typeface="Caveat"/>
              <a:sym typeface="Caveat"/>
            </a:endParaRPr>
          </a:p>
          <a:p>
            <a:pPr indent="0" lvl="0" marL="228600" rtl="0" algn="l">
              <a:spcBef>
                <a:spcPts val="1200"/>
              </a:spcBef>
              <a:spcAft>
                <a:spcPts val="0"/>
              </a:spcAft>
              <a:buClr>
                <a:schemeClr val="dk1"/>
              </a:buClr>
              <a:buSzPts val="1100"/>
              <a:buFont typeface="Arial"/>
              <a:buNone/>
            </a:pPr>
            <a:r>
              <a:t/>
            </a:r>
            <a:endParaRPr sz="1500">
              <a:solidFill>
                <a:schemeClr val="dk1"/>
              </a:solidFill>
              <a:latin typeface="Caveat"/>
              <a:ea typeface="Caveat"/>
              <a:cs typeface="Caveat"/>
              <a:sym typeface="Caveat"/>
            </a:endParaRPr>
          </a:p>
          <a:p>
            <a:pPr indent="0" lvl="0" marL="0" rtl="0" algn="l">
              <a:spcBef>
                <a:spcPts val="1200"/>
              </a:spcBef>
              <a:spcAft>
                <a:spcPts val="0"/>
              </a:spcAft>
              <a:buNone/>
            </a:pPr>
            <a:r>
              <a:t/>
            </a:r>
            <a:endParaRPr/>
          </a:p>
        </p:txBody>
      </p:sp>
    </p:spTree>
  </p:cSld>
  <p:clrMapOvr>
    <a:masterClrMapping/>
  </p:clrMapOvr>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710" name="Shape 710"/>
        <p:cNvGrpSpPr/>
        <p:nvPr/>
      </p:nvGrpSpPr>
      <p:grpSpPr>
        <a:xfrm>
          <a:off x="0" y="0"/>
          <a:ext cx="0" cy="0"/>
          <a:chOff x="0" y="0"/>
          <a:chExt cx="0" cy="0"/>
        </a:xfrm>
      </p:grpSpPr>
      <p:pic>
        <p:nvPicPr>
          <p:cNvPr descr="MOVAVI Video Editor PLUS 2020 (7 Dias de prueba Gratis) https://bit.ly/32MN056&#10;DESCUENTO del 30% cupón: DescuentoMOV&#10;&#10;↪ INSTAGRAM - https://www.instagram.com/nicoastegiano&#10;- Mi guía de MARKETING para MÚSICOS ↪ https://bit.ly/2LfUkjP&#10;- Mi guía de ECUALIZACIÓN ↪ https://bit.ly/35VtlSK&#10;↪ MI WEB/Tienda - http://www.nicoastegiano.com&#10;&#10;↪ DistroKid VIP (%7 OFF ) - http://distrokid.com/vip/nicoastegiano - &#10;En la compra de cualquier plan anual!&#10;&#10;- EPIDEMIC SOUND - (30 días GRATIS entrando con mi LINK)&#10;LA MUSICA y FXs QUE USO EN MIS VIDEOS - http://share.epidemicsound.com/Nicoastegiano&#10;&#10;Links afiliados! ⤵⤵&#10;&#10;✔ MIS PLUGINS FREE FAVORITOS&#10;https://www.pluginboutique.com/?a_aid=5bcf15175d29a&#10;&#10;✔ MIS SAMPLES FAVORITOS&#10;https://www.loopmasters.com/?a_aid=5bcf15175d29a&#10;&#10;✔ MIS PLUGINS DE WAVES&#10;https://waves.alzt.net/VQMza&#10;&#10;✔MIS LOOPS FAVORITOS&#10;https://loopcloud.com/?a_aid=5bcf15175d29a&#10;&#10;🔸 PATREONS! (Apoyando la misión de AUDIO) 🔸&#10;&#10;Alan Ruiz&#10;Alfredo Garcia&#10;Alaam lopez&#10;Andres Kubitz&#10;Angel Salas Cornejo&#10;Alfonso Rodriguez Suarez&#10;Arturo Diaz&#10;Bruno Fariña&#10;Brayan Hernan Arciniegas &#10;Carlos Landeros&#10;Catriel Zorzenon&#10;Christian Raton Prieto&#10;Cristian Cruz&#10;Daniel Beltran&#10;Emanuel&#10;Erick Valencia&#10;Fausto Dieguez&#10;Fabian Vicente&#10;Facundo Riera&#10;Gadiel&#10;Jesus&#10;Jesus Mireles&#10;Jose Antonio Salguero&#10;Jose Vilca Maslucán&#10;Lucas Parodi&#10;Martin D'alessandro&#10;Marcelo Ariel Passarello&#10;Malcom Mac Entyre&#10;MiguelAFont&#10;Miguel Santiago Rubin de Celis&#10;Manu Cappellari&#10;Miguel Cano&#10;Matias Calzada&#10;Omar&#10;Ortu&#10;Pablo Veen Navarro&#10;Rami&#10;Sápido&#10;SAELI&#10;Sofi Perez&#10;Samed Aplicano&#10;Sergio Cruzat&#10;Victor Perez&#10;Victor Joshua Perez Escobar&#10;Viktor Stingray&#10;Walter otto&#10;&#10;------------------------------GRACIAS-----------------------------&#10;&#10;🔹FACEBOOK - http://www.facebook.com/audioparamusicos&#10;🔹TWITTER - http://www.twitter.com/nico_astegiano&#10;&#10;#AudioparaMúsicos &#10;&#10;✉ Por consultas profesionales | info@nicoastegiano.com" id="711" name="Google Shape;711;p97" title="Cómo COMPONEN los PROFESIONALES (La estructura de un HIT)">
            <a:hlinkClick r:id="rId4"/>
          </p:cNvPr>
          <p:cNvPicPr preferRelativeResize="0"/>
          <p:nvPr/>
        </p:nvPicPr>
        <p:blipFill>
          <a:blip r:embed="rId5">
            <a:alphaModFix/>
          </a:blip>
          <a:stretch>
            <a:fillRect/>
          </a:stretch>
        </p:blipFill>
        <p:spPr>
          <a:xfrm>
            <a:off x="2393600" y="684500"/>
            <a:ext cx="4572000" cy="34290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11"/>
                                        </p:tgtEl>
                                        <p:attrNameLst>
                                          <p:attrName>style.visibility</p:attrName>
                                        </p:attrNameLst>
                                      </p:cBhvr>
                                      <p:to>
                                        <p:strVal val="visible"/>
                                      </p:to>
                                    </p:set>
                                    <p:animEffect filter="fade" transition="in">
                                      <p:cBhvr>
                                        <p:cTn dur="1000"/>
                                        <p:tgtEl>
                                          <p:spTgt spid="7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715" name="Shape 715"/>
        <p:cNvGrpSpPr/>
        <p:nvPr/>
      </p:nvGrpSpPr>
      <p:grpSpPr>
        <a:xfrm>
          <a:off x="0" y="0"/>
          <a:ext cx="0" cy="0"/>
          <a:chOff x="0" y="0"/>
          <a:chExt cx="0" cy="0"/>
        </a:xfrm>
      </p:grpSpPr>
      <p:pic>
        <p:nvPicPr>
          <p:cNvPr descr="DOWNLOAD LORNA'S FREE SINGING ROUTINE: https://www.lornavocals.com/pl/88582&#10;DON'T LIKE YOUR VOICE? SIGN UP FOR MY &quot;HOW TO LOVE YOUR VOICE&quot; voice program:&#10;https://www.lornavocals.com/love-your-voice-sign-up&#10;&#10;In this video, one of my mentors and former teachers, Dr. Daniel Walker, teacher How to start to compose music" id="716" name="Google Shape;716;p98" title="How to start to compose music- tutorial by Daniel Walker (CSCM">
            <a:hlinkClick r:id="rId4"/>
          </p:cNvPr>
          <p:cNvPicPr preferRelativeResize="0"/>
          <p:nvPr/>
        </p:nvPicPr>
        <p:blipFill>
          <a:blip r:embed="rId5">
            <a:alphaModFix/>
          </a:blip>
          <a:stretch>
            <a:fillRect/>
          </a:stretch>
        </p:blipFill>
        <p:spPr>
          <a:xfrm>
            <a:off x="2552050" y="784675"/>
            <a:ext cx="4572000" cy="34290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16"/>
                                        </p:tgtEl>
                                        <p:attrNameLst>
                                          <p:attrName>style.visibility</p:attrName>
                                        </p:attrNameLst>
                                      </p:cBhvr>
                                      <p:to>
                                        <p:strVal val="visible"/>
                                      </p:to>
                                    </p:set>
                                    <p:animEffect filter="fade" transition="in">
                                      <p:cBhvr>
                                        <p:cTn dur="1000"/>
                                        <p:tgtEl>
                                          <p:spTgt spid="71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720" name="Shape 720"/>
        <p:cNvGrpSpPr/>
        <p:nvPr/>
      </p:nvGrpSpPr>
      <p:grpSpPr>
        <a:xfrm>
          <a:off x="0" y="0"/>
          <a:ext cx="0" cy="0"/>
          <a:chOff x="0" y="0"/>
          <a:chExt cx="0" cy="0"/>
        </a:xfrm>
      </p:grpSpPr>
      <p:sp>
        <p:nvSpPr>
          <p:cNvPr id="721" name="Google Shape;721;p99"/>
          <p:cNvSpPr txBox="1"/>
          <p:nvPr/>
        </p:nvSpPr>
        <p:spPr>
          <a:xfrm>
            <a:off x="701375" y="1209300"/>
            <a:ext cx="7223400" cy="2339700"/>
          </a:xfrm>
          <a:prstGeom prst="rect">
            <a:avLst/>
          </a:prstGeom>
          <a:solidFill>
            <a:schemeClr val="lt1"/>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s" u="sng">
                <a:solidFill>
                  <a:schemeClr val="hlink"/>
                </a:solidFill>
                <a:hlinkClick r:id="rId4"/>
              </a:rPr>
              <a:t>https://repository.javeriana.edu.co/bitstream/handle/10554/1455/OsunaBarrigaJuanGabriel2011.pdf?sequence=1&amp;isAllowed=y</a:t>
            </a:r>
            <a:endParaRPr/>
          </a:p>
          <a:p>
            <a:pPr indent="0" lvl="0" marL="0" rtl="0" algn="l">
              <a:spcBef>
                <a:spcPts val="0"/>
              </a:spcBef>
              <a:spcAft>
                <a:spcPts val="0"/>
              </a:spcAft>
              <a:buNone/>
            </a:pPr>
            <a:r>
              <a:rPr lang="es" u="sng">
                <a:solidFill>
                  <a:schemeClr val="hlink"/>
                </a:solidFill>
                <a:hlinkClick r:id="rId5"/>
              </a:rPr>
              <a:t>https://ciencia.lasalle.edu.co/svo/vol3/iss5/10/</a:t>
            </a:r>
            <a:endParaRPr/>
          </a:p>
          <a:p>
            <a:pPr indent="0" lvl="0" marL="0" rtl="0" algn="l">
              <a:spcBef>
                <a:spcPts val="0"/>
              </a:spcBef>
              <a:spcAft>
                <a:spcPts val="0"/>
              </a:spcAft>
              <a:buNone/>
            </a:pPr>
            <a:r>
              <a:rPr lang="es" u="sng">
                <a:solidFill>
                  <a:schemeClr val="hlink"/>
                </a:solidFill>
                <a:hlinkClick r:id="rId6"/>
              </a:rPr>
              <a:t>https://www.youtube.com/watch?v=YAiu6f8-vug</a:t>
            </a:r>
            <a:endParaRPr/>
          </a:p>
          <a:p>
            <a:pPr indent="0" lvl="0" marL="0" rtl="0" algn="l">
              <a:spcBef>
                <a:spcPts val="0"/>
              </a:spcBef>
              <a:spcAft>
                <a:spcPts val="0"/>
              </a:spcAft>
              <a:buNone/>
            </a:pPr>
            <a:r>
              <a:rPr lang="es" u="sng">
                <a:solidFill>
                  <a:schemeClr val="hlink"/>
                </a:solidFill>
                <a:hlinkClick r:id="rId7"/>
              </a:rPr>
              <a:t>https://www.youtube.com/watch?v=S_y_gIqtmBU</a:t>
            </a:r>
            <a:endParaRPr/>
          </a:p>
          <a:p>
            <a:pPr indent="0" lvl="0" marL="0" rtl="0" algn="l">
              <a:spcBef>
                <a:spcPts val="0"/>
              </a:spcBef>
              <a:spcAft>
                <a:spcPts val="0"/>
              </a:spcAft>
              <a:buNone/>
            </a:pPr>
            <a:r>
              <a:rPr lang="es"/>
              <a:t>file:///C:/Users/user/Downloads/2814-Texto%20del%20art%C3%ADculo-8697-1-10-20141203.pdf</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722" name="Google Shape;722;p99"/>
          <p:cNvSpPr txBox="1"/>
          <p:nvPr/>
        </p:nvSpPr>
        <p:spPr>
          <a:xfrm>
            <a:off x="2668500" y="88675"/>
            <a:ext cx="3361800" cy="815700"/>
          </a:xfrm>
          <a:prstGeom prst="rect">
            <a:avLst/>
          </a:prstGeom>
          <a:solidFill>
            <a:schemeClr val="lt1"/>
          </a:solid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s" sz="4100">
                <a:latin typeface="Amatic SC"/>
                <a:ea typeface="Amatic SC"/>
                <a:cs typeface="Amatic SC"/>
                <a:sym typeface="Amatic SC"/>
              </a:rPr>
              <a:t>Fuentes</a:t>
            </a:r>
            <a:endParaRPr sz="4100">
              <a:latin typeface="Amatic SC"/>
              <a:ea typeface="Amatic SC"/>
              <a:cs typeface="Amatic SC"/>
              <a:sym typeface="Amatic SC"/>
            </a:endParaRPr>
          </a:p>
        </p:txBody>
      </p:sp>
    </p:spTree>
  </p:cSld>
  <p:clrMapOvr>
    <a:masterClrMapping/>
  </p:clrMapOvr>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726" name="Shape 726"/>
        <p:cNvGrpSpPr/>
        <p:nvPr/>
      </p:nvGrpSpPr>
      <p:grpSpPr>
        <a:xfrm>
          <a:off x="0" y="0"/>
          <a:ext cx="0" cy="0"/>
          <a:chOff x="0" y="0"/>
          <a:chExt cx="0" cy="0"/>
        </a:xfrm>
      </p:grpSpPr>
      <p:sp>
        <p:nvSpPr>
          <p:cNvPr id="727" name="Google Shape;727;p100"/>
          <p:cNvSpPr txBox="1"/>
          <p:nvPr>
            <p:ph type="title"/>
          </p:nvPr>
        </p:nvSpPr>
        <p:spPr>
          <a:xfrm>
            <a:off x="2660425" y="445025"/>
            <a:ext cx="4458300" cy="530400"/>
          </a:xfrm>
          <a:prstGeom prst="rect">
            <a:avLst/>
          </a:prstGeom>
          <a:solidFill>
            <a:srgbClr val="F9CB9C"/>
          </a:solidFill>
        </p:spPr>
        <p:txBody>
          <a:bodyPr anchorCtr="0" anchor="t" bIns="91425" lIns="91425" spcFirstLastPara="1" rIns="91425" wrap="square" tIns="91425">
            <a:noAutofit/>
          </a:bodyPr>
          <a:lstStyle/>
          <a:p>
            <a:pPr indent="0" lvl="0" marL="0" rtl="0" algn="ctr">
              <a:spcBef>
                <a:spcPts val="0"/>
              </a:spcBef>
              <a:spcAft>
                <a:spcPts val="0"/>
              </a:spcAft>
              <a:buNone/>
            </a:pPr>
            <a:r>
              <a:rPr lang="es">
                <a:latin typeface="Amatic SC"/>
                <a:ea typeface="Amatic SC"/>
                <a:cs typeface="Amatic SC"/>
                <a:sym typeface="Amatic SC"/>
              </a:rPr>
              <a:t>Reflexión Crítica</a:t>
            </a:r>
            <a:endParaRPr>
              <a:latin typeface="Amatic SC"/>
              <a:ea typeface="Amatic SC"/>
              <a:cs typeface="Amatic SC"/>
              <a:sym typeface="Amatic SC"/>
            </a:endParaRPr>
          </a:p>
        </p:txBody>
      </p:sp>
      <p:sp>
        <p:nvSpPr>
          <p:cNvPr id="728" name="Google Shape;728;p100"/>
          <p:cNvSpPr txBox="1"/>
          <p:nvPr>
            <p:ph idx="1" type="body"/>
          </p:nvPr>
        </p:nvSpPr>
        <p:spPr>
          <a:xfrm>
            <a:off x="311700" y="1152475"/>
            <a:ext cx="8520600" cy="3416400"/>
          </a:xfrm>
          <a:prstGeom prst="rect">
            <a:avLst/>
          </a:prstGeom>
          <a:solidFill>
            <a:schemeClr val="lt1"/>
          </a:solidFill>
        </p:spPr>
        <p:txBody>
          <a:bodyPr anchorCtr="0" anchor="t" bIns="91425" lIns="91425" spcFirstLastPara="1" rIns="91425" wrap="square" tIns="91425">
            <a:noAutofit/>
          </a:bodyPr>
          <a:lstStyle/>
          <a:p>
            <a:pPr indent="-311150" lvl="0" marL="457200" rtl="0" algn="l">
              <a:spcBef>
                <a:spcPts val="0"/>
              </a:spcBef>
              <a:spcAft>
                <a:spcPts val="0"/>
              </a:spcAft>
              <a:buSzPts val="1300"/>
              <a:buFont typeface="Caveat"/>
              <a:buChar char="●"/>
            </a:pPr>
            <a:r>
              <a:rPr lang="es" sz="1300">
                <a:solidFill>
                  <a:srgbClr val="93C47D"/>
                </a:solidFill>
                <a:latin typeface="Caveat"/>
                <a:ea typeface="Caveat"/>
                <a:cs typeface="Caveat"/>
                <a:sym typeface="Caveat"/>
              </a:rPr>
              <a:t>¿Qué puse a prueba? </a:t>
            </a:r>
            <a:r>
              <a:rPr lang="es" sz="1300">
                <a:solidFill>
                  <a:schemeClr val="dk1"/>
                </a:solidFill>
                <a:latin typeface="Caveat"/>
                <a:ea typeface="Caveat"/>
                <a:cs typeface="Caveat"/>
                <a:sym typeface="Caveat"/>
              </a:rPr>
              <a:t>En este proceso investigativo tuve que poner a prueba mis capacidades de </a:t>
            </a:r>
            <a:r>
              <a:rPr lang="es" sz="1300">
                <a:solidFill>
                  <a:schemeClr val="dk1"/>
                </a:solidFill>
                <a:latin typeface="Caveat"/>
                <a:ea typeface="Caveat"/>
                <a:cs typeface="Caveat"/>
                <a:sym typeface="Caveat"/>
              </a:rPr>
              <a:t>comprensión</a:t>
            </a:r>
            <a:r>
              <a:rPr lang="es" sz="1300">
                <a:solidFill>
                  <a:schemeClr val="dk1"/>
                </a:solidFill>
                <a:latin typeface="Caveat"/>
                <a:ea typeface="Caveat"/>
                <a:cs typeface="Caveat"/>
                <a:sym typeface="Caveat"/>
              </a:rPr>
              <a:t> lectora y lectura crítica. Las fuentes de información escogidas presentaron un reto por la complejidad del contenido pues son textos que no se entienden </a:t>
            </a:r>
            <a:r>
              <a:rPr lang="es" sz="1300">
                <a:solidFill>
                  <a:schemeClr val="dk1"/>
                </a:solidFill>
                <a:latin typeface="Caveat"/>
                <a:ea typeface="Caveat"/>
                <a:cs typeface="Caveat"/>
                <a:sym typeface="Caveat"/>
              </a:rPr>
              <a:t>fácilmente</a:t>
            </a:r>
            <a:r>
              <a:rPr lang="es" sz="1300">
                <a:solidFill>
                  <a:schemeClr val="dk1"/>
                </a:solidFill>
                <a:latin typeface="Caveat"/>
                <a:ea typeface="Caveat"/>
                <a:cs typeface="Caveat"/>
                <a:sym typeface="Caveat"/>
              </a:rPr>
              <a:t> y llevan a un proceso de análisis más </a:t>
            </a:r>
            <a:r>
              <a:rPr lang="es" sz="1300">
                <a:solidFill>
                  <a:schemeClr val="dk1"/>
                </a:solidFill>
                <a:latin typeface="Caveat"/>
                <a:ea typeface="Caveat"/>
                <a:cs typeface="Caveat"/>
                <a:sym typeface="Caveat"/>
              </a:rPr>
              <a:t>complejo</a:t>
            </a:r>
            <a:r>
              <a:rPr lang="es" sz="1300">
                <a:solidFill>
                  <a:schemeClr val="dk1"/>
                </a:solidFill>
                <a:latin typeface="Caveat"/>
                <a:ea typeface="Caveat"/>
                <a:cs typeface="Caveat"/>
                <a:sym typeface="Caveat"/>
              </a:rPr>
              <a:t>. Es por esto que las horas de investigación fueron tan largas y la estructuración del texto no fue tan fácil. También me forzó a investigar términos nuevos que no conocía y ampliar mi conocimiento acerca del pensamiento humano en función del entendimiento de la creatividad.</a:t>
            </a:r>
            <a:endParaRPr sz="1300">
              <a:solidFill>
                <a:schemeClr val="dk1"/>
              </a:solidFill>
              <a:latin typeface="Caveat"/>
              <a:ea typeface="Caveat"/>
              <a:cs typeface="Caveat"/>
              <a:sym typeface="Caveat"/>
            </a:endParaRPr>
          </a:p>
          <a:p>
            <a:pPr indent="-311150" lvl="0" marL="457200" rtl="0" algn="l">
              <a:spcBef>
                <a:spcPts val="0"/>
              </a:spcBef>
              <a:spcAft>
                <a:spcPts val="0"/>
              </a:spcAft>
              <a:buSzPts val="1300"/>
              <a:buFont typeface="Caveat"/>
              <a:buChar char="●"/>
            </a:pPr>
            <a:r>
              <a:rPr lang="es" sz="1300">
                <a:solidFill>
                  <a:srgbClr val="F6B26B"/>
                </a:solidFill>
                <a:latin typeface="Caveat"/>
                <a:ea typeface="Caveat"/>
                <a:cs typeface="Caveat"/>
                <a:sym typeface="Caveat"/>
              </a:rPr>
              <a:t>¿Qué aprendí? </a:t>
            </a:r>
            <a:r>
              <a:rPr lang="es" sz="1300">
                <a:solidFill>
                  <a:schemeClr val="dk1"/>
                </a:solidFill>
                <a:latin typeface="Caveat"/>
                <a:ea typeface="Caveat"/>
                <a:cs typeface="Caveat"/>
                <a:sym typeface="Caveat"/>
              </a:rPr>
              <a:t>Aprendí que existen terminos y proceso que creemos conocer perfectamente </a:t>
            </a:r>
            <a:r>
              <a:rPr lang="es" sz="1300">
                <a:solidFill>
                  <a:schemeClr val="dk1"/>
                </a:solidFill>
                <a:latin typeface="Caveat"/>
                <a:ea typeface="Caveat"/>
                <a:cs typeface="Caveat"/>
                <a:sym typeface="Caveat"/>
              </a:rPr>
              <a:t>cómo</a:t>
            </a:r>
            <a:r>
              <a:rPr lang="es" sz="1300">
                <a:solidFill>
                  <a:schemeClr val="dk1"/>
                </a:solidFill>
                <a:latin typeface="Caveat"/>
                <a:ea typeface="Caveat"/>
                <a:cs typeface="Caveat"/>
                <a:sym typeface="Caveat"/>
              </a:rPr>
              <a:t> en este caso fue la creatividad y la composición ya que es algo que había hecho infinidad de veces anteriormente, pero me di cuenta que realmente no lo entendía en su totalidad. Al ser proceso tan personales creemos que los tenemos ya interiorizados y muchas veces por esto mismo no nos abrimos a buscar más allá de lo que ya conocemos. Este fue el claro ejemplo de que siempre se puede seguir ampliando el conocimiento y que esto va a generar un </a:t>
            </a:r>
            <a:r>
              <a:rPr lang="es" sz="1300">
                <a:solidFill>
                  <a:schemeClr val="dk1"/>
                </a:solidFill>
                <a:latin typeface="Caveat"/>
                <a:ea typeface="Caveat"/>
                <a:cs typeface="Caveat"/>
                <a:sym typeface="Caveat"/>
              </a:rPr>
              <a:t>enriquecimiento en mis conceptos y metodologías.</a:t>
            </a:r>
            <a:endParaRPr sz="1300">
              <a:solidFill>
                <a:schemeClr val="dk1"/>
              </a:solidFill>
              <a:latin typeface="Caveat"/>
              <a:ea typeface="Caveat"/>
              <a:cs typeface="Caveat"/>
              <a:sym typeface="Caveat"/>
            </a:endParaRPr>
          </a:p>
          <a:p>
            <a:pPr indent="-311150" lvl="0" marL="457200" rtl="0" algn="l">
              <a:spcBef>
                <a:spcPts val="0"/>
              </a:spcBef>
              <a:spcAft>
                <a:spcPts val="0"/>
              </a:spcAft>
              <a:buClr>
                <a:srgbClr val="3D85C6"/>
              </a:buClr>
              <a:buSzPts val="1300"/>
              <a:buFont typeface="Caveat"/>
              <a:buChar char="●"/>
            </a:pPr>
            <a:r>
              <a:rPr lang="es" sz="1300">
                <a:solidFill>
                  <a:srgbClr val="3D85C6"/>
                </a:solidFill>
                <a:latin typeface="Caveat"/>
                <a:ea typeface="Caveat"/>
                <a:cs typeface="Caveat"/>
                <a:sym typeface="Caveat"/>
              </a:rPr>
              <a:t>¿Qué me queda para el futuro?  </a:t>
            </a:r>
            <a:r>
              <a:rPr lang="es" sz="1300">
                <a:solidFill>
                  <a:schemeClr val="dk1"/>
                </a:solidFill>
                <a:latin typeface="Caveat"/>
                <a:ea typeface="Caveat"/>
                <a:cs typeface="Caveat"/>
                <a:sym typeface="Caveat"/>
              </a:rPr>
              <a:t>Me queda un sin fin de posibilidades y opciones para mejorar mi creatividad y desarrollar otras metodologías de composición. Esto me permitirá ser más versátil como compositora y productora musical y buscaré ampliar mis competencias para poder ser una profesional más completa y competir dentro de la industria.</a:t>
            </a:r>
            <a:endParaRPr sz="1300">
              <a:solidFill>
                <a:schemeClr val="dk1"/>
              </a:solidFill>
              <a:latin typeface="Caveat"/>
              <a:ea typeface="Caveat"/>
              <a:cs typeface="Caveat"/>
              <a:sym typeface="Caveat"/>
            </a:endParaRPr>
          </a:p>
        </p:txBody>
      </p:sp>
    </p:spTree>
  </p:cSld>
  <p:clrMapOvr>
    <a:masterClrMapping/>
  </p:clrMapOvr>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2" name="Shape 732"/>
        <p:cNvGrpSpPr/>
        <p:nvPr/>
      </p:nvGrpSpPr>
      <p:grpSpPr>
        <a:xfrm>
          <a:off x="0" y="0"/>
          <a:ext cx="0" cy="0"/>
          <a:chOff x="0" y="0"/>
          <a:chExt cx="0" cy="0"/>
        </a:xfrm>
      </p:grpSpPr>
      <p:sp>
        <p:nvSpPr>
          <p:cNvPr id="733" name="Google Shape;733;p10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Cronograma (Semana 8)</a:t>
            </a:r>
            <a:endParaRPr>
              <a:latin typeface="Amatic SC"/>
              <a:ea typeface="Amatic SC"/>
              <a:cs typeface="Amatic SC"/>
              <a:sym typeface="Amatic SC"/>
            </a:endParaRPr>
          </a:p>
        </p:txBody>
      </p:sp>
      <p:pic>
        <p:nvPicPr>
          <p:cNvPr id="734" name="Google Shape;734;p101"/>
          <p:cNvPicPr preferRelativeResize="0"/>
          <p:nvPr/>
        </p:nvPicPr>
        <p:blipFill>
          <a:blip r:embed="rId3">
            <a:alphaModFix/>
          </a:blip>
          <a:stretch>
            <a:fillRect/>
          </a:stretch>
        </p:blipFill>
        <p:spPr>
          <a:xfrm>
            <a:off x="1599051" y="1095300"/>
            <a:ext cx="4733524" cy="2285150"/>
          </a:xfrm>
          <a:prstGeom prst="rect">
            <a:avLst/>
          </a:prstGeom>
          <a:noFill/>
          <a:ln>
            <a:noFill/>
          </a:ln>
        </p:spPr>
      </p:pic>
      <p:pic>
        <p:nvPicPr>
          <p:cNvPr id="735" name="Google Shape;735;p101"/>
          <p:cNvPicPr preferRelativeResize="0"/>
          <p:nvPr/>
        </p:nvPicPr>
        <p:blipFill>
          <a:blip r:embed="rId4">
            <a:alphaModFix/>
          </a:blip>
          <a:stretch>
            <a:fillRect/>
          </a:stretch>
        </p:blipFill>
        <p:spPr>
          <a:xfrm>
            <a:off x="1621750" y="3380450"/>
            <a:ext cx="4710826" cy="14098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Metodología</a:t>
            </a:r>
            <a:endParaRPr>
              <a:latin typeface="Amatic SC"/>
              <a:ea typeface="Amatic SC"/>
              <a:cs typeface="Amatic SC"/>
              <a:sym typeface="Amatic SC"/>
            </a:endParaRPr>
          </a:p>
        </p:txBody>
      </p:sp>
      <p:sp>
        <p:nvSpPr>
          <p:cNvPr id="99" name="Google Shape;99;p21"/>
          <p:cNvSpPr txBox="1"/>
          <p:nvPr>
            <p:ph idx="1" type="body"/>
          </p:nvPr>
        </p:nvSpPr>
        <p:spPr>
          <a:xfrm>
            <a:off x="311700" y="961250"/>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1300">
                <a:latin typeface="Caveat"/>
                <a:ea typeface="Caveat"/>
                <a:cs typeface="Caveat"/>
                <a:sym typeface="Caveat"/>
              </a:rPr>
              <a:t>La metodología empleada en este trabajo de grado fue a partir de la investigación creación. Su primera etapa fue de </a:t>
            </a:r>
            <a:r>
              <a:rPr lang="es" sz="1300">
                <a:latin typeface="Caveat"/>
                <a:ea typeface="Caveat"/>
                <a:cs typeface="Caveat"/>
                <a:sym typeface="Caveat"/>
              </a:rPr>
              <a:t>carácter</a:t>
            </a:r>
            <a:r>
              <a:rPr lang="es" sz="1300">
                <a:latin typeface="Caveat"/>
                <a:ea typeface="Caveat"/>
                <a:cs typeface="Caveat"/>
                <a:sym typeface="Caveat"/>
              </a:rPr>
              <a:t> investigativo; buscó dar una contextualización a los procesos que se debían hacer en la </a:t>
            </a:r>
            <a:r>
              <a:rPr lang="es" sz="1300">
                <a:latin typeface="Caveat"/>
                <a:ea typeface="Caveat"/>
                <a:cs typeface="Caveat"/>
                <a:sym typeface="Caveat"/>
              </a:rPr>
              <a:t>faceta</a:t>
            </a:r>
            <a:r>
              <a:rPr lang="es" sz="1300">
                <a:latin typeface="Caveat"/>
                <a:ea typeface="Caveat"/>
                <a:cs typeface="Caveat"/>
                <a:sym typeface="Caveat"/>
              </a:rPr>
              <a:t> de creación. Se recurrió a entrevistas con profesionales expertos en los temas a tratar, a tesis de grado, libros y videos con el fin de explorar diferentes fuentes para su ejecución. Cada una de las investigaciones realizadas tuvo como fin estructurar un proceso creativo más ordenado y </a:t>
            </a:r>
            <a:r>
              <a:rPr lang="es" sz="1300">
                <a:latin typeface="Caveat"/>
                <a:ea typeface="Caveat"/>
                <a:cs typeface="Caveat"/>
                <a:sym typeface="Caveat"/>
              </a:rPr>
              <a:t>consciente</a:t>
            </a:r>
            <a:r>
              <a:rPr lang="es" sz="1300">
                <a:latin typeface="Caveat"/>
                <a:ea typeface="Caveat"/>
                <a:cs typeface="Caveat"/>
                <a:sym typeface="Caveat"/>
              </a:rPr>
              <a:t>;partiendo desde el análisis crítico, exploración y documentación. Luego pasó por un proceso de clasificación y categorización para la comprensión total del tema tratado. Fue muy importante en el proceso el haber establecido comparaciones con otros conocimientos paralelos tanto en la investigación como en la ejecución. </a:t>
            </a:r>
            <a:endParaRPr sz="1300">
              <a:latin typeface="Caveat"/>
              <a:ea typeface="Caveat"/>
              <a:cs typeface="Caveat"/>
              <a:sym typeface="Caveat"/>
            </a:endParaRPr>
          </a:p>
          <a:p>
            <a:pPr indent="0" lvl="0" marL="0" rtl="0" algn="l">
              <a:spcBef>
                <a:spcPts val="0"/>
              </a:spcBef>
              <a:spcAft>
                <a:spcPts val="0"/>
              </a:spcAft>
              <a:buNone/>
            </a:pPr>
            <a:r>
              <a:rPr lang="es" sz="1300">
                <a:latin typeface="Caveat"/>
                <a:ea typeface="Caveat"/>
                <a:cs typeface="Caveat"/>
                <a:sym typeface="Caveat"/>
              </a:rPr>
              <a:t>En cuanto a la parte práctica, se recurrió a un equipo de trabajo, una planeación, legalización del proyecto, asesoría y a la ejecución de los conocimientos adquiridos durante la investigación y la carrera,que ayudó a cumplir con los proceso de </a:t>
            </a:r>
            <a:r>
              <a:rPr lang="es" sz="1300">
                <a:latin typeface="Caveat"/>
                <a:ea typeface="Caveat"/>
                <a:cs typeface="Caveat"/>
                <a:sym typeface="Caveat"/>
              </a:rPr>
              <a:t>preproducción</a:t>
            </a:r>
            <a:r>
              <a:rPr lang="es" sz="1300">
                <a:latin typeface="Caveat"/>
                <a:ea typeface="Caveat"/>
                <a:cs typeface="Caveat"/>
                <a:sym typeface="Caveat"/>
              </a:rPr>
              <a:t>, </a:t>
            </a:r>
            <a:r>
              <a:rPr lang="es" sz="1300">
                <a:latin typeface="Caveat"/>
                <a:ea typeface="Caveat"/>
                <a:cs typeface="Caveat"/>
                <a:sym typeface="Caveat"/>
              </a:rPr>
              <a:t>producción</a:t>
            </a:r>
            <a:r>
              <a:rPr lang="es" sz="1300">
                <a:latin typeface="Caveat"/>
                <a:ea typeface="Caveat"/>
                <a:cs typeface="Caveat"/>
                <a:sym typeface="Caveat"/>
              </a:rPr>
              <a:t> y post producción. En cada una de las etapas se documentó el proceso creativo con el fin de mostrar las metodologías y técnicas usadas para la </a:t>
            </a:r>
            <a:r>
              <a:rPr lang="es" sz="1300">
                <a:latin typeface="Caveat"/>
                <a:ea typeface="Caveat"/>
                <a:cs typeface="Caveat"/>
                <a:sym typeface="Caveat"/>
              </a:rPr>
              <a:t>composición, grabación y mezcla de la canción “La Calle Canta”</a:t>
            </a:r>
            <a:r>
              <a:rPr lang="es" sz="1300">
                <a:latin typeface="Caveat"/>
                <a:ea typeface="Caveat"/>
                <a:cs typeface="Caveat"/>
                <a:sym typeface="Caveat"/>
              </a:rPr>
              <a:t> .</a:t>
            </a:r>
            <a:endParaRPr sz="1300">
              <a:latin typeface="Caveat"/>
              <a:ea typeface="Caveat"/>
              <a:cs typeface="Caveat"/>
              <a:sym typeface="Caveat"/>
            </a:endParaRPr>
          </a:p>
          <a:p>
            <a:pPr indent="0" lvl="0" marL="0" rtl="0" algn="l">
              <a:spcBef>
                <a:spcPts val="0"/>
              </a:spcBef>
              <a:spcAft>
                <a:spcPts val="0"/>
              </a:spcAft>
              <a:buNone/>
            </a:pPr>
            <a:r>
              <a:rPr lang="es" sz="1300">
                <a:latin typeface="Caveat"/>
                <a:ea typeface="Caveat"/>
                <a:cs typeface="Caveat"/>
                <a:sym typeface="Caveat"/>
              </a:rPr>
              <a:t>Para la etapa de creación se utilizaron herramientas MIDI y Protools como software principal y se usaron procesos de compresión y ecualización digital en la pre y post </a:t>
            </a:r>
            <a:r>
              <a:rPr lang="es" sz="1300">
                <a:latin typeface="Caveat"/>
                <a:ea typeface="Caveat"/>
                <a:cs typeface="Caveat"/>
                <a:sym typeface="Caveat"/>
              </a:rPr>
              <a:t>producción</a:t>
            </a:r>
            <a:r>
              <a:rPr lang="es" sz="1300">
                <a:latin typeface="Caveat"/>
                <a:ea typeface="Caveat"/>
                <a:cs typeface="Caveat"/>
                <a:sym typeface="Caveat"/>
              </a:rPr>
              <a:t>. En la producción se grabó con una interfaz de 16 canales, micrófonos dinámicos y se utilizó Logic para las tomas de los instrumentos.</a:t>
            </a:r>
            <a:endParaRPr sz="1300">
              <a:latin typeface="Caveat"/>
              <a:ea typeface="Caveat"/>
              <a:cs typeface="Caveat"/>
              <a:sym typeface="Caveat"/>
            </a:endParaRPr>
          </a:p>
        </p:txBody>
      </p:sp>
    </p:spTree>
  </p:cSld>
  <p:clrMapOvr>
    <a:masterClrMapping/>
  </p:clrMapOvr>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9" name="Shape 739"/>
        <p:cNvGrpSpPr/>
        <p:nvPr/>
      </p:nvGrpSpPr>
      <p:grpSpPr>
        <a:xfrm>
          <a:off x="0" y="0"/>
          <a:ext cx="0" cy="0"/>
          <a:chOff x="0" y="0"/>
          <a:chExt cx="0" cy="0"/>
        </a:xfrm>
      </p:grpSpPr>
      <p:sp>
        <p:nvSpPr>
          <p:cNvPr id="740" name="Google Shape;740;p10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a:latin typeface="Amatic SC"/>
                <a:ea typeface="Amatic SC"/>
                <a:cs typeface="Amatic SC"/>
                <a:sym typeface="Amatic SC"/>
              </a:rPr>
              <a:t>Objetivos</a:t>
            </a:r>
            <a:endParaRPr>
              <a:latin typeface="Amatic SC"/>
              <a:ea typeface="Amatic SC"/>
              <a:cs typeface="Amatic SC"/>
              <a:sym typeface="Amatic SC"/>
            </a:endParaRPr>
          </a:p>
        </p:txBody>
      </p:sp>
      <p:sp>
        <p:nvSpPr>
          <p:cNvPr id="741" name="Google Shape;741;p10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Caveat"/>
              <a:buChar char="●"/>
            </a:pPr>
            <a:r>
              <a:rPr lang="es">
                <a:latin typeface="Caveat"/>
                <a:ea typeface="Caveat"/>
                <a:cs typeface="Caveat"/>
                <a:sym typeface="Caveat"/>
              </a:rPr>
              <a:t>Realizar Proceso de Composición.</a:t>
            </a:r>
            <a:endParaRPr>
              <a:latin typeface="Caveat"/>
              <a:ea typeface="Caveat"/>
              <a:cs typeface="Caveat"/>
              <a:sym typeface="Caveat"/>
            </a:endParaRPr>
          </a:p>
          <a:p>
            <a:pPr indent="-342900" lvl="0" marL="457200" rtl="0" algn="l">
              <a:spcBef>
                <a:spcPts val="0"/>
              </a:spcBef>
              <a:spcAft>
                <a:spcPts val="0"/>
              </a:spcAft>
              <a:buSzPts val="1800"/>
              <a:buFont typeface="Caveat"/>
              <a:buChar char="●"/>
            </a:pPr>
            <a:r>
              <a:rPr lang="es">
                <a:latin typeface="Caveat"/>
                <a:ea typeface="Caveat"/>
                <a:cs typeface="Caveat"/>
                <a:sym typeface="Caveat"/>
              </a:rPr>
              <a:t>Entregable: Un Archivo de video </a:t>
            </a:r>
            <a:r>
              <a:rPr lang="es">
                <a:latin typeface="Caveat"/>
                <a:ea typeface="Caveat"/>
                <a:cs typeface="Caveat"/>
                <a:sym typeface="Caveat"/>
              </a:rPr>
              <a:t>máximo</a:t>
            </a:r>
            <a:r>
              <a:rPr lang="es">
                <a:latin typeface="Caveat"/>
                <a:ea typeface="Caveat"/>
                <a:cs typeface="Caveat"/>
                <a:sym typeface="Caveat"/>
              </a:rPr>
              <a:t> 30 min</a:t>
            </a:r>
            <a:endParaRPr>
              <a:latin typeface="Caveat"/>
              <a:ea typeface="Caveat"/>
              <a:cs typeface="Caveat"/>
              <a:sym typeface="Caveat"/>
            </a:endParaRPr>
          </a:p>
          <a:p>
            <a:pPr indent="-342900" lvl="0" marL="457200" rtl="0" algn="l">
              <a:spcBef>
                <a:spcPts val="0"/>
              </a:spcBef>
              <a:spcAft>
                <a:spcPts val="0"/>
              </a:spcAft>
              <a:buSzPts val="1800"/>
              <a:buFont typeface="Caveat"/>
              <a:buChar char="●"/>
            </a:pPr>
            <a:r>
              <a:rPr lang="es">
                <a:latin typeface="Caveat"/>
                <a:ea typeface="Caveat"/>
                <a:cs typeface="Caveat"/>
                <a:sym typeface="Caveat"/>
              </a:rPr>
              <a:t>Realizar montaje de la maqueta con instrumentos MIDI en home studio, en </a:t>
            </a:r>
            <a:r>
              <a:rPr lang="es">
                <a:latin typeface="Caveat"/>
                <a:ea typeface="Caveat"/>
                <a:cs typeface="Caveat"/>
                <a:sym typeface="Caveat"/>
              </a:rPr>
              <a:t>compañía</a:t>
            </a:r>
            <a:r>
              <a:rPr lang="es">
                <a:latin typeface="Caveat"/>
                <a:ea typeface="Caveat"/>
                <a:cs typeface="Caveat"/>
                <a:sym typeface="Caveat"/>
              </a:rPr>
              <a:t> del productor aliado.</a:t>
            </a:r>
            <a:endParaRPr>
              <a:latin typeface="Caveat"/>
              <a:ea typeface="Caveat"/>
              <a:cs typeface="Caveat"/>
              <a:sym typeface="Caveat"/>
            </a:endParaRPr>
          </a:p>
          <a:p>
            <a:pPr indent="-342900" lvl="0" marL="457200" rtl="0" algn="l">
              <a:spcBef>
                <a:spcPts val="0"/>
              </a:spcBef>
              <a:spcAft>
                <a:spcPts val="0"/>
              </a:spcAft>
              <a:buSzPts val="1800"/>
              <a:buFont typeface="Caveat"/>
              <a:buChar char="●"/>
            </a:pPr>
            <a:r>
              <a:rPr lang="es">
                <a:latin typeface="Caveat"/>
                <a:ea typeface="Caveat"/>
                <a:cs typeface="Caveat"/>
                <a:sym typeface="Caveat"/>
              </a:rPr>
              <a:t>Entregable: Archivo de video de máximo 30 minutos</a:t>
            </a:r>
            <a:endParaRPr>
              <a:latin typeface="Caveat"/>
              <a:ea typeface="Caveat"/>
              <a:cs typeface="Caveat"/>
              <a:sym typeface="Caveat"/>
            </a:endParaRPr>
          </a:p>
        </p:txBody>
      </p:sp>
    </p:spTree>
  </p:cSld>
  <p:clrMapOvr>
    <a:masterClrMapping/>
  </p:clrMapOvr>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5" name="Shape 745"/>
        <p:cNvGrpSpPr/>
        <p:nvPr/>
      </p:nvGrpSpPr>
      <p:grpSpPr>
        <a:xfrm>
          <a:off x="0" y="0"/>
          <a:ext cx="0" cy="0"/>
          <a:chOff x="0" y="0"/>
          <a:chExt cx="0" cy="0"/>
        </a:xfrm>
      </p:grpSpPr>
      <p:sp>
        <p:nvSpPr>
          <p:cNvPr id="746" name="Google Shape;746;p103"/>
          <p:cNvSpPr txBox="1"/>
          <p:nvPr>
            <p:ph type="title"/>
          </p:nvPr>
        </p:nvSpPr>
        <p:spPr>
          <a:xfrm>
            <a:off x="3224775" y="266050"/>
            <a:ext cx="2337900" cy="743700"/>
          </a:xfrm>
          <a:prstGeom prst="rect">
            <a:avLst/>
          </a:prstGeom>
          <a:solidFill>
            <a:schemeClr val="lt1"/>
          </a:solidFill>
        </p:spPr>
        <p:txBody>
          <a:bodyPr anchorCtr="0" anchor="t" bIns="91425" lIns="91425" spcFirstLastPara="1" rIns="91425" wrap="square" tIns="91425">
            <a:noAutofit/>
          </a:bodyPr>
          <a:lstStyle/>
          <a:p>
            <a:pPr indent="0" lvl="0" marL="0" rtl="0" algn="ctr">
              <a:spcBef>
                <a:spcPts val="0"/>
              </a:spcBef>
              <a:spcAft>
                <a:spcPts val="0"/>
              </a:spcAft>
              <a:buNone/>
            </a:pPr>
            <a:r>
              <a:rPr lang="es" sz="4500">
                <a:solidFill>
                  <a:schemeClr val="accent1"/>
                </a:solidFill>
                <a:latin typeface="Amatic SC"/>
                <a:ea typeface="Amatic SC"/>
                <a:cs typeface="Amatic SC"/>
                <a:sym typeface="Amatic SC"/>
              </a:rPr>
              <a:t>Referentes</a:t>
            </a:r>
            <a:endParaRPr sz="4500">
              <a:solidFill>
                <a:schemeClr val="accent1"/>
              </a:solidFill>
              <a:latin typeface="Amatic SC"/>
              <a:ea typeface="Amatic SC"/>
              <a:cs typeface="Amatic SC"/>
              <a:sym typeface="Amatic SC"/>
            </a:endParaRPr>
          </a:p>
        </p:txBody>
      </p:sp>
      <p:pic>
        <p:nvPicPr>
          <p:cNvPr descr="NATHY PELUSO performing BUENOS AIRES&#10;&#10;Download &amp; stream Buenos Aires: https://nathypelusoes.lnk.to/BuenosAiresID&#10;&#10;Amazon Music: https://nathypelusoes.lnk.to/BuenosAi... &#10;Apple Music: https://nathypelusoes.lnk.to/BuenosAi... &#10;iTunes: https://nathypelusoes.lnk.to/BuenosAi... &#10;Spotify: https://NathyPelusoES.lnk.to/BuenosAi... &#10;Youtube Music: https://nathypelusoes.lnk.to/BuenosAi...&#10;&#10;&#10;Follow Nathy Peluso:&#10;INSTAGRAM: https://www.instagram.com/nathypeluso/ &#10;TWITTER: https://twitter.com/NathyPeluso &#10;FACEBOOK: https://www.facebook.com/nathy.peluso/&#10;&#10;Film directed by Orco Videos&#10;&#10;Produced by Rafael Arcaute&#10;&#10;Lyrics Buenos Aires: &#10;&#10;Me empieza a molestar que haga frío en la ciudad &#10;No paro de apagar ese despertador &#10;Cansada de esperar fumando sola en el balcón &#10;Imaginando que alguien me viene a buscar.&#10;&#10;Conozco esa pesada sensación de soledad, &#10;pero a quién esperamos? &#10;Melancolía barata en la televisión, &#10;a dónde va eso a lo que rezamos? &#10;&#10;Esa noche me convertí en animal, pude ser una aprendiz de esa ansiada libertad &#10;Es domingo, no me quiero levantar, suena el timbre, y allá fuera está lloviendo. &#10;&#10;Me empieza a molestar que haga frío en la ciudad &#10;No paro de apagar ese despertador &#10;Cansada de esperar fumando sola en el balcón &#10;Imaginando que alguien me viene a buscar.&#10;&#10;Apagué el teléfono sin avisar, &#10;para qué voy a pedir perdón? &#10;si al final todos buscamos escapar. &#10;Escucho que me llaman de afuera &#10;y no sé qué hacer.&#10;&#10;Qué pasará allá afuera? &#10;Comencé a acostumbrarme a ese ruido de la vereda &#10;Puedo rebobinar, y poner pausa a lo que suceda, &#10;Pero a las 3 de la mañana &#10;Todos nos miramos cuando llueve en la ciudad.&#10;&#10;Music video by Nathy Peluso performing Buenos Aires. (C) 2020 Sony Music Entertainment España, S.L." id="747" name="Google Shape;747;p103" title="Nathy Peluso - BUENOS AIRES">
            <a:hlinkClick r:id="rId3"/>
          </p:cNvPr>
          <p:cNvPicPr preferRelativeResize="0"/>
          <p:nvPr/>
        </p:nvPicPr>
        <p:blipFill>
          <a:blip r:embed="rId4">
            <a:alphaModFix/>
          </a:blip>
          <a:stretch>
            <a:fillRect/>
          </a:stretch>
        </p:blipFill>
        <p:spPr>
          <a:xfrm>
            <a:off x="2294400" y="1203875"/>
            <a:ext cx="4555200" cy="3416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47"/>
                                        </p:tgtEl>
                                        <p:attrNameLst>
                                          <p:attrName>style.visibility</p:attrName>
                                        </p:attrNameLst>
                                      </p:cBhvr>
                                      <p:to>
                                        <p:strVal val="visible"/>
                                      </p:to>
                                    </p:set>
                                    <p:animEffect filter="fade" transition="in">
                                      <p:cBhvr>
                                        <p:cTn dur="1000"/>
                                        <p:tgtEl>
                                          <p:spTgt spid="74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1" name="Shape 751"/>
        <p:cNvGrpSpPr/>
        <p:nvPr/>
      </p:nvGrpSpPr>
      <p:grpSpPr>
        <a:xfrm>
          <a:off x="0" y="0"/>
          <a:ext cx="0" cy="0"/>
          <a:chOff x="0" y="0"/>
          <a:chExt cx="0" cy="0"/>
        </a:xfrm>
      </p:grpSpPr>
      <p:sp>
        <p:nvSpPr>
          <p:cNvPr id="752" name="Google Shape;752;p104"/>
          <p:cNvSpPr txBox="1"/>
          <p:nvPr>
            <p:ph type="title"/>
          </p:nvPr>
        </p:nvSpPr>
        <p:spPr>
          <a:xfrm>
            <a:off x="311700" y="445025"/>
            <a:ext cx="1470000" cy="572700"/>
          </a:xfrm>
          <a:prstGeom prst="rect">
            <a:avLst/>
          </a:prstGeom>
          <a:solidFill>
            <a:schemeClr val="lt1"/>
          </a:solidFill>
        </p:spPr>
        <p:txBody>
          <a:bodyPr anchorCtr="0" anchor="t" bIns="91425" lIns="91425" spcFirstLastPara="1" rIns="91425" wrap="square" tIns="91425">
            <a:noAutofit/>
          </a:bodyPr>
          <a:lstStyle/>
          <a:p>
            <a:pPr indent="0" lvl="0" marL="0" rtl="0" algn="l">
              <a:spcBef>
                <a:spcPts val="0"/>
              </a:spcBef>
              <a:spcAft>
                <a:spcPts val="0"/>
              </a:spcAft>
              <a:buNone/>
            </a:pPr>
            <a:r>
              <a:rPr lang="es" sz="3200">
                <a:latin typeface="Amatic SC"/>
                <a:ea typeface="Amatic SC"/>
                <a:cs typeface="Amatic SC"/>
                <a:sym typeface="Amatic SC"/>
              </a:rPr>
              <a:t>Evidencias</a:t>
            </a:r>
            <a:endParaRPr sz="3700">
              <a:latin typeface="Amatic SC"/>
              <a:ea typeface="Amatic SC"/>
              <a:cs typeface="Amatic SC"/>
              <a:sym typeface="Amatic SC"/>
            </a:endParaRPr>
          </a:p>
        </p:txBody>
      </p:sp>
      <p:sp>
        <p:nvSpPr>
          <p:cNvPr id="753" name="Google Shape;753;p104"/>
          <p:cNvSpPr txBox="1"/>
          <p:nvPr>
            <p:ph idx="1" type="body"/>
          </p:nvPr>
        </p:nvSpPr>
        <p:spPr>
          <a:xfrm>
            <a:off x="102075" y="1102525"/>
            <a:ext cx="7814700" cy="1004400"/>
          </a:xfrm>
          <a:prstGeom prst="rect">
            <a:avLst/>
          </a:prstGeom>
          <a:solidFill>
            <a:schemeClr val="lt1"/>
          </a:solidFill>
        </p:spPr>
        <p:txBody>
          <a:bodyPr anchorCtr="0" anchor="t" bIns="91425" lIns="91425" spcFirstLastPara="1" rIns="91425" wrap="square" tIns="91425">
            <a:noAutofit/>
          </a:bodyPr>
          <a:lstStyle/>
          <a:p>
            <a:pPr indent="-342900" lvl="0" marL="457200" rtl="0" algn="l">
              <a:spcBef>
                <a:spcPts val="0"/>
              </a:spcBef>
              <a:spcAft>
                <a:spcPts val="0"/>
              </a:spcAft>
              <a:buClr>
                <a:srgbClr val="3D85C6"/>
              </a:buClr>
              <a:buSzPts val="1800"/>
              <a:buFont typeface="Caveat"/>
              <a:buChar char="●"/>
            </a:pPr>
            <a:r>
              <a:rPr lang="es">
                <a:solidFill>
                  <a:srgbClr val="3D85C6"/>
                </a:solidFill>
                <a:latin typeface="Caveat"/>
                <a:ea typeface="Caveat"/>
                <a:cs typeface="Caveat"/>
                <a:sym typeface="Caveat"/>
              </a:rPr>
              <a:t>Primero se hizo una pista base para comenzar a darle forma a la idea</a:t>
            </a:r>
            <a:endParaRPr>
              <a:solidFill>
                <a:srgbClr val="3D85C6"/>
              </a:solidFill>
              <a:latin typeface="Caveat"/>
              <a:ea typeface="Caveat"/>
              <a:cs typeface="Caveat"/>
              <a:sym typeface="Caveat"/>
            </a:endParaRPr>
          </a:p>
          <a:p>
            <a:pPr indent="-342900" lvl="0" marL="457200" rtl="0" algn="l">
              <a:spcBef>
                <a:spcPts val="0"/>
              </a:spcBef>
              <a:spcAft>
                <a:spcPts val="0"/>
              </a:spcAft>
              <a:buClr>
                <a:srgbClr val="3D85C6"/>
              </a:buClr>
              <a:buSzPts val="1800"/>
              <a:buFont typeface="Caveat"/>
              <a:buChar char="●"/>
            </a:pPr>
            <a:r>
              <a:rPr lang="es">
                <a:solidFill>
                  <a:srgbClr val="3D85C6"/>
                </a:solidFill>
                <a:latin typeface="Caveat"/>
                <a:ea typeface="Caveat"/>
                <a:cs typeface="Caveat"/>
                <a:sym typeface="Caveat"/>
              </a:rPr>
              <a:t>Este proceso se hizo en conjunto con Santiago Cruz (Egresado de la Universidad El Bosque).</a:t>
            </a:r>
            <a:endParaRPr>
              <a:solidFill>
                <a:srgbClr val="3D85C6"/>
              </a:solidFill>
              <a:latin typeface="Caveat"/>
              <a:ea typeface="Caveat"/>
              <a:cs typeface="Caveat"/>
              <a:sym typeface="Caveat"/>
            </a:endParaRPr>
          </a:p>
          <a:p>
            <a:pPr indent="-342900" lvl="0" marL="457200" rtl="0" algn="l">
              <a:spcBef>
                <a:spcPts val="0"/>
              </a:spcBef>
              <a:spcAft>
                <a:spcPts val="0"/>
              </a:spcAft>
              <a:buClr>
                <a:srgbClr val="3D85C6"/>
              </a:buClr>
              <a:buSzPts val="1800"/>
              <a:buFont typeface="Caveat"/>
              <a:buChar char="●"/>
            </a:pPr>
            <a:r>
              <a:rPr lang="es">
                <a:solidFill>
                  <a:srgbClr val="3D85C6"/>
                </a:solidFill>
                <a:latin typeface="Caveat"/>
                <a:ea typeface="Caveat"/>
                <a:cs typeface="Caveat"/>
                <a:sym typeface="Caveat"/>
              </a:rPr>
              <a:t>Después de hacer la base comencé a coponer la letra</a:t>
            </a:r>
            <a:endParaRPr>
              <a:solidFill>
                <a:srgbClr val="3D85C6"/>
              </a:solidFill>
              <a:latin typeface="Caveat"/>
              <a:ea typeface="Caveat"/>
              <a:cs typeface="Caveat"/>
              <a:sym typeface="Caveat"/>
            </a:endParaRPr>
          </a:p>
        </p:txBody>
      </p:sp>
      <p:pic>
        <p:nvPicPr>
          <p:cNvPr id="754" name="Google Shape;754;p104" title="Letra canción">
            <a:hlinkClick r:id="rId3"/>
          </p:cNvPr>
          <p:cNvPicPr preferRelativeResize="0"/>
          <p:nvPr/>
        </p:nvPicPr>
        <p:blipFill>
          <a:blip r:embed="rId4">
            <a:alphaModFix/>
          </a:blip>
          <a:stretch>
            <a:fillRect/>
          </a:stretch>
        </p:blipFill>
        <p:spPr>
          <a:xfrm>
            <a:off x="2451225" y="2375300"/>
            <a:ext cx="3566950" cy="26752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54"/>
                                        </p:tgtEl>
                                        <p:attrNameLst>
                                          <p:attrName>style.visibility</p:attrName>
                                        </p:attrNameLst>
                                      </p:cBhvr>
                                      <p:to>
                                        <p:strVal val="visible"/>
                                      </p:to>
                                    </p:set>
                                    <p:animEffect filter="fade" transition="in">
                                      <p:cBhvr>
                                        <p:cTn dur="1000"/>
                                        <p:tgtEl>
                                          <p:spTgt spid="75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758" name="Shape 758"/>
        <p:cNvGrpSpPr/>
        <p:nvPr/>
      </p:nvGrpSpPr>
      <p:grpSpPr>
        <a:xfrm>
          <a:off x="0" y="0"/>
          <a:ext cx="0" cy="0"/>
          <a:chOff x="0" y="0"/>
          <a:chExt cx="0" cy="0"/>
        </a:xfrm>
      </p:grpSpPr>
      <p:pic>
        <p:nvPicPr>
          <p:cNvPr id="759" name="Google Shape;759;p105"/>
          <p:cNvPicPr preferRelativeResize="0"/>
          <p:nvPr/>
        </p:nvPicPr>
        <p:blipFill>
          <a:blip r:embed="rId4">
            <a:alphaModFix/>
          </a:blip>
          <a:stretch>
            <a:fillRect/>
          </a:stretch>
        </p:blipFill>
        <p:spPr>
          <a:xfrm>
            <a:off x="619676" y="628825"/>
            <a:ext cx="3072675" cy="4096924"/>
          </a:xfrm>
          <a:prstGeom prst="rect">
            <a:avLst/>
          </a:prstGeom>
          <a:noFill/>
          <a:ln>
            <a:noFill/>
          </a:ln>
        </p:spPr>
      </p:pic>
      <p:pic>
        <p:nvPicPr>
          <p:cNvPr id="760" name="Google Shape;760;p105"/>
          <p:cNvPicPr preferRelativeResize="0"/>
          <p:nvPr/>
        </p:nvPicPr>
        <p:blipFill>
          <a:blip r:embed="rId5">
            <a:alphaModFix/>
          </a:blip>
          <a:stretch>
            <a:fillRect/>
          </a:stretch>
        </p:blipFill>
        <p:spPr>
          <a:xfrm>
            <a:off x="4916650" y="628830"/>
            <a:ext cx="3072675" cy="4096908"/>
          </a:xfrm>
          <a:prstGeom prst="rect">
            <a:avLst/>
          </a:prstGeom>
          <a:noFill/>
          <a:ln>
            <a:noFill/>
          </a:ln>
        </p:spPr>
      </p:pic>
    </p:spTree>
  </p:cSld>
  <p:clrMapOvr>
    <a:masterClrMapping/>
  </p:clrMapOvr>
</p:sld>
</file>

<file path=ppt/slides/slide9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764" name="Shape 764"/>
        <p:cNvGrpSpPr/>
        <p:nvPr/>
      </p:nvGrpSpPr>
      <p:grpSpPr>
        <a:xfrm>
          <a:off x="0" y="0"/>
          <a:ext cx="0" cy="0"/>
          <a:chOff x="0" y="0"/>
          <a:chExt cx="0" cy="0"/>
        </a:xfrm>
      </p:grpSpPr>
      <p:sp>
        <p:nvSpPr>
          <p:cNvPr id="765" name="Google Shape;765;p106"/>
          <p:cNvSpPr txBox="1"/>
          <p:nvPr>
            <p:ph type="title"/>
          </p:nvPr>
        </p:nvSpPr>
        <p:spPr>
          <a:xfrm>
            <a:off x="3120900" y="436975"/>
            <a:ext cx="2902200" cy="572700"/>
          </a:xfrm>
          <a:prstGeom prst="rect">
            <a:avLst/>
          </a:prstGeom>
          <a:solidFill>
            <a:schemeClr val="lt1"/>
          </a:solidFill>
        </p:spPr>
        <p:txBody>
          <a:bodyPr anchorCtr="0" anchor="t" bIns="91425" lIns="91425" spcFirstLastPara="1" rIns="91425" wrap="square" tIns="91425">
            <a:noAutofit/>
          </a:bodyPr>
          <a:lstStyle/>
          <a:p>
            <a:pPr indent="0" lvl="0" marL="0" rtl="0" algn="ctr">
              <a:spcBef>
                <a:spcPts val="0"/>
              </a:spcBef>
              <a:spcAft>
                <a:spcPts val="0"/>
              </a:spcAft>
              <a:buNone/>
            </a:pPr>
            <a:r>
              <a:rPr lang="es" sz="3100">
                <a:solidFill>
                  <a:schemeClr val="accent4"/>
                </a:solidFill>
              </a:rPr>
              <a:t>Maqueta</a:t>
            </a:r>
            <a:endParaRPr sz="3100">
              <a:solidFill>
                <a:schemeClr val="accent4"/>
              </a:solidFill>
            </a:endParaRPr>
          </a:p>
        </p:txBody>
      </p:sp>
      <p:sp>
        <p:nvSpPr>
          <p:cNvPr id="766" name="Google Shape;766;p106"/>
          <p:cNvSpPr txBox="1"/>
          <p:nvPr>
            <p:ph idx="1" type="body"/>
          </p:nvPr>
        </p:nvSpPr>
        <p:spPr>
          <a:xfrm>
            <a:off x="311700" y="1152475"/>
            <a:ext cx="8520600" cy="653400"/>
          </a:xfrm>
          <a:prstGeom prst="rect">
            <a:avLst/>
          </a:prstGeom>
          <a:solidFill>
            <a:schemeClr val="lt1"/>
          </a:solidFill>
        </p:spPr>
        <p:txBody>
          <a:bodyPr anchorCtr="0" anchor="t" bIns="91425" lIns="91425" spcFirstLastPara="1" rIns="91425" wrap="square" tIns="91425">
            <a:noAutofit/>
          </a:bodyPr>
          <a:lstStyle/>
          <a:p>
            <a:pPr indent="-342900" lvl="0" marL="457200" rtl="0" algn="l">
              <a:spcBef>
                <a:spcPts val="0"/>
              </a:spcBef>
              <a:spcAft>
                <a:spcPts val="0"/>
              </a:spcAft>
              <a:buClr>
                <a:schemeClr val="dk1"/>
              </a:buClr>
              <a:buSzPts val="1800"/>
              <a:buChar char="●"/>
            </a:pPr>
            <a:r>
              <a:rPr lang="es">
                <a:solidFill>
                  <a:schemeClr val="dk1"/>
                </a:solidFill>
              </a:rPr>
              <a:t>La primera parte de la maqueta se hizo en colaboración con Santiago Cruz, egresado de la universidad del énfasis de Producción Musical</a:t>
            </a:r>
            <a:endParaRPr>
              <a:solidFill>
                <a:schemeClr val="dk1"/>
              </a:solidFill>
            </a:endParaRPr>
          </a:p>
        </p:txBody>
      </p:sp>
      <p:pic>
        <p:nvPicPr>
          <p:cNvPr id="767" name="Google Shape;767;p106" title="Grabación Maqueta">
            <a:hlinkClick r:id="rId4"/>
          </p:cNvPr>
          <p:cNvPicPr preferRelativeResize="0"/>
          <p:nvPr/>
        </p:nvPicPr>
        <p:blipFill>
          <a:blip r:embed="rId5">
            <a:alphaModFix/>
          </a:blip>
          <a:stretch>
            <a:fillRect/>
          </a:stretch>
        </p:blipFill>
        <p:spPr>
          <a:xfrm>
            <a:off x="528425" y="1848875"/>
            <a:ext cx="3567000" cy="2675250"/>
          </a:xfrm>
          <a:prstGeom prst="rect">
            <a:avLst/>
          </a:prstGeom>
          <a:noFill/>
          <a:ln>
            <a:noFill/>
          </a:ln>
        </p:spPr>
      </p:pic>
      <p:pic>
        <p:nvPicPr>
          <p:cNvPr id="768" name="Google Shape;768;p106" title="Maqueta">
            <a:hlinkClick r:id="rId6"/>
          </p:cNvPr>
          <p:cNvPicPr preferRelativeResize="0"/>
          <p:nvPr/>
        </p:nvPicPr>
        <p:blipFill>
          <a:blip r:embed="rId7">
            <a:alphaModFix/>
          </a:blip>
          <a:stretch>
            <a:fillRect/>
          </a:stretch>
        </p:blipFill>
        <p:spPr>
          <a:xfrm>
            <a:off x="4561500" y="1881138"/>
            <a:ext cx="3567000" cy="2675237"/>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68"/>
                                        </p:tgtEl>
                                        <p:attrNameLst>
                                          <p:attrName>style.visibility</p:attrName>
                                        </p:attrNameLst>
                                      </p:cBhvr>
                                      <p:to>
                                        <p:strVal val="visible"/>
                                      </p:to>
                                    </p:set>
                                    <p:animEffect filter="fade" transition="in">
                                      <p:cBhvr>
                                        <p:cTn dur="1000"/>
                                        <p:tgtEl>
                                          <p:spTgt spid="76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772" name="Shape 772"/>
        <p:cNvGrpSpPr/>
        <p:nvPr/>
      </p:nvGrpSpPr>
      <p:grpSpPr>
        <a:xfrm>
          <a:off x="0" y="0"/>
          <a:ext cx="0" cy="0"/>
          <a:chOff x="0" y="0"/>
          <a:chExt cx="0" cy="0"/>
        </a:xfrm>
      </p:grpSpPr>
      <p:sp>
        <p:nvSpPr>
          <p:cNvPr id="773" name="Google Shape;773;p107"/>
          <p:cNvSpPr txBox="1"/>
          <p:nvPr>
            <p:ph type="title"/>
          </p:nvPr>
        </p:nvSpPr>
        <p:spPr>
          <a:xfrm>
            <a:off x="2652375" y="445025"/>
            <a:ext cx="4200300" cy="572700"/>
          </a:xfrm>
          <a:prstGeom prst="rect">
            <a:avLst/>
          </a:prstGeom>
          <a:solidFill>
            <a:srgbClr val="F6B26B"/>
          </a:solidFill>
        </p:spPr>
        <p:txBody>
          <a:bodyPr anchorCtr="0" anchor="t" bIns="91425" lIns="91425" spcFirstLastPara="1" rIns="91425" wrap="square" tIns="91425">
            <a:noAutofit/>
          </a:bodyPr>
          <a:lstStyle/>
          <a:p>
            <a:pPr indent="0" lvl="0" marL="0" rtl="0" algn="ctr">
              <a:spcBef>
                <a:spcPts val="0"/>
              </a:spcBef>
              <a:spcAft>
                <a:spcPts val="0"/>
              </a:spcAft>
              <a:buNone/>
            </a:pPr>
            <a:r>
              <a:rPr lang="es" sz="3600">
                <a:latin typeface="Amatic SC"/>
                <a:ea typeface="Amatic SC"/>
                <a:cs typeface="Amatic SC"/>
                <a:sym typeface="Amatic SC"/>
              </a:rPr>
              <a:t>Reflexión </a:t>
            </a:r>
            <a:r>
              <a:rPr lang="es" sz="3600">
                <a:latin typeface="Amatic SC"/>
                <a:ea typeface="Amatic SC"/>
                <a:cs typeface="Amatic SC"/>
                <a:sym typeface="Amatic SC"/>
              </a:rPr>
              <a:t>Crítica</a:t>
            </a:r>
            <a:endParaRPr sz="3600">
              <a:latin typeface="Amatic SC"/>
              <a:ea typeface="Amatic SC"/>
              <a:cs typeface="Amatic SC"/>
              <a:sym typeface="Amatic SC"/>
            </a:endParaRPr>
          </a:p>
        </p:txBody>
      </p:sp>
      <p:sp>
        <p:nvSpPr>
          <p:cNvPr id="774" name="Google Shape;774;p107"/>
          <p:cNvSpPr txBox="1"/>
          <p:nvPr>
            <p:ph idx="1" type="body"/>
          </p:nvPr>
        </p:nvSpPr>
        <p:spPr>
          <a:xfrm>
            <a:off x="311700" y="1079925"/>
            <a:ext cx="8520600" cy="3999000"/>
          </a:xfrm>
          <a:prstGeom prst="rect">
            <a:avLst/>
          </a:prstGeom>
          <a:solidFill>
            <a:schemeClr val="lt1"/>
          </a:solidFill>
        </p:spPr>
        <p:txBody>
          <a:bodyPr anchorCtr="0" anchor="t" bIns="91425" lIns="91425" spcFirstLastPara="1" rIns="91425" wrap="square" tIns="91425">
            <a:noAutofit/>
          </a:bodyPr>
          <a:lstStyle/>
          <a:p>
            <a:pPr indent="-311150" lvl="0" marL="457200" rtl="0" algn="l">
              <a:spcBef>
                <a:spcPts val="0"/>
              </a:spcBef>
              <a:spcAft>
                <a:spcPts val="0"/>
              </a:spcAft>
              <a:buClr>
                <a:srgbClr val="B6D7A8"/>
              </a:buClr>
              <a:buSzPts val="1300"/>
              <a:buFont typeface="Caveat"/>
              <a:buChar char="●"/>
            </a:pPr>
            <a:r>
              <a:rPr lang="es" sz="1300">
                <a:solidFill>
                  <a:srgbClr val="B6D7A8"/>
                </a:solidFill>
                <a:latin typeface="Caveat"/>
                <a:ea typeface="Caveat"/>
                <a:cs typeface="Caveat"/>
                <a:sym typeface="Caveat"/>
              </a:rPr>
              <a:t>¿Qué Puse a Prueba? </a:t>
            </a:r>
            <a:r>
              <a:rPr lang="es" sz="1300">
                <a:solidFill>
                  <a:srgbClr val="000000"/>
                </a:solidFill>
                <a:latin typeface="Caveat"/>
                <a:ea typeface="Caveat"/>
                <a:cs typeface="Caveat"/>
                <a:sym typeface="Caveat"/>
              </a:rPr>
              <a:t> Puse a prueba mis conocimientos como productora musical, músico e intérprete ya que para realizar los objetivos de esta semana tuve que usar mis </a:t>
            </a:r>
            <a:r>
              <a:rPr lang="es" sz="1300">
                <a:solidFill>
                  <a:srgbClr val="000000"/>
                </a:solidFill>
                <a:latin typeface="Caveat"/>
                <a:ea typeface="Caveat"/>
                <a:cs typeface="Caveat"/>
                <a:sym typeface="Caveat"/>
              </a:rPr>
              <a:t>habilidades</a:t>
            </a:r>
            <a:r>
              <a:rPr lang="es" sz="1300">
                <a:solidFill>
                  <a:srgbClr val="000000"/>
                </a:solidFill>
                <a:latin typeface="Caveat"/>
                <a:ea typeface="Caveat"/>
                <a:cs typeface="Caveat"/>
                <a:sym typeface="Caveat"/>
              </a:rPr>
              <a:t> en estos campos. A pesar de que ya he hecho estos procesos anteriormente y tengo algo de experiencia en el tema de composición y producción, tuve diferentes percances y bloqueos al momento de realizarlos. Esto me generó algo de impotencia y frustración pero tuve que poner a prueba mi capacidad de resolver problemas para poder cumplir con la entrega. Al finalizar la composición de la letra y la maqueta no me sentí del todo satisfecha con el resultado final y veo necesario corregir y ajustar algunas cosas.</a:t>
            </a:r>
            <a:endParaRPr sz="1300">
              <a:solidFill>
                <a:srgbClr val="000000"/>
              </a:solidFill>
              <a:latin typeface="Caveat"/>
              <a:ea typeface="Caveat"/>
              <a:cs typeface="Caveat"/>
              <a:sym typeface="Caveat"/>
            </a:endParaRPr>
          </a:p>
          <a:p>
            <a:pPr indent="-311150" lvl="0" marL="457200" rtl="0" algn="l">
              <a:spcBef>
                <a:spcPts val="0"/>
              </a:spcBef>
              <a:spcAft>
                <a:spcPts val="0"/>
              </a:spcAft>
              <a:buClr>
                <a:srgbClr val="F6B26B"/>
              </a:buClr>
              <a:buSzPts val="1300"/>
              <a:buFont typeface="Caveat"/>
              <a:buChar char="●"/>
            </a:pPr>
            <a:r>
              <a:rPr lang="es" sz="1300">
                <a:solidFill>
                  <a:srgbClr val="F6B26B"/>
                </a:solidFill>
                <a:latin typeface="Caveat"/>
                <a:ea typeface="Caveat"/>
                <a:cs typeface="Caveat"/>
                <a:sym typeface="Caveat"/>
              </a:rPr>
              <a:t>¿Qué aprendí? </a:t>
            </a:r>
            <a:r>
              <a:rPr lang="es" sz="1300">
                <a:solidFill>
                  <a:schemeClr val="dk1"/>
                </a:solidFill>
                <a:latin typeface="Caveat"/>
                <a:ea typeface="Caveat"/>
                <a:cs typeface="Caveat"/>
                <a:sym typeface="Caveat"/>
              </a:rPr>
              <a:t> Aprendí la importancia de la versatilidad. Con esto me refiero a que uno como productor musical se está poniendo a prueba constantemente y el hecho de ser un productor </a:t>
            </a:r>
            <a:r>
              <a:rPr lang="es" sz="1300">
                <a:solidFill>
                  <a:schemeClr val="dk1"/>
                </a:solidFill>
                <a:latin typeface="Caveat"/>
                <a:ea typeface="Caveat"/>
                <a:cs typeface="Caveat"/>
                <a:sym typeface="Caveat"/>
              </a:rPr>
              <a:t>versátil</a:t>
            </a:r>
            <a:r>
              <a:rPr lang="es" sz="1300">
                <a:solidFill>
                  <a:schemeClr val="dk1"/>
                </a:solidFill>
                <a:latin typeface="Caveat"/>
                <a:ea typeface="Caveat"/>
                <a:cs typeface="Caveat"/>
                <a:sym typeface="Caveat"/>
              </a:rPr>
              <a:t> va a poder solucionar diferentes </a:t>
            </a:r>
            <a:r>
              <a:rPr lang="es" sz="1300">
                <a:solidFill>
                  <a:schemeClr val="dk1"/>
                </a:solidFill>
                <a:latin typeface="Caveat"/>
                <a:ea typeface="Caveat"/>
                <a:cs typeface="Caveat"/>
                <a:sym typeface="Caveat"/>
              </a:rPr>
              <a:t>obstáculos</a:t>
            </a:r>
            <a:r>
              <a:rPr lang="es" sz="1300">
                <a:solidFill>
                  <a:schemeClr val="dk1"/>
                </a:solidFill>
                <a:latin typeface="Caveat"/>
                <a:ea typeface="Caveat"/>
                <a:cs typeface="Caveat"/>
                <a:sym typeface="Caveat"/>
              </a:rPr>
              <a:t>. En mi caso no cuento con los equipos y las herramientas necesarias. A lo largo de mi carrera me centré en aprender a manejar Protools y por lo tanto no tengo la habilidad de usar otros DAW con la misma agilidad. También al no tener los equipos como un teclado MIDI lo </a:t>
            </a:r>
            <a:r>
              <a:rPr lang="es" sz="1300">
                <a:solidFill>
                  <a:schemeClr val="dk1"/>
                </a:solidFill>
                <a:latin typeface="Caveat"/>
                <a:ea typeface="Caveat"/>
                <a:cs typeface="Caveat"/>
                <a:sym typeface="Caveat"/>
              </a:rPr>
              <a:t>cual</a:t>
            </a:r>
            <a:r>
              <a:rPr lang="es" sz="1300">
                <a:solidFill>
                  <a:schemeClr val="dk1"/>
                </a:solidFill>
                <a:latin typeface="Caveat"/>
                <a:ea typeface="Caveat"/>
                <a:cs typeface="Caveat"/>
                <a:sym typeface="Caveat"/>
              </a:rPr>
              <a:t> facilita mucho la tare de hacer maquetas, me generó un problema cuando </a:t>
            </a:r>
            <a:r>
              <a:rPr lang="es" sz="1300">
                <a:solidFill>
                  <a:schemeClr val="dk1"/>
                </a:solidFill>
                <a:latin typeface="Caveat"/>
                <a:ea typeface="Caveat"/>
                <a:cs typeface="Caveat"/>
                <a:sym typeface="Caveat"/>
              </a:rPr>
              <a:t>intenté</a:t>
            </a:r>
            <a:r>
              <a:rPr lang="es" sz="1300">
                <a:solidFill>
                  <a:schemeClr val="dk1"/>
                </a:solidFill>
                <a:latin typeface="Caveat"/>
                <a:ea typeface="Caveat"/>
                <a:cs typeface="Caveat"/>
                <a:sym typeface="Caveat"/>
              </a:rPr>
              <a:t> realizarla sin ellos. Por </a:t>
            </a:r>
            <a:r>
              <a:rPr lang="es" sz="1300">
                <a:solidFill>
                  <a:schemeClr val="dk1"/>
                </a:solidFill>
                <a:latin typeface="Caveat"/>
                <a:ea typeface="Caveat"/>
                <a:cs typeface="Caveat"/>
                <a:sym typeface="Caveat"/>
              </a:rPr>
              <a:t>último</a:t>
            </a:r>
            <a:r>
              <a:rPr lang="es" sz="1300">
                <a:solidFill>
                  <a:schemeClr val="dk1"/>
                </a:solidFill>
                <a:latin typeface="Caveat"/>
                <a:ea typeface="Caveat"/>
                <a:cs typeface="Caveat"/>
                <a:sym typeface="Caveat"/>
              </a:rPr>
              <a:t> al trabajar junto a un productor con el que no había trabajado antes me hizo mejorar mi lenguaje y comunicación para que </a:t>
            </a:r>
            <a:r>
              <a:rPr lang="es" sz="1300">
                <a:solidFill>
                  <a:schemeClr val="dk1"/>
                </a:solidFill>
                <a:latin typeface="Caveat"/>
                <a:ea typeface="Caveat"/>
                <a:cs typeface="Caveat"/>
                <a:sym typeface="Caveat"/>
              </a:rPr>
              <a:t>pudiéramos</a:t>
            </a:r>
            <a:r>
              <a:rPr lang="es" sz="1300">
                <a:solidFill>
                  <a:schemeClr val="dk1"/>
                </a:solidFill>
                <a:latin typeface="Caveat"/>
                <a:ea typeface="Caveat"/>
                <a:cs typeface="Caveat"/>
                <a:sym typeface="Caveat"/>
              </a:rPr>
              <a:t> fluir en la realización de la maqueta.</a:t>
            </a:r>
            <a:endParaRPr sz="1300">
              <a:solidFill>
                <a:schemeClr val="dk1"/>
              </a:solidFill>
              <a:latin typeface="Caveat"/>
              <a:ea typeface="Caveat"/>
              <a:cs typeface="Caveat"/>
              <a:sym typeface="Caveat"/>
            </a:endParaRPr>
          </a:p>
          <a:p>
            <a:pPr indent="-311150" lvl="0" marL="457200" rtl="0" algn="l">
              <a:spcBef>
                <a:spcPts val="0"/>
              </a:spcBef>
              <a:spcAft>
                <a:spcPts val="0"/>
              </a:spcAft>
              <a:buClr>
                <a:srgbClr val="6D9EEB"/>
              </a:buClr>
              <a:buSzPts val="1300"/>
              <a:buFont typeface="Caveat"/>
              <a:buChar char="●"/>
            </a:pPr>
            <a:r>
              <a:rPr lang="es" sz="1300">
                <a:solidFill>
                  <a:srgbClr val="6D9EEB"/>
                </a:solidFill>
                <a:latin typeface="Caveat"/>
                <a:ea typeface="Caveat"/>
                <a:cs typeface="Caveat"/>
                <a:sym typeface="Caveat"/>
              </a:rPr>
              <a:t>¿Qué me queda para el futuro? </a:t>
            </a:r>
            <a:r>
              <a:rPr lang="es" sz="1300">
                <a:solidFill>
                  <a:schemeClr val="dk1"/>
                </a:solidFill>
                <a:latin typeface="Caveat"/>
                <a:ea typeface="Caveat"/>
                <a:cs typeface="Caveat"/>
                <a:sym typeface="Caveat"/>
              </a:rPr>
              <a:t> me queda la necesidad de invertir en mi home studio para poder hacer un trabajo más profesional y no estar dependiendo de los equipos de otras personas. También la importancia de la comunicación entre las personas con las que uno trabaje ya que esto </a:t>
            </a:r>
            <a:r>
              <a:rPr lang="es" sz="1300">
                <a:solidFill>
                  <a:schemeClr val="dk1"/>
                </a:solidFill>
                <a:latin typeface="Caveat"/>
                <a:ea typeface="Caveat"/>
                <a:cs typeface="Caveat"/>
                <a:sym typeface="Caveat"/>
              </a:rPr>
              <a:t>también</a:t>
            </a:r>
            <a:r>
              <a:rPr lang="es" sz="1300">
                <a:solidFill>
                  <a:schemeClr val="dk1"/>
                </a:solidFill>
                <a:latin typeface="Caveat"/>
                <a:ea typeface="Caveat"/>
                <a:cs typeface="Caveat"/>
                <a:sym typeface="Caveat"/>
              </a:rPr>
              <a:t> va a determinar un buen resultado y un rango de profesionalismo mayor. Por </a:t>
            </a:r>
            <a:r>
              <a:rPr lang="es" sz="1300">
                <a:solidFill>
                  <a:schemeClr val="dk1"/>
                </a:solidFill>
                <a:latin typeface="Caveat"/>
                <a:ea typeface="Caveat"/>
                <a:cs typeface="Caveat"/>
                <a:sym typeface="Caveat"/>
              </a:rPr>
              <a:t>último</a:t>
            </a:r>
            <a:r>
              <a:rPr lang="es" sz="1300">
                <a:solidFill>
                  <a:schemeClr val="dk1"/>
                </a:solidFill>
                <a:latin typeface="Caveat"/>
                <a:ea typeface="Caveat"/>
                <a:cs typeface="Caveat"/>
                <a:sym typeface="Caveat"/>
              </a:rPr>
              <a:t> pienso dedicarme a trabajar en mi versatilidad usando las diferentes herramientas que nos ofrece el mundo de la producción pues se que esto va a ayudarme a crecer en cuanto a conocimiento y resolución de problemas</a:t>
            </a:r>
            <a:endParaRPr sz="1300">
              <a:solidFill>
                <a:schemeClr val="dk1"/>
              </a:solidFill>
              <a:latin typeface="Caveat"/>
              <a:ea typeface="Caveat"/>
              <a:cs typeface="Caveat"/>
              <a:sym typeface="Caveat"/>
            </a:endParaRPr>
          </a:p>
        </p:txBody>
      </p:sp>
    </p:spTree>
  </p:cSld>
  <p:clrMapOvr>
    <a:masterClrMapping/>
  </p:clrMapOvr>
</p:sld>
</file>

<file path=ppt/slides/slide9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8" name="Shape 778"/>
        <p:cNvGrpSpPr/>
        <p:nvPr/>
      </p:nvGrpSpPr>
      <p:grpSpPr>
        <a:xfrm>
          <a:off x="0" y="0"/>
          <a:ext cx="0" cy="0"/>
          <a:chOff x="0" y="0"/>
          <a:chExt cx="0" cy="0"/>
        </a:xfrm>
      </p:grpSpPr>
      <p:sp>
        <p:nvSpPr>
          <p:cNvPr id="779" name="Google Shape;779;p10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4000">
                <a:solidFill>
                  <a:srgbClr val="FF9900"/>
                </a:solidFill>
                <a:latin typeface="Amatic SC"/>
                <a:ea typeface="Amatic SC"/>
                <a:cs typeface="Amatic SC"/>
                <a:sym typeface="Amatic SC"/>
              </a:rPr>
              <a:t>Cronograma (Semana 9)</a:t>
            </a:r>
            <a:endParaRPr sz="4000">
              <a:solidFill>
                <a:srgbClr val="FF9900"/>
              </a:solidFill>
              <a:latin typeface="Amatic SC"/>
              <a:ea typeface="Amatic SC"/>
              <a:cs typeface="Amatic SC"/>
              <a:sym typeface="Amatic SC"/>
            </a:endParaRPr>
          </a:p>
        </p:txBody>
      </p:sp>
      <p:pic>
        <p:nvPicPr>
          <p:cNvPr id="780" name="Google Shape;780;p108"/>
          <p:cNvPicPr preferRelativeResize="0"/>
          <p:nvPr/>
        </p:nvPicPr>
        <p:blipFill>
          <a:blip r:embed="rId3">
            <a:alphaModFix/>
          </a:blip>
          <a:stretch>
            <a:fillRect/>
          </a:stretch>
        </p:blipFill>
        <p:spPr>
          <a:xfrm>
            <a:off x="1607800" y="1243750"/>
            <a:ext cx="5231350" cy="2531900"/>
          </a:xfrm>
          <a:prstGeom prst="rect">
            <a:avLst/>
          </a:prstGeom>
          <a:noFill/>
          <a:ln>
            <a:noFill/>
          </a:ln>
        </p:spPr>
      </p:pic>
      <p:pic>
        <p:nvPicPr>
          <p:cNvPr id="781" name="Google Shape;781;p108"/>
          <p:cNvPicPr preferRelativeResize="0"/>
          <p:nvPr/>
        </p:nvPicPr>
        <p:blipFill>
          <a:blip r:embed="rId4">
            <a:alphaModFix/>
          </a:blip>
          <a:stretch>
            <a:fillRect/>
          </a:stretch>
        </p:blipFill>
        <p:spPr>
          <a:xfrm>
            <a:off x="1607800" y="3775650"/>
            <a:ext cx="5231350" cy="939275"/>
          </a:xfrm>
          <a:prstGeom prst="rect">
            <a:avLst/>
          </a:prstGeom>
          <a:noFill/>
          <a:ln>
            <a:noFill/>
          </a:ln>
        </p:spPr>
      </p:pic>
    </p:spTree>
  </p:cSld>
  <p:clrMapOvr>
    <a:masterClrMapping/>
  </p:clrMapOvr>
</p:sld>
</file>

<file path=ppt/slides/slide9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5" name="Shape 785"/>
        <p:cNvGrpSpPr/>
        <p:nvPr/>
      </p:nvGrpSpPr>
      <p:grpSpPr>
        <a:xfrm>
          <a:off x="0" y="0"/>
          <a:ext cx="0" cy="0"/>
          <a:chOff x="0" y="0"/>
          <a:chExt cx="0" cy="0"/>
        </a:xfrm>
      </p:grpSpPr>
      <p:sp>
        <p:nvSpPr>
          <p:cNvPr id="786" name="Google Shape;786;p10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4000">
                <a:solidFill>
                  <a:srgbClr val="FF9900"/>
                </a:solidFill>
                <a:latin typeface="Amatic SC"/>
                <a:ea typeface="Amatic SC"/>
                <a:cs typeface="Amatic SC"/>
                <a:sym typeface="Amatic SC"/>
              </a:rPr>
              <a:t>Objetivos</a:t>
            </a:r>
            <a:endParaRPr sz="4000">
              <a:solidFill>
                <a:srgbClr val="FF9900"/>
              </a:solidFill>
              <a:latin typeface="Amatic SC"/>
              <a:ea typeface="Amatic SC"/>
              <a:cs typeface="Amatic SC"/>
              <a:sym typeface="Amatic SC"/>
            </a:endParaRPr>
          </a:p>
        </p:txBody>
      </p:sp>
      <p:sp>
        <p:nvSpPr>
          <p:cNvPr id="787" name="Google Shape;787;p109"/>
          <p:cNvSpPr txBox="1"/>
          <p:nvPr>
            <p:ph idx="1" type="body"/>
          </p:nvPr>
        </p:nvSpPr>
        <p:spPr>
          <a:xfrm>
            <a:off x="311700" y="1152475"/>
            <a:ext cx="8520600" cy="920100"/>
          </a:xfrm>
          <a:prstGeom prst="rect">
            <a:avLst/>
          </a:prstGeom>
          <a:solidFill>
            <a:schemeClr val="lt1"/>
          </a:solidFill>
        </p:spPr>
        <p:txBody>
          <a:bodyPr anchorCtr="0" anchor="t" bIns="91425" lIns="91425" spcFirstLastPara="1" rIns="91425" wrap="square" tIns="91425">
            <a:noAutofit/>
          </a:bodyPr>
          <a:lstStyle/>
          <a:p>
            <a:pPr indent="-342900" lvl="0" marL="457200" rtl="0" algn="l">
              <a:spcBef>
                <a:spcPts val="0"/>
              </a:spcBef>
              <a:spcAft>
                <a:spcPts val="0"/>
              </a:spcAft>
              <a:buSzPts val="1800"/>
              <a:buFont typeface="Caveat"/>
              <a:buChar char="●"/>
            </a:pPr>
            <a:r>
              <a:rPr lang="es">
                <a:latin typeface="Caveat"/>
                <a:ea typeface="Caveat"/>
                <a:cs typeface="Caveat"/>
                <a:sym typeface="Caveat"/>
              </a:rPr>
              <a:t>Crear el cronograma de grabación y el Input List.</a:t>
            </a:r>
            <a:endParaRPr>
              <a:latin typeface="Caveat"/>
              <a:ea typeface="Caveat"/>
              <a:cs typeface="Caveat"/>
              <a:sym typeface="Caveat"/>
            </a:endParaRPr>
          </a:p>
          <a:p>
            <a:pPr indent="-342900" lvl="0" marL="457200" rtl="0" algn="l">
              <a:spcBef>
                <a:spcPts val="0"/>
              </a:spcBef>
              <a:spcAft>
                <a:spcPts val="0"/>
              </a:spcAft>
              <a:buSzPts val="1800"/>
              <a:buFont typeface="Caveat"/>
              <a:buChar char="●"/>
            </a:pPr>
            <a:r>
              <a:rPr lang="es">
                <a:latin typeface="Caveat"/>
                <a:ea typeface="Caveat"/>
                <a:cs typeface="Caveat"/>
                <a:sym typeface="Caveat"/>
              </a:rPr>
              <a:t>Entregable: Un documento en EXCEL y PDF</a:t>
            </a:r>
            <a:endParaRPr>
              <a:latin typeface="Caveat"/>
              <a:ea typeface="Caveat"/>
              <a:cs typeface="Caveat"/>
              <a:sym typeface="Caveat"/>
            </a:endParaRPr>
          </a:p>
          <a:p>
            <a:pPr indent="0" lvl="0" marL="457200" rtl="0" algn="l">
              <a:spcBef>
                <a:spcPts val="0"/>
              </a:spcBef>
              <a:spcAft>
                <a:spcPts val="0"/>
              </a:spcAft>
              <a:buNone/>
            </a:pPr>
            <a:r>
              <a:t/>
            </a:r>
            <a:endParaRPr>
              <a:latin typeface="Caveat"/>
              <a:ea typeface="Caveat"/>
              <a:cs typeface="Caveat"/>
              <a:sym typeface="Caveat"/>
            </a:endParaRPr>
          </a:p>
          <a:p>
            <a:pPr indent="0" lvl="0" marL="0" rtl="0" algn="l">
              <a:spcBef>
                <a:spcPts val="0"/>
              </a:spcBef>
              <a:spcAft>
                <a:spcPts val="0"/>
              </a:spcAft>
              <a:buNone/>
            </a:pPr>
            <a:r>
              <a:t/>
            </a:r>
            <a:endParaRPr>
              <a:latin typeface="Caveat"/>
              <a:ea typeface="Caveat"/>
              <a:cs typeface="Caveat"/>
              <a:sym typeface="Caveat"/>
            </a:endParaRPr>
          </a:p>
        </p:txBody>
      </p:sp>
    </p:spTree>
  </p:cSld>
  <p:clrMapOvr>
    <a:masterClrMapping/>
  </p:clrMapOvr>
</p:sld>
</file>

<file path=ppt/slides/slide9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1" name="Shape 791"/>
        <p:cNvGrpSpPr/>
        <p:nvPr/>
      </p:nvGrpSpPr>
      <p:grpSpPr>
        <a:xfrm>
          <a:off x="0" y="0"/>
          <a:ext cx="0" cy="0"/>
          <a:chOff x="0" y="0"/>
          <a:chExt cx="0" cy="0"/>
        </a:xfrm>
      </p:grpSpPr>
      <p:sp>
        <p:nvSpPr>
          <p:cNvPr id="792" name="Google Shape;792;p110"/>
          <p:cNvSpPr txBox="1"/>
          <p:nvPr>
            <p:ph type="title"/>
          </p:nvPr>
        </p:nvSpPr>
        <p:spPr>
          <a:xfrm>
            <a:off x="2177750" y="374375"/>
            <a:ext cx="299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s" sz="4300">
                <a:solidFill>
                  <a:srgbClr val="FF9900"/>
                </a:solidFill>
                <a:latin typeface="Amatic SC"/>
                <a:ea typeface="Amatic SC"/>
                <a:cs typeface="Amatic SC"/>
                <a:sym typeface="Amatic SC"/>
              </a:rPr>
              <a:t>Evidencias</a:t>
            </a:r>
            <a:endParaRPr sz="4300">
              <a:solidFill>
                <a:srgbClr val="FF9900"/>
              </a:solidFill>
              <a:latin typeface="Amatic SC"/>
              <a:ea typeface="Amatic SC"/>
              <a:cs typeface="Amatic SC"/>
              <a:sym typeface="Amatic SC"/>
            </a:endParaRPr>
          </a:p>
        </p:txBody>
      </p:sp>
      <p:sp>
        <p:nvSpPr>
          <p:cNvPr id="793" name="Google Shape;793;p110"/>
          <p:cNvSpPr txBox="1"/>
          <p:nvPr>
            <p:ph idx="1" type="body"/>
          </p:nvPr>
        </p:nvSpPr>
        <p:spPr>
          <a:xfrm>
            <a:off x="819575" y="2925025"/>
            <a:ext cx="6810900" cy="2119500"/>
          </a:xfrm>
          <a:prstGeom prst="rect">
            <a:avLst/>
          </a:prstGeom>
          <a:solidFill>
            <a:schemeClr val="lt1"/>
          </a:solidFill>
        </p:spPr>
        <p:txBody>
          <a:bodyPr anchorCtr="0" anchor="t" bIns="91425" lIns="91425" spcFirstLastPara="1" rIns="91425" wrap="square" tIns="91425">
            <a:noAutofit/>
          </a:bodyPr>
          <a:lstStyle/>
          <a:p>
            <a:pPr indent="-342900" lvl="0" marL="457200" rtl="0" algn="l">
              <a:spcBef>
                <a:spcPts val="0"/>
              </a:spcBef>
              <a:spcAft>
                <a:spcPts val="0"/>
              </a:spcAft>
              <a:buSzPts val="1800"/>
              <a:buFont typeface="Caveat"/>
              <a:buChar char="●"/>
            </a:pPr>
            <a:r>
              <a:rPr lang="es">
                <a:latin typeface="Caveat"/>
                <a:ea typeface="Caveat"/>
                <a:cs typeface="Caveat"/>
                <a:sym typeface="Caveat"/>
              </a:rPr>
              <a:t>Se confirmó el equipo de trabajo vía Whatsapp y en la semana 10 se firmará contrato con los músicos y los ayudantes de grabación.</a:t>
            </a:r>
            <a:endParaRPr>
              <a:latin typeface="Caveat"/>
              <a:ea typeface="Caveat"/>
              <a:cs typeface="Caveat"/>
              <a:sym typeface="Caveat"/>
            </a:endParaRPr>
          </a:p>
          <a:p>
            <a:pPr indent="-342900" lvl="0" marL="457200" rtl="0" algn="l">
              <a:spcBef>
                <a:spcPts val="0"/>
              </a:spcBef>
              <a:spcAft>
                <a:spcPts val="0"/>
              </a:spcAft>
              <a:buSzPts val="1800"/>
              <a:buFont typeface="Caveat"/>
              <a:buChar char="●"/>
            </a:pPr>
            <a:r>
              <a:rPr lang="es">
                <a:latin typeface="Caveat"/>
                <a:ea typeface="Caveat"/>
                <a:cs typeface="Caveat"/>
                <a:sym typeface="Caveat"/>
              </a:rPr>
              <a:t>Se habló vía whatsapp con Felipe De Mulder, para cuadrar los equipos que se van a requerir para la grabación.</a:t>
            </a:r>
            <a:endParaRPr>
              <a:latin typeface="Caveat"/>
              <a:ea typeface="Caveat"/>
              <a:cs typeface="Caveat"/>
              <a:sym typeface="Caveat"/>
            </a:endParaRPr>
          </a:p>
          <a:p>
            <a:pPr indent="-342900" lvl="0" marL="457200" rtl="0" algn="l">
              <a:spcBef>
                <a:spcPts val="0"/>
              </a:spcBef>
              <a:spcAft>
                <a:spcPts val="0"/>
              </a:spcAft>
              <a:buSzPts val="1800"/>
              <a:buFont typeface="Caveat"/>
              <a:buChar char="●"/>
            </a:pPr>
            <a:r>
              <a:rPr lang="es">
                <a:latin typeface="Caveat"/>
                <a:ea typeface="Caveat"/>
                <a:cs typeface="Caveat"/>
                <a:sym typeface="Caveat"/>
              </a:rPr>
              <a:t>Se confirmó también como parte del equipo a Santiago Cruz egresado de la universidad</a:t>
            </a:r>
            <a:endParaRPr>
              <a:latin typeface="Caveat"/>
              <a:ea typeface="Caveat"/>
              <a:cs typeface="Caveat"/>
              <a:sym typeface="Caveat"/>
            </a:endParaRPr>
          </a:p>
        </p:txBody>
      </p:sp>
      <p:pic>
        <p:nvPicPr>
          <p:cNvPr id="794" name="Google Shape;794;p110"/>
          <p:cNvPicPr preferRelativeResize="0"/>
          <p:nvPr/>
        </p:nvPicPr>
        <p:blipFill>
          <a:blip r:embed="rId3">
            <a:alphaModFix/>
          </a:blip>
          <a:stretch>
            <a:fillRect/>
          </a:stretch>
        </p:blipFill>
        <p:spPr>
          <a:xfrm>
            <a:off x="4985375" y="521075"/>
            <a:ext cx="3667449" cy="2403943"/>
          </a:xfrm>
          <a:prstGeom prst="rect">
            <a:avLst/>
          </a:prstGeom>
          <a:noFill/>
          <a:ln>
            <a:noFill/>
          </a:ln>
        </p:spPr>
      </p:pic>
      <p:pic>
        <p:nvPicPr>
          <p:cNvPr id="795" name="Google Shape;795;p110"/>
          <p:cNvPicPr preferRelativeResize="0"/>
          <p:nvPr/>
        </p:nvPicPr>
        <p:blipFill>
          <a:blip r:embed="rId4">
            <a:alphaModFix/>
          </a:blip>
          <a:stretch>
            <a:fillRect/>
          </a:stretch>
        </p:blipFill>
        <p:spPr>
          <a:xfrm>
            <a:off x="466300" y="1201425"/>
            <a:ext cx="2811486" cy="1831250"/>
          </a:xfrm>
          <a:prstGeom prst="rect">
            <a:avLst/>
          </a:prstGeom>
          <a:noFill/>
          <a:ln>
            <a:noFill/>
          </a:ln>
        </p:spPr>
      </p:pic>
    </p:spTree>
  </p:cSld>
  <p:clrMapOvr>
    <a:masterClrMapping/>
  </p:clrMapOvr>
</p:sld>
</file>

<file path=ppt/slides/slide9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9" name="Shape 799"/>
        <p:cNvGrpSpPr/>
        <p:nvPr/>
      </p:nvGrpSpPr>
      <p:grpSpPr>
        <a:xfrm>
          <a:off x="0" y="0"/>
          <a:ext cx="0" cy="0"/>
          <a:chOff x="0" y="0"/>
          <a:chExt cx="0" cy="0"/>
        </a:xfrm>
      </p:grpSpPr>
      <p:pic>
        <p:nvPicPr>
          <p:cNvPr id="800" name="Google Shape;800;p111" title="Semana 9.mp4">
            <a:hlinkClick r:id="rId3"/>
          </p:cNvPr>
          <p:cNvPicPr preferRelativeResize="0"/>
          <p:nvPr/>
        </p:nvPicPr>
        <p:blipFill>
          <a:blip r:embed="rId4">
            <a:alphaModFix/>
          </a:blip>
          <a:stretch>
            <a:fillRect/>
          </a:stretch>
        </p:blipFill>
        <p:spPr>
          <a:xfrm>
            <a:off x="108100" y="2146123"/>
            <a:ext cx="2874575" cy="2155901"/>
          </a:xfrm>
          <a:prstGeom prst="rect">
            <a:avLst/>
          </a:prstGeom>
          <a:noFill/>
          <a:ln>
            <a:noFill/>
          </a:ln>
        </p:spPr>
      </p:pic>
      <p:pic>
        <p:nvPicPr>
          <p:cNvPr id="801" name="Google Shape;801;p111" title="Semana 9 2.mp4">
            <a:hlinkClick r:id="rId5"/>
          </p:cNvPr>
          <p:cNvPicPr preferRelativeResize="0"/>
          <p:nvPr/>
        </p:nvPicPr>
        <p:blipFill>
          <a:blip r:embed="rId4">
            <a:alphaModFix/>
          </a:blip>
          <a:stretch>
            <a:fillRect/>
          </a:stretch>
        </p:blipFill>
        <p:spPr>
          <a:xfrm>
            <a:off x="3134712" y="2146113"/>
            <a:ext cx="2874575" cy="2155925"/>
          </a:xfrm>
          <a:prstGeom prst="rect">
            <a:avLst/>
          </a:prstGeom>
          <a:noFill/>
          <a:ln>
            <a:noFill/>
          </a:ln>
        </p:spPr>
      </p:pic>
      <p:pic>
        <p:nvPicPr>
          <p:cNvPr id="802" name="Google Shape;802;p111" title="Semana9 3.mp4">
            <a:hlinkClick r:id="rId6"/>
          </p:cNvPr>
          <p:cNvPicPr preferRelativeResize="0"/>
          <p:nvPr/>
        </p:nvPicPr>
        <p:blipFill>
          <a:blip r:embed="rId4">
            <a:alphaModFix/>
          </a:blip>
          <a:stretch>
            <a:fillRect/>
          </a:stretch>
        </p:blipFill>
        <p:spPr>
          <a:xfrm>
            <a:off x="6208150" y="2146086"/>
            <a:ext cx="2874575" cy="2155938"/>
          </a:xfrm>
          <a:prstGeom prst="rect">
            <a:avLst/>
          </a:prstGeom>
          <a:noFill/>
          <a:ln>
            <a:noFill/>
          </a:ln>
        </p:spPr>
      </p:pic>
      <p:sp>
        <p:nvSpPr>
          <p:cNvPr id="803" name="Google Shape;803;p111"/>
          <p:cNvSpPr txBox="1"/>
          <p:nvPr/>
        </p:nvSpPr>
        <p:spPr>
          <a:xfrm>
            <a:off x="3783900" y="522500"/>
            <a:ext cx="1576200" cy="800400"/>
          </a:xfrm>
          <a:prstGeom prst="rect">
            <a:avLst/>
          </a:prstGeom>
          <a:noFill/>
          <a:ln>
            <a:noFill/>
          </a:ln>
        </p:spPr>
        <p:txBody>
          <a:bodyPr anchorCtr="0" anchor="t" bIns="91425" lIns="91425" spcFirstLastPara="1" rIns="91425" wrap="square" tIns="91425">
            <a:spAutoFit/>
          </a:bodyPr>
          <a:lstStyle/>
          <a:p>
            <a:pPr indent="0" lvl="0" marL="0" rtl="0" algn="just">
              <a:spcBef>
                <a:spcPts val="0"/>
              </a:spcBef>
              <a:spcAft>
                <a:spcPts val="0"/>
              </a:spcAft>
              <a:buNone/>
            </a:pPr>
            <a:r>
              <a:rPr lang="es" sz="4000">
                <a:solidFill>
                  <a:srgbClr val="C27BA0"/>
                </a:solidFill>
                <a:latin typeface="Amatic SC"/>
                <a:ea typeface="Amatic SC"/>
                <a:cs typeface="Amatic SC"/>
                <a:sym typeface="Amatic SC"/>
              </a:rPr>
              <a:t>Bitácora</a:t>
            </a:r>
            <a:endParaRPr sz="4000">
              <a:solidFill>
                <a:srgbClr val="C27BA0"/>
              </a:solidFill>
              <a:latin typeface="Amatic SC"/>
              <a:ea typeface="Amatic SC"/>
              <a:cs typeface="Amatic SC"/>
              <a:sym typeface="Amatic SC"/>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0"/>
                                        </p:tgtEl>
                                        <p:attrNameLst>
                                          <p:attrName>style.visibility</p:attrName>
                                        </p:attrNameLst>
                                      </p:cBhvr>
                                      <p:to>
                                        <p:strVal val="visible"/>
                                      </p:to>
                                    </p:set>
                                    <p:animEffect filter="fade" transition="in">
                                      <p:cBhvr>
                                        <p:cTn dur="1000"/>
                                        <p:tgtEl>
                                          <p:spTgt spid="80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1"/>
                                        </p:tgtEl>
                                        <p:attrNameLst>
                                          <p:attrName>style.visibility</p:attrName>
                                        </p:attrNameLst>
                                      </p:cBhvr>
                                      <p:to>
                                        <p:strVal val="visible"/>
                                      </p:to>
                                    </p:set>
                                    <p:animEffect filter="fade" transition="in">
                                      <p:cBhvr>
                                        <p:cTn dur="1000"/>
                                        <p:tgtEl>
                                          <p:spTgt spid="80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02"/>
                                        </p:tgtEl>
                                        <p:attrNameLst>
                                          <p:attrName>style.visibility</p:attrName>
                                        </p:attrNameLst>
                                      </p:cBhvr>
                                      <p:to>
                                        <p:strVal val="visible"/>
                                      </p:to>
                                    </p:set>
                                    <p:animEffect filter="fade" transition="in">
                                      <p:cBhvr>
                                        <p:cTn dur="1000"/>
                                        <p:tgtEl>
                                          <p:spTgt spid="80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