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</p:sldIdLst>
  <p:sldSz cy="5143500" cx="9144000"/>
  <p:notesSz cx="6858000" cy="9144000"/>
  <p:embeddedFontLst>
    <p:embeddedFont>
      <p:font typeface="Roboto Thin"/>
      <p:regular r:id="rId44"/>
      <p:bold r:id="rId45"/>
      <p:italic r:id="rId46"/>
      <p:boldItalic r:id="rId47"/>
    </p:embeddedFont>
    <p:embeddedFont>
      <p:font typeface="Roboto"/>
      <p:regular r:id="rId48"/>
      <p:bold r:id="rId49"/>
      <p:italic r:id="rId50"/>
      <p:boldItalic r:id="rId51"/>
    </p:embeddedFont>
    <p:embeddedFont>
      <p:font typeface="Roboto Medium"/>
      <p:regular r:id="rId52"/>
      <p:bold r:id="rId53"/>
      <p:italic r:id="rId54"/>
      <p:boldItalic r:id="rId55"/>
    </p:embeddedFont>
    <p:embeddedFont>
      <p:font typeface="Open Sans"/>
      <p:regular r:id="rId56"/>
      <p:bold r:id="rId57"/>
      <p:italic r:id="rId58"/>
      <p:boldItalic r:id="rId5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60" roundtripDataSignature="AMtx7mj6XI1wagelO0v6xS9fKrKLjkqJ+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2562899-2C2F-4D39-AFE8-610AD677E750}">
  <a:tblStyle styleId="{82562899-2C2F-4D39-AFE8-610AD677E75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font" Target="fonts/RobotoThin-regular.fntdata"/><Relationship Id="rId43" Type="http://schemas.openxmlformats.org/officeDocument/2006/relationships/slide" Target="slides/slide37.xml"/><Relationship Id="rId46" Type="http://schemas.openxmlformats.org/officeDocument/2006/relationships/font" Target="fonts/RobotoThin-italic.fntdata"/><Relationship Id="rId45" Type="http://schemas.openxmlformats.org/officeDocument/2006/relationships/font" Target="fonts/RobotoThin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Roboto-regular.fntdata"/><Relationship Id="rId47" Type="http://schemas.openxmlformats.org/officeDocument/2006/relationships/font" Target="fonts/RobotoThin-boldItalic.fntdata"/><Relationship Id="rId49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60" Type="http://customschemas.google.com/relationships/presentationmetadata" Target="metadata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font" Target="fonts/Roboto-boldItalic.fntdata"/><Relationship Id="rId50" Type="http://schemas.openxmlformats.org/officeDocument/2006/relationships/font" Target="fonts/Roboto-italic.fntdata"/><Relationship Id="rId53" Type="http://schemas.openxmlformats.org/officeDocument/2006/relationships/font" Target="fonts/RobotoMedium-bold.fntdata"/><Relationship Id="rId52" Type="http://schemas.openxmlformats.org/officeDocument/2006/relationships/font" Target="fonts/RobotoMedium-regular.fntdata"/><Relationship Id="rId11" Type="http://schemas.openxmlformats.org/officeDocument/2006/relationships/slide" Target="slides/slide5.xml"/><Relationship Id="rId55" Type="http://schemas.openxmlformats.org/officeDocument/2006/relationships/font" Target="fonts/RobotoMedium-boldItalic.fntdata"/><Relationship Id="rId10" Type="http://schemas.openxmlformats.org/officeDocument/2006/relationships/slide" Target="slides/slide4.xml"/><Relationship Id="rId54" Type="http://schemas.openxmlformats.org/officeDocument/2006/relationships/font" Target="fonts/RobotoMedium-italic.fntdata"/><Relationship Id="rId13" Type="http://schemas.openxmlformats.org/officeDocument/2006/relationships/slide" Target="slides/slide7.xml"/><Relationship Id="rId57" Type="http://schemas.openxmlformats.org/officeDocument/2006/relationships/font" Target="fonts/OpenSans-bold.fntdata"/><Relationship Id="rId12" Type="http://schemas.openxmlformats.org/officeDocument/2006/relationships/slide" Target="slides/slide6.xml"/><Relationship Id="rId56" Type="http://schemas.openxmlformats.org/officeDocument/2006/relationships/font" Target="fonts/OpenSans-regular.fntdata"/><Relationship Id="rId15" Type="http://schemas.openxmlformats.org/officeDocument/2006/relationships/slide" Target="slides/slide9.xml"/><Relationship Id="rId59" Type="http://schemas.openxmlformats.org/officeDocument/2006/relationships/font" Target="fonts/OpenSans-boldItalic.fntdata"/><Relationship Id="rId14" Type="http://schemas.openxmlformats.org/officeDocument/2006/relationships/slide" Target="slides/slide8.xml"/><Relationship Id="rId58" Type="http://schemas.openxmlformats.org/officeDocument/2006/relationships/font" Target="fonts/OpenSans-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030b75b5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030b75b5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f5187d5aaf_1_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1f5187d5aaf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02f0a5c559_0_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7" name="Google Shape;267;g202f0a5c559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02f78e0848_0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202f78e0848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030b75b545_0_21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g2030b75b545_0_2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c83d2e905e_1_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3" name="Google Shape;313;g2c83d2e905e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2c83d2e905e_1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g2c83d2e905e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c83d2e905e_1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9" name="Google Shape;359;g2c83d2e905e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202f0a5c559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" name="Google Shape;371;g202f0a5c55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02f78e0848_1_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g202f78e0848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02f78e0848_1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1" name="Google Shape;391;g202f78e0848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202f78e0848_1_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1" name="Google Shape;401;g202f78e0848_1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02f78e0848_1_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2" name="Google Shape;412;g202f78e0848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20314629f31_0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2" name="Google Shape;422;g20314629f3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7" name="Google Shape;43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030b75b545_0_5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030b75b545_0_5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20314629f31_0_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1" name="Google Shape;451;g20314629f31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2031892c628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4" name="Google Shape;464;g2031892c62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02f78e0848_1_6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6" name="Google Shape;476;g202f78e0848_1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g202f78e0848_1_7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0" name="Google Shape;490;g202f78e0848_1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202f16c9f11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g202f16c9f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2030b75b545_0_14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8" name="Google Shape;518;g2030b75b545_0_14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2" name="Google Shape;53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5" name="Google Shape;54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0302c060dd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g20302c060d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02e2bff84a_0_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g202e2bff84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030b75b545_0_5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030b75b545_0_5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030b75b545_0_5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030b75b545_0_5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030b75b545_0_8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030b75b545_0_8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" name="Google Shape;11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" name="Google Shape;12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7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47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3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41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4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5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45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45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45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Requires="p14">
      <p:transition spd="med">
        <p14:flip dir="l"/>
      </p:transition>
    </mc:Choice>
    <mc:Fallback>
      <p:transition spd="med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0" Type="http://schemas.openxmlformats.org/officeDocument/2006/relationships/image" Target="../media/image5.png"/><Relationship Id="rId9" Type="http://schemas.openxmlformats.org/officeDocument/2006/relationships/image" Target="../media/image15.png"/><Relationship Id="rId5" Type="http://schemas.openxmlformats.org/officeDocument/2006/relationships/image" Target="../media/image1.png"/><Relationship Id="rId6" Type="http://schemas.openxmlformats.org/officeDocument/2006/relationships/image" Target="../media/image10.png"/><Relationship Id="rId7" Type="http://schemas.openxmlformats.org/officeDocument/2006/relationships/image" Target="../media/image2.png"/><Relationship Id="rId8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Relationship Id="rId5" Type="http://schemas.openxmlformats.org/officeDocument/2006/relationships/image" Target="../media/image2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6.png"/><Relationship Id="rId4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8.png"/><Relationship Id="rId4" Type="http://schemas.openxmlformats.org/officeDocument/2006/relationships/image" Target="../media/image1.png"/><Relationship Id="rId11" Type="http://schemas.openxmlformats.org/officeDocument/2006/relationships/image" Target="../media/image48.png"/><Relationship Id="rId10" Type="http://schemas.openxmlformats.org/officeDocument/2006/relationships/image" Target="../media/image39.png"/><Relationship Id="rId9" Type="http://schemas.openxmlformats.org/officeDocument/2006/relationships/image" Target="../media/image33.png"/><Relationship Id="rId5" Type="http://schemas.openxmlformats.org/officeDocument/2006/relationships/image" Target="../media/image32.png"/><Relationship Id="rId6" Type="http://schemas.openxmlformats.org/officeDocument/2006/relationships/image" Target="../media/image38.jpg"/><Relationship Id="rId7" Type="http://schemas.openxmlformats.org/officeDocument/2006/relationships/image" Target="../media/image29.png"/><Relationship Id="rId8" Type="http://schemas.openxmlformats.org/officeDocument/2006/relationships/image" Target="../media/image4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Relationship Id="rId4" Type="http://schemas.openxmlformats.org/officeDocument/2006/relationships/image" Target="../media/image30.png"/><Relationship Id="rId5" Type="http://schemas.openxmlformats.org/officeDocument/2006/relationships/image" Target="../media/image47.png"/><Relationship Id="rId6" Type="http://schemas.openxmlformats.org/officeDocument/2006/relationships/image" Target="../media/image82.gif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Relationship Id="rId4" Type="http://schemas.openxmlformats.org/officeDocument/2006/relationships/image" Target="../media/image30.png"/><Relationship Id="rId5" Type="http://schemas.openxmlformats.org/officeDocument/2006/relationships/image" Target="../media/image4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Relationship Id="rId4" Type="http://schemas.openxmlformats.org/officeDocument/2006/relationships/image" Target="../media/image30.png"/><Relationship Id="rId5" Type="http://schemas.openxmlformats.org/officeDocument/2006/relationships/image" Target="../media/image5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Relationship Id="rId4" Type="http://schemas.openxmlformats.org/officeDocument/2006/relationships/image" Target="../media/image30.png"/><Relationship Id="rId5" Type="http://schemas.openxmlformats.org/officeDocument/2006/relationships/image" Target="../media/image43.png"/></Relationships>
</file>

<file path=ppt/slides/_rels/slide19.xml.rels><?xml version="1.0" encoding="UTF-8" standalone="yes"?><Relationships xmlns="http://schemas.openxmlformats.org/package/2006/relationships"><Relationship Id="rId11" Type="http://schemas.openxmlformats.org/officeDocument/2006/relationships/image" Target="../media/image41.png"/><Relationship Id="rId10" Type="http://schemas.openxmlformats.org/officeDocument/2006/relationships/image" Target="../media/image42.png"/><Relationship Id="rId13" Type="http://schemas.openxmlformats.org/officeDocument/2006/relationships/image" Target="../media/image56.gif"/><Relationship Id="rId1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Relationship Id="rId4" Type="http://schemas.openxmlformats.org/officeDocument/2006/relationships/image" Target="../media/image32.png"/><Relationship Id="rId9" Type="http://schemas.openxmlformats.org/officeDocument/2006/relationships/image" Target="../media/image55.png"/><Relationship Id="rId5" Type="http://schemas.openxmlformats.org/officeDocument/2006/relationships/image" Target="../media/image30.png"/><Relationship Id="rId6" Type="http://schemas.openxmlformats.org/officeDocument/2006/relationships/image" Target="../media/image29.png"/><Relationship Id="rId7" Type="http://schemas.openxmlformats.org/officeDocument/2006/relationships/image" Target="../media/image53.png"/><Relationship Id="rId8" Type="http://schemas.openxmlformats.org/officeDocument/2006/relationships/image" Target="../media/image7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59.png"/><Relationship Id="rId5" Type="http://schemas.openxmlformats.org/officeDocument/2006/relationships/image" Target="../media/image1.png"/><Relationship Id="rId6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46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57.png"/><Relationship Id="rId7" Type="http://schemas.openxmlformats.org/officeDocument/2006/relationships/image" Target="../media/image5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51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64.png"/><Relationship Id="rId7" Type="http://schemas.openxmlformats.org/officeDocument/2006/relationships/image" Target="../media/image6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63.png"/><Relationship Id="rId7" Type="http://schemas.openxmlformats.org/officeDocument/2006/relationships/image" Target="../media/image6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75.png"/><Relationship Id="rId7" Type="http://schemas.openxmlformats.org/officeDocument/2006/relationships/image" Target="../media/image7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74.png"/><Relationship Id="rId7" Type="http://schemas.openxmlformats.org/officeDocument/2006/relationships/image" Target="../media/image7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6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73.png"/><Relationship Id="rId7" Type="http://schemas.openxmlformats.org/officeDocument/2006/relationships/image" Target="../media/image7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6.png"/><Relationship Id="rId4" Type="http://schemas.openxmlformats.org/officeDocument/2006/relationships/image" Target="../media/image30.png"/><Relationship Id="rId5" Type="http://schemas.openxmlformats.org/officeDocument/2006/relationships/image" Target="../media/image4.png"/><Relationship Id="rId6" Type="http://schemas.openxmlformats.org/officeDocument/2006/relationships/image" Target="../media/image6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30.png"/><Relationship Id="rId7" Type="http://schemas.openxmlformats.org/officeDocument/2006/relationships/image" Target="../media/image6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6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66.png"/><Relationship Id="rId4" Type="http://schemas.openxmlformats.org/officeDocument/2006/relationships/image" Target="../media/image30.png"/><Relationship Id="rId5" Type="http://schemas.openxmlformats.org/officeDocument/2006/relationships/image" Target="../media/image4.png"/><Relationship Id="rId6" Type="http://schemas.openxmlformats.org/officeDocument/2006/relationships/image" Target="../media/image6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66.png"/><Relationship Id="rId4" Type="http://schemas.openxmlformats.org/officeDocument/2006/relationships/image" Target="../media/image30.png"/><Relationship Id="rId5" Type="http://schemas.openxmlformats.org/officeDocument/2006/relationships/image" Target="../media/image4.png"/><Relationship Id="rId6" Type="http://schemas.openxmlformats.org/officeDocument/2006/relationships/image" Target="../media/image65.png"/></Relationships>
</file>

<file path=ppt/slides/_rels/slide34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unbosque.edu.co/responsabilidad-social/proyecto/biciparqueaderos-ueb" TargetMode="External"/><Relationship Id="rId10" Type="http://schemas.openxmlformats.org/officeDocument/2006/relationships/hyperlink" Target="https://www.unilibre.edu.co/bogota/ul/noticias/noticias-universitarias/3651-estudio-de-la-universidad-libre-revela-completa-radiografia-del-uso-de-la-bicicleta-en-bogota" TargetMode="External"/><Relationship Id="rId13" Type="http://schemas.openxmlformats.org/officeDocument/2006/relationships/hyperlink" Target="https://diyi0t.com/technical-datasheet-microcontroller-comparison/#google_vignette" TargetMode="External"/><Relationship Id="rId12" Type="http://schemas.openxmlformats.org/officeDocument/2006/relationships/hyperlink" Target="https://institutolean.cl/lean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6.png"/><Relationship Id="rId4" Type="http://schemas.openxmlformats.org/officeDocument/2006/relationships/hyperlink" Target="https://www.larepublica.co/empresas/la-venta-de-patinetas-electricas-registro-un-incremento-de-148-en-el-ultimo-ano-3535354#:~:text=La%20inclusi%C3%B3n%20de%20este%20elemento,148%25%20con%20respecto%20a%202022" TargetMode="External"/><Relationship Id="rId9" Type="http://schemas.openxmlformats.org/officeDocument/2006/relationships/hyperlink" Target="https://www.movilidadbogota.gov.co/web/noticia/la_ciudad_se_consolida_como_un_referente_mundial_en_el_uso_y_promocion_de_la_bicicleta" TargetMode="External"/><Relationship Id="rId15" Type="http://schemas.openxmlformats.org/officeDocument/2006/relationships/image" Target="../media/image4.png"/><Relationship Id="rId14" Type="http://schemas.openxmlformats.org/officeDocument/2006/relationships/image" Target="../media/image30.png"/><Relationship Id="rId16" Type="http://schemas.openxmlformats.org/officeDocument/2006/relationships/image" Target="../media/image65.png"/><Relationship Id="rId5" Type="http://schemas.openxmlformats.org/officeDocument/2006/relationships/hyperlink" Target="http://www.repositorio.usac.edu.gt/id/eprint/13731" TargetMode="External"/><Relationship Id="rId6" Type="http://schemas.openxmlformats.org/officeDocument/2006/relationships/hyperlink" Target="https://hdl.handle.net/20.500.12494/13707" TargetMode="External"/><Relationship Id="rId7" Type="http://schemas.openxmlformats.org/officeDocument/2006/relationships/hyperlink" Target="https://repository.universidadean.edu.co/handle/10882/13551" TargetMode="External"/><Relationship Id="rId8" Type="http://schemas.openxmlformats.org/officeDocument/2006/relationships/hyperlink" Target="https://www.semana.com/economia/empresas/articulo/la-bici-metodo-de-transporte-economico-y-saludable-como-aumentar-el-uso-en-las-empresas/202316/" TargetMode="External"/></Relationships>
</file>

<file path=ppt/slides/_rels/slide35.xml.rels><?xml version="1.0" encoding="UTF-8" standalone="yes"?><Relationships xmlns="http://schemas.openxmlformats.org/package/2006/relationships"><Relationship Id="rId11" Type="http://schemas.openxmlformats.org/officeDocument/2006/relationships/image" Target="../media/image65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6.png"/><Relationship Id="rId4" Type="http://schemas.openxmlformats.org/officeDocument/2006/relationships/hyperlink" Target="https://www.mactronica.com.co/search?q=arduino+pro+mini&amp;fields=name" TargetMode="External"/><Relationship Id="rId9" Type="http://schemas.openxmlformats.org/officeDocument/2006/relationships/image" Target="../media/image30.png"/><Relationship Id="rId5" Type="http://schemas.openxmlformats.org/officeDocument/2006/relationships/hyperlink" Target="https://manuals.plus/es/elechouse/pn532-nfc-rfid-module-manual" TargetMode="External"/><Relationship Id="rId6" Type="http://schemas.openxmlformats.org/officeDocument/2006/relationships/hyperlink" Target="https://www.sparkfun.com/" TargetMode="External"/><Relationship Id="rId7" Type="http://schemas.openxmlformats.org/officeDocument/2006/relationships/hyperlink" Target="https://www.sparkfun.com/news/tags/rfid" TargetMode="External"/><Relationship Id="rId8" Type="http://schemas.openxmlformats.org/officeDocument/2006/relationships/hyperlink" Target="https://www.researchgate.net/publication/379506995_Radio_Frequency_Identification_RFID_in_Libraries" TargetMode="Externa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80.png"/><Relationship Id="rId4" Type="http://schemas.openxmlformats.org/officeDocument/2006/relationships/image" Target="../media/image66.png"/><Relationship Id="rId5" Type="http://schemas.openxmlformats.org/officeDocument/2006/relationships/image" Target="../media/image81.png"/><Relationship Id="rId6" Type="http://schemas.openxmlformats.org/officeDocument/2006/relationships/image" Target="../media/image79.png"/><Relationship Id="rId7" Type="http://schemas.openxmlformats.org/officeDocument/2006/relationships/image" Target="../media/image4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80.png"/><Relationship Id="rId4" Type="http://schemas.openxmlformats.org/officeDocument/2006/relationships/image" Target="../media/image32.png"/><Relationship Id="rId5" Type="http://schemas.openxmlformats.org/officeDocument/2006/relationships/image" Target="../media/image29.png"/><Relationship Id="rId6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0.png"/><Relationship Id="rId6" Type="http://schemas.openxmlformats.org/officeDocument/2006/relationships/image" Target="../media/image17.png"/><Relationship Id="rId7" Type="http://schemas.openxmlformats.org/officeDocument/2006/relationships/image" Target="../media/image14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Relationship Id="rId4" Type="http://schemas.openxmlformats.org/officeDocument/2006/relationships/image" Target="../media/image21.png"/><Relationship Id="rId5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Relationship Id="rId4" Type="http://schemas.openxmlformats.org/officeDocument/2006/relationships/image" Target="../media/image18.png"/><Relationship Id="rId5" Type="http://schemas.openxmlformats.org/officeDocument/2006/relationships/image" Target="../media/image4.png"/><Relationship Id="rId6" Type="http://schemas.openxmlformats.org/officeDocument/2006/relationships/image" Target="../media/image3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7.png"/><Relationship Id="rId4" Type="http://schemas.openxmlformats.org/officeDocument/2006/relationships/image" Target="../media/image58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4.png"/><Relationship Id="rId8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80BC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422413">
            <a:off x="8143611" y="755400"/>
            <a:ext cx="807076" cy="923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10400" y="1991425"/>
            <a:ext cx="862976" cy="8187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" name="Google Shape;56;p2"/>
          <p:cNvGrpSpPr/>
          <p:nvPr/>
        </p:nvGrpSpPr>
        <p:grpSpPr>
          <a:xfrm>
            <a:off x="214431" y="959114"/>
            <a:ext cx="11685726" cy="5619051"/>
            <a:chOff x="216581" y="1008114"/>
            <a:chExt cx="11685726" cy="5619051"/>
          </a:xfrm>
        </p:grpSpPr>
        <p:sp>
          <p:nvSpPr>
            <p:cNvPr id="57" name="Google Shape;57;p2"/>
            <p:cNvSpPr/>
            <p:nvPr/>
          </p:nvSpPr>
          <p:spPr>
            <a:xfrm rot="-1152379">
              <a:off x="4502661" y="2224364"/>
              <a:ext cx="5144227" cy="2899622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8" name="Google Shape;58;p2"/>
            <p:cNvGrpSpPr/>
            <p:nvPr/>
          </p:nvGrpSpPr>
          <p:grpSpPr>
            <a:xfrm>
              <a:off x="216581" y="1008114"/>
              <a:ext cx="11685726" cy="5619051"/>
              <a:chOff x="216581" y="1008114"/>
              <a:chExt cx="11685726" cy="5619051"/>
            </a:xfrm>
          </p:grpSpPr>
          <p:sp>
            <p:nvSpPr>
              <p:cNvPr id="59" name="Google Shape;59;p2"/>
              <p:cNvSpPr/>
              <p:nvPr/>
            </p:nvSpPr>
            <p:spPr>
              <a:xfrm rot="-1152379">
                <a:off x="6313886" y="1754887"/>
                <a:ext cx="5144227" cy="3570876"/>
              </a:xfrm>
              <a:prstGeom prst="triangle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 rot="-1152379">
                <a:off x="2672036" y="2962089"/>
                <a:ext cx="5144227" cy="2899622"/>
              </a:xfrm>
              <a:prstGeom prst="triangle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 rot="-1152223">
                <a:off x="1980597" y="3598503"/>
                <a:ext cx="2800006" cy="1729981"/>
              </a:xfrm>
              <a:prstGeom prst="triangle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 rot="-1152223">
                <a:off x="423197" y="3823903"/>
                <a:ext cx="2800006" cy="1729981"/>
              </a:xfrm>
              <a:prstGeom prst="triangle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63" name="Google Shape;63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24225" y="2839975"/>
            <a:ext cx="108250" cy="5715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2"/>
          <p:cNvSpPr txBox="1"/>
          <p:nvPr/>
        </p:nvSpPr>
        <p:spPr>
          <a:xfrm>
            <a:off x="4912800" y="3800550"/>
            <a:ext cx="3965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es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Institucional</a:t>
            </a:r>
            <a:endParaRPr b="1" i="0" sz="5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5774475" y="4332900"/>
            <a:ext cx="2706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s" sz="900" u="none" cap="none" strike="noStrike">
                <a:solidFill>
                  <a:srgbClr val="F57519"/>
                </a:solidFill>
                <a:latin typeface="Arial"/>
                <a:ea typeface="Arial"/>
                <a:cs typeface="Arial"/>
                <a:sym typeface="Arial"/>
              </a:rPr>
              <a:t>Por una cultura de vida, su calidad y su sentido</a:t>
            </a:r>
            <a:endParaRPr b="0" i="0" sz="900" u="none" cap="none" strike="noStrike">
              <a:solidFill>
                <a:srgbClr val="F5751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8150" y="323975"/>
            <a:ext cx="2061650" cy="42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147926" y="560878"/>
            <a:ext cx="365425" cy="1249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2"/>
          <p:cNvSpPr txBox="1"/>
          <p:nvPr/>
        </p:nvSpPr>
        <p:spPr>
          <a:xfrm>
            <a:off x="262200" y="1080774"/>
            <a:ext cx="50061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b="1" i="0" lang="e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SISTEMA DE INGRESO, REGISTRO Y GESTIÓN DE MOVILIDAD INDIVIDUAL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t/>
            </a:r>
            <a:endParaRPr b="1" i="0" sz="5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548869" y="2314575"/>
            <a:ext cx="1375263" cy="37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1266827">
            <a:off x="4571990" y="471005"/>
            <a:ext cx="4211212" cy="2368919"/>
          </a:xfrm>
          <a:prstGeom prst="cloud">
            <a:avLst/>
          </a:prstGeom>
          <a:noFill/>
          <a:ln>
            <a:noFill/>
          </a:ln>
        </p:spPr>
      </p:pic>
      <p:pic>
        <p:nvPicPr>
          <p:cNvPr id="71" name="Google Shape;71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-20375" y="1484175"/>
            <a:ext cx="9316775" cy="385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02878" y="615274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2"/>
          <p:cNvSpPr txBox="1"/>
          <p:nvPr/>
        </p:nvSpPr>
        <p:spPr>
          <a:xfrm>
            <a:off x="6214100" y="53363"/>
            <a:ext cx="2321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s" sz="2400">
                <a:solidFill>
                  <a:srgbClr val="80BC00"/>
                </a:solidFill>
              </a:rPr>
              <a:t>Contexto y problema</a:t>
            </a:r>
            <a:endParaRPr b="1" i="0" sz="24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22"/>
          <p:cNvPicPr preferRelativeResize="0"/>
          <p:nvPr/>
        </p:nvPicPr>
        <p:blipFill rotWithShape="1">
          <a:blip r:embed="rId5">
            <a:alphaModFix/>
          </a:blip>
          <a:srcRect b="41968" l="20040" r="9566" t="0"/>
          <a:stretch/>
        </p:blipFill>
        <p:spPr>
          <a:xfrm>
            <a:off x="0" y="2030850"/>
            <a:ext cx="9143998" cy="3112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03597" y="139000"/>
            <a:ext cx="4918426" cy="486548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2"/>
          <p:cNvSpPr txBox="1"/>
          <p:nvPr/>
        </p:nvSpPr>
        <p:spPr>
          <a:xfrm>
            <a:off x="6308575" y="1382625"/>
            <a:ext cx="2551800" cy="13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chemeClr val="dk2"/>
                </a:solidFill>
              </a:rPr>
              <a:t>Variable a medir:</a:t>
            </a:r>
            <a:br>
              <a:rPr b="1" lang="es" sz="1700">
                <a:solidFill>
                  <a:schemeClr val="dk2"/>
                </a:solidFill>
              </a:rPr>
            </a:br>
            <a:r>
              <a:rPr lang="es" sz="1700">
                <a:solidFill>
                  <a:schemeClr val="dk2"/>
                </a:solidFill>
              </a:rPr>
              <a:t>Reducción</a:t>
            </a:r>
            <a:r>
              <a:rPr lang="es" sz="1700">
                <a:solidFill>
                  <a:schemeClr val="dk2"/>
                </a:solidFill>
              </a:rPr>
              <a:t> de tiempo de ingreso y salida.</a:t>
            </a:r>
            <a:endParaRPr sz="1700">
              <a:solidFill>
                <a:schemeClr val="dk2"/>
              </a:solidFill>
            </a:endParaRPr>
          </a:p>
        </p:txBody>
      </p:sp>
      <p:pic>
        <p:nvPicPr>
          <p:cNvPr id="166" name="Google Shape;166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46525" y="2362800"/>
            <a:ext cx="1939525" cy="193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mph" presetID="8" presetSubtype="0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"/>
          <p:cNvSpPr txBox="1"/>
          <p:nvPr/>
        </p:nvSpPr>
        <p:spPr>
          <a:xfrm>
            <a:off x="1010500" y="526325"/>
            <a:ext cx="27348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3700">
                <a:solidFill>
                  <a:srgbClr val="80BC00"/>
                </a:solidFill>
              </a:rPr>
              <a:t>Objetivos</a:t>
            </a:r>
            <a:endParaRPr b="1" i="0" sz="37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5"/>
          <p:cNvSpPr txBox="1"/>
          <p:nvPr/>
        </p:nvSpPr>
        <p:spPr>
          <a:xfrm>
            <a:off x="1010500" y="1209263"/>
            <a:ext cx="1658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" sz="2700">
                <a:solidFill>
                  <a:srgbClr val="3F4727"/>
                </a:solidFill>
              </a:rPr>
              <a:t>General</a:t>
            </a:r>
            <a:endParaRPr b="1" i="0" sz="2700" u="none" cap="none" strike="noStrike">
              <a:solidFill>
                <a:srgbClr val="3F472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4993767">
            <a:off x="-139345" y="932170"/>
            <a:ext cx="2220290" cy="7160881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5"/>
          <p:cNvSpPr txBox="1"/>
          <p:nvPr/>
        </p:nvSpPr>
        <p:spPr>
          <a:xfrm>
            <a:off x="218350" y="1710900"/>
            <a:ext cx="4319100" cy="1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chemeClr val="dk1"/>
                </a:solidFill>
              </a:rPr>
              <a:t>“Desarrollar un producto mínimo viable de un sistema de información para el ingreso, el registro y la gestión del acceso de vehículos de movilidad individual a las instalaciones de organizaciones que prestan este tipo de servicio de parqueo, con el fin de mejorar los tiempos de ingreso y egreso de respectivos usuarios”. Para soportarlo, se acompaña de los siguientes objetivos específicos:</a:t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462816">
            <a:off x="4681673" y="2173112"/>
            <a:ext cx="771285" cy="41758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7" name="Google Shape;177;p5"/>
          <p:cNvCxnSpPr/>
          <p:nvPr/>
        </p:nvCxnSpPr>
        <p:spPr>
          <a:xfrm rot="10800000">
            <a:off x="5067325" y="214025"/>
            <a:ext cx="0" cy="2085000"/>
          </a:xfrm>
          <a:prstGeom prst="straightConnector1">
            <a:avLst/>
          </a:prstGeom>
          <a:noFill/>
          <a:ln cap="flat" cmpd="sng" w="9525">
            <a:solidFill>
              <a:srgbClr val="3F4727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8" name="Google Shape;178;p5"/>
          <p:cNvCxnSpPr/>
          <p:nvPr/>
        </p:nvCxnSpPr>
        <p:spPr>
          <a:xfrm rot="10800000">
            <a:off x="5067325" y="2640563"/>
            <a:ext cx="0" cy="1939500"/>
          </a:xfrm>
          <a:prstGeom prst="straightConnector1">
            <a:avLst/>
          </a:prstGeom>
          <a:noFill/>
          <a:ln cap="flat" cmpd="sng" w="9525">
            <a:solidFill>
              <a:srgbClr val="3F4727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9" name="Google Shape;179;p5"/>
          <p:cNvSpPr txBox="1"/>
          <p:nvPr/>
        </p:nvSpPr>
        <p:spPr>
          <a:xfrm>
            <a:off x="6006125" y="142650"/>
            <a:ext cx="26052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1" lang="es" sz="2700">
                <a:solidFill>
                  <a:srgbClr val="3F4727"/>
                </a:solidFill>
              </a:rPr>
              <a:t>Específicos</a:t>
            </a:r>
            <a:endParaRPr b="1" i="0" sz="2700" u="none" cap="none" strike="noStrike">
              <a:solidFill>
                <a:srgbClr val="3F472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5"/>
          <p:cNvSpPr txBox="1"/>
          <p:nvPr/>
        </p:nvSpPr>
        <p:spPr>
          <a:xfrm>
            <a:off x="5409375" y="705475"/>
            <a:ext cx="3514200" cy="39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s" sz="1100">
                <a:solidFill>
                  <a:schemeClr val="dk1"/>
                </a:solidFill>
              </a:rPr>
              <a:t>Realizar un análisis de los procesos relacionados con el ingreso, el registro y la gestión del acceso de vehículos de movilidad individual en una organización en particular para determinar los requerimientos funcionales y no funcionales del sistema de información.</a:t>
            </a:r>
            <a:endParaRPr sz="1100">
              <a:solidFill>
                <a:schemeClr val="dk1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</a:pPr>
            <a:r>
              <a:rPr lang="es" sz="1100">
                <a:solidFill>
                  <a:schemeClr val="dk1"/>
                </a:solidFill>
              </a:rPr>
              <a:t>Diseñar y construir un producto mínimo viable de un sistema de información que soporte los requerimientos planteados con el fin de mejorar los tiempos de ingreso y egreso de los usuarios con vehículos de movilidad individual.</a:t>
            </a:r>
            <a:endParaRPr sz="1100">
              <a:solidFill>
                <a:schemeClr val="dk1"/>
              </a:solidFill>
            </a:endParaRPr>
          </a:p>
          <a:p>
            <a:pPr indent="-3048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s" sz="1100">
                <a:solidFill>
                  <a:schemeClr val="dk1"/>
                </a:solidFill>
              </a:rPr>
              <a:t>Medir los tiempos de ingreso y egreso de usuarios mediante un pilotaje a las instalaciones de una organización que preste el servicio de parqueo a vehículos de movilidad individual, antes y después de la implementación del producto mínimo viable en un escenario de prueba con el fin de analizar si hubo una mejora en dichos tiempos.</a:t>
            </a:r>
            <a:endParaRPr sz="1000">
              <a:solidFill>
                <a:srgbClr val="0D0D0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4756128">
            <a:off x="-294324" y="1880500"/>
            <a:ext cx="2132874" cy="6878922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2"/>
          <p:cNvSpPr txBox="1"/>
          <p:nvPr/>
        </p:nvSpPr>
        <p:spPr>
          <a:xfrm>
            <a:off x="892200" y="105375"/>
            <a:ext cx="61197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2600">
                <a:solidFill>
                  <a:srgbClr val="80BC00"/>
                </a:solidFill>
              </a:rPr>
              <a:t>Diseño </a:t>
            </a:r>
            <a:endParaRPr b="1" sz="2600">
              <a:solidFill>
                <a:srgbClr val="80B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2600">
                <a:solidFill>
                  <a:srgbClr val="80BC00"/>
                </a:solidFill>
              </a:rPr>
              <a:t>metodológico</a:t>
            </a:r>
            <a:endParaRPr b="1" i="0" sz="26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2"/>
          <p:cNvSpPr/>
          <p:nvPr/>
        </p:nvSpPr>
        <p:spPr>
          <a:xfrm>
            <a:off x="506975" y="1431750"/>
            <a:ext cx="2196900" cy="1140000"/>
          </a:xfrm>
          <a:prstGeom prst="roundRect">
            <a:avLst>
              <a:gd fmla="val 16667" name="adj"/>
            </a:avLst>
          </a:prstGeom>
          <a:solidFill>
            <a:srgbClr val="80BC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Identificación</a:t>
            </a:r>
            <a:r>
              <a:rPr lang="es">
                <a:solidFill>
                  <a:schemeClr val="lt1"/>
                </a:solidFill>
              </a:rPr>
              <a:t> del valor desde la perspectiva del cliente.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89" name="Google Shape;189;p12"/>
          <p:cNvSpPr/>
          <p:nvPr/>
        </p:nvSpPr>
        <p:spPr>
          <a:xfrm>
            <a:off x="3473550" y="1431750"/>
            <a:ext cx="2196900" cy="1140000"/>
          </a:xfrm>
          <a:prstGeom prst="roundRect">
            <a:avLst>
              <a:gd fmla="val 16667" name="adj"/>
            </a:avLst>
          </a:prstGeom>
          <a:solidFill>
            <a:srgbClr val="80BC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Mapeo del flujo de valor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0" name="Google Shape;190;p12"/>
          <p:cNvSpPr/>
          <p:nvPr/>
        </p:nvSpPr>
        <p:spPr>
          <a:xfrm>
            <a:off x="6456200" y="1431750"/>
            <a:ext cx="2196900" cy="1140000"/>
          </a:xfrm>
          <a:prstGeom prst="roundRect">
            <a:avLst>
              <a:gd fmla="val 16667" name="adj"/>
            </a:avLst>
          </a:prstGeom>
          <a:solidFill>
            <a:srgbClr val="80BC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Eliminación</a:t>
            </a:r>
            <a:r>
              <a:rPr lang="es">
                <a:solidFill>
                  <a:schemeClr val="lt1"/>
                </a:solidFill>
              </a:rPr>
              <a:t> de “</a:t>
            </a:r>
            <a:r>
              <a:rPr lang="es">
                <a:solidFill>
                  <a:schemeClr val="lt1"/>
                </a:solidFill>
              </a:rPr>
              <a:t>desperdicios”</a:t>
            </a:r>
            <a:r>
              <a:rPr lang="e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1" name="Google Shape;191;p12"/>
          <p:cNvSpPr/>
          <p:nvPr/>
        </p:nvSpPr>
        <p:spPr>
          <a:xfrm>
            <a:off x="6360675" y="3137450"/>
            <a:ext cx="2196900" cy="1140000"/>
          </a:xfrm>
          <a:prstGeom prst="roundRect">
            <a:avLst>
              <a:gd fmla="val 16667" name="adj"/>
            </a:avLst>
          </a:prstGeom>
          <a:solidFill>
            <a:srgbClr val="80BC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Creación</a:t>
            </a:r>
            <a:r>
              <a:rPr lang="es">
                <a:solidFill>
                  <a:schemeClr val="lt1"/>
                </a:solidFill>
              </a:rPr>
              <a:t> de flujo continuo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2" name="Google Shape;192;p12"/>
          <p:cNvSpPr/>
          <p:nvPr/>
        </p:nvSpPr>
        <p:spPr>
          <a:xfrm>
            <a:off x="3595525" y="3141775"/>
            <a:ext cx="2196900" cy="1140000"/>
          </a:xfrm>
          <a:prstGeom prst="roundRect">
            <a:avLst>
              <a:gd fmla="val 16667" name="adj"/>
            </a:avLst>
          </a:prstGeom>
          <a:solidFill>
            <a:srgbClr val="80BC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Búsqueda</a:t>
            </a:r>
            <a:r>
              <a:rPr lang="es">
                <a:solidFill>
                  <a:schemeClr val="lt1"/>
                </a:solidFill>
              </a:rPr>
              <a:t> de la </a:t>
            </a:r>
            <a:r>
              <a:rPr lang="es">
                <a:solidFill>
                  <a:schemeClr val="lt1"/>
                </a:solidFill>
              </a:rPr>
              <a:t>perfección</a:t>
            </a:r>
            <a:r>
              <a:rPr lang="es">
                <a:solidFill>
                  <a:schemeClr val="lt1"/>
                </a:solidFill>
              </a:rPr>
              <a:t> a </a:t>
            </a:r>
            <a:r>
              <a:rPr lang="es">
                <a:solidFill>
                  <a:schemeClr val="lt1"/>
                </a:solidFill>
              </a:rPr>
              <a:t>través</a:t>
            </a:r>
            <a:r>
              <a:rPr lang="es">
                <a:solidFill>
                  <a:schemeClr val="lt1"/>
                </a:solidFill>
              </a:rPr>
              <a:t> </a:t>
            </a:r>
            <a:r>
              <a:rPr lang="es">
                <a:solidFill>
                  <a:schemeClr val="lt1"/>
                </a:solidFill>
              </a:rPr>
              <a:t>de la</a:t>
            </a:r>
            <a:r>
              <a:rPr lang="es">
                <a:solidFill>
                  <a:schemeClr val="lt1"/>
                </a:solidFill>
              </a:rPr>
              <a:t> mejora continua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93" name="Google Shape;193;p12"/>
          <p:cNvSpPr/>
          <p:nvPr/>
        </p:nvSpPr>
        <p:spPr>
          <a:xfrm>
            <a:off x="2104675" y="2256750"/>
            <a:ext cx="722100" cy="6300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1</a:t>
            </a:r>
            <a:endParaRPr/>
          </a:p>
        </p:txBody>
      </p:sp>
      <p:sp>
        <p:nvSpPr>
          <p:cNvPr id="194" name="Google Shape;194;p12"/>
          <p:cNvSpPr/>
          <p:nvPr/>
        </p:nvSpPr>
        <p:spPr>
          <a:xfrm>
            <a:off x="8095000" y="3895850"/>
            <a:ext cx="722100" cy="6300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4</a:t>
            </a:r>
            <a:endParaRPr/>
          </a:p>
        </p:txBody>
      </p:sp>
      <p:sp>
        <p:nvSpPr>
          <p:cNvPr id="195" name="Google Shape;195;p12"/>
          <p:cNvSpPr/>
          <p:nvPr/>
        </p:nvSpPr>
        <p:spPr>
          <a:xfrm>
            <a:off x="8001600" y="2256750"/>
            <a:ext cx="722100" cy="6300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3</a:t>
            </a:r>
            <a:endParaRPr/>
          </a:p>
        </p:txBody>
      </p:sp>
      <p:sp>
        <p:nvSpPr>
          <p:cNvPr id="196" name="Google Shape;196;p12"/>
          <p:cNvSpPr/>
          <p:nvPr/>
        </p:nvSpPr>
        <p:spPr>
          <a:xfrm>
            <a:off x="5188975" y="2256750"/>
            <a:ext cx="722100" cy="6300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2</a:t>
            </a:r>
            <a:endParaRPr/>
          </a:p>
        </p:txBody>
      </p:sp>
      <p:sp>
        <p:nvSpPr>
          <p:cNvPr id="197" name="Google Shape;197;p12"/>
          <p:cNvSpPr/>
          <p:nvPr/>
        </p:nvSpPr>
        <p:spPr>
          <a:xfrm>
            <a:off x="5329675" y="3895850"/>
            <a:ext cx="722100" cy="630000"/>
          </a:xfrm>
          <a:prstGeom prst="ellipse">
            <a:avLst/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5</a:t>
            </a:r>
            <a:endParaRPr/>
          </a:p>
        </p:txBody>
      </p:sp>
      <p:sp>
        <p:nvSpPr>
          <p:cNvPr id="198" name="Google Shape;198;p12"/>
          <p:cNvSpPr/>
          <p:nvPr/>
        </p:nvSpPr>
        <p:spPr>
          <a:xfrm>
            <a:off x="2780675" y="1746250"/>
            <a:ext cx="600000" cy="510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2"/>
          <p:cNvSpPr/>
          <p:nvPr/>
        </p:nvSpPr>
        <p:spPr>
          <a:xfrm>
            <a:off x="5763325" y="1837200"/>
            <a:ext cx="600000" cy="510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2"/>
          <p:cNvSpPr/>
          <p:nvPr/>
        </p:nvSpPr>
        <p:spPr>
          <a:xfrm>
            <a:off x="7159125" y="2698750"/>
            <a:ext cx="600000" cy="311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2"/>
          <p:cNvSpPr/>
          <p:nvPr/>
        </p:nvSpPr>
        <p:spPr>
          <a:xfrm>
            <a:off x="5837900" y="3482250"/>
            <a:ext cx="448200" cy="413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g2030b75b54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9600" y="33200"/>
            <a:ext cx="3718751" cy="4851026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2030b75b545_0_0"/>
          <p:cNvSpPr txBox="1"/>
          <p:nvPr/>
        </p:nvSpPr>
        <p:spPr>
          <a:xfrm>
            <a:off x="1208050" y="82475"/>
            <a:ext cx="61197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2600">
                <a:solidFill>
                  <a:srgbClr val="80BC00"/>
                </a:solidFill>
              </a:rPr>
              <a:t>Diseño </a:t>
            </a:r>
            <a:endParaRPr b="1" sz="2600">
              <a:solidFill>
                <a:srgbClr val="80B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2600">
                <a:solidFill>
                  <a:srgbClr val="80BC00"/>
                </a:solidFill>
              </a:rPr>
              <a:t>metodológico</a:t>
            </a:r>
            <a:endParaRPr b="1" i="0" sz="26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8" name="Google Shape;208;g2030b75b545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9" name="Google Shape;209;g2030b75b545_0_0"/>
          <p:cNvGrpSpPr/>
          <p:nvPr/>
        </p:nvGrpSpPr>
        <p:grpSpPr>
          <a:xfrm>
            <a:off x="1081770" y="1897973"/>
            <a:ext cx="2754912" cy="524078"/>
            <a:chOff x="1593000" y="2322568"/>
            <a:chExt cx="2939827" cy="643356"/>
          </a:xfrm>
        </p:grpSpPr>
        <p:sp>
          <p:nvSpPr>
            <p:cNvPr id="210" name="Google Shape;210;g2030b75b545_0_0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g2030b75b545_0_0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g2030b75b545_0_0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Análisis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3" name="Google Shape;213;g2030b75b545_0_0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g2030b75b545_0_0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02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</p:grpSp>
      <p:grpSp>
        <p:nvGrpSpPr>
          <p:cNvPr id="215" name="Google Shape;215;g2030b75b545_0_0"/>
          <p:cNvGrpSpPr/>
          <p:nvPr/>
        </p:nvGrpSpPr>
        <p:grpSpPr>
          <a:xfrm>
            <a:off x="1081699" y="4081445"/>
            <a:ext cx="2754998" cy="524078"/>
            <a:chOff x="1030525" y="2289348"/>
            <a:chExt cx="3219208" cy="643356"/>
          </a:xfrm>
        </p:grpSpPr>
        <p:sp>
          <p:nvSpPr>
            <p:cNvPr id="216" name="Google Shape;216;g2030b75b545_0_0"/>
            <p:cNvSpPr/>
            <p:nvPr/>
          </p:nvSpPr>
          <p:spPr>
            <a:xfrm flipH="1">
              <a:off x="1717924" y="2289727"/>
              <a:ext cx="1844400" cy="642600"/>
            </a:xfrm>
            <a:prstGeom prst="rect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g2030b75b545_0_0"/>
            <p:cNvSpPr/>
            <p:nvPr/>
          </p:nvSpPr>
          <p:spPr>
            <a:xfrm rot="-5400000">
              <a:off x="3218480" y="1901451"/>
              <a:ext cx="643356" cy="1419149"/>
            </a:xfrm>
            <a:prstGeom prst="flowChartOffpageConnector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g2030b75b545_0_0"/>
            <p:cNvSpPr/>
            <p:nvPr/>
          </p:nvSpPr>
          <p:spPr>
            <a:xfrm>
              <a:off x="1853700" y="2369947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Despliegue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9" name="Google Shape;219;g2030b75b545_0_0"/>
            <p:cNvSpPr/>
            <p:nvPr/>
          </p:nvSpPr>
          <p:spPr>
            <a:xfrm>
              <a:off x="1030525" y="2289727"/>
              <a:ext cx="6900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05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</p:grpSp>
      <p:grpSp>
        <p:nvGrpSpPr>
          <p:cNvPr id="220" name="Google Shape;220;g2030b75b545_0_0"/>
          <p:cNvGrpSpPr/>
          <p:nvPr/>
        </p:nvGrpSpPr>
        <p:grpSpPr>
          <a:xfrm>
            <a:off x="1081743" y="3388086"/>
            <a:ext cx="2754912" cy="524078"/>
            <a:chOff x="1593000" y="2322568"/>
            <a:chExt cx="2939827" cy="643356"/>
          </a:xfrm>
        </p:grpSpPr>
        <p:sp>
          <p:nvSpPr>
            <p:cNvPr id="221" name="Google Shape;221;g2030b75b545_0_0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g2030b75b545_0_0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g2030b75b545_0_0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Implementación</a:t>
              </a:r>
              <a:r>
                <a:rPr lang="es" sz="10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 y pruebas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4" name="Google Shape;224;g2030b75b545_0_0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g2030b75b545_0_0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04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</p:grpSp>
      <p:grpSp>
        <p:nvGrpSpPr>
          <p:cNvPr id="226" name="Google Shape;226;g2030b75b545_0_0"/>
          <p:cNvGrpSpPr/>
          <p:nvPr/>
        </p:nvGrpSpPr>
        <p:grpSpPr>
          <a:xfrm>
            <a:off x="1081769" y="2640609"/>
            <a:ext cx="2754912" cy="524078"/>
            <a:chOff x="1593000" y="2322568"/>
            <a:chExt cx="2939827" cy="643356"/>
          </a:xfrm>
        </p:grpSpPr>
        <p:sp>
          <p:nvSpPr>
            <p:cNvPr id="227" name="Google Shape;227;g2030b75b545_0_0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g2030b75b545_0_0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g2030b75b545_0_0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Diseño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0" name="Google Shape;230;g2030b75b545_0_0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g2030b75b545_0_0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03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</p:grpSp>
      <p:grpSp>
        <p:nvGrpSpPr>
          <p:cNvPr id="232" name="Google Shape;232;g2030b75b545_0_0"/>
          <p:cNvGrpSpPr/>
          <p:nvPr/>
        </p:nvGrpSpPr>
        <p:grpSpPr>
          <a:xfrm>
            <a:off x="1081782" y="1155346"/>
            <a:ext cx="2651430" cy="524078"/>
            <a:chOff x="1593000" y="2322568"/>
            <a:chExt cx="2939827" cy="643356"/>
          </a:xfrm>
        </p:grpSpPr>
        <p:sp>
          <p:nvSpPr>
            <p:cNvPr id="233" name="Google Shape;233;g2030b75b545_0_0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g2030b75b545_0_0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9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g2030b75b545_0_0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000">
                  <a:solidFill>
                    <a:srgbClr val="FFFFFF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Anteproyecto</a:t>
              </a:r>
              <a:endParaRPr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6" name="Google Shape;236;g2030b75b545_0_0"/>
            <p:cNvSpPr/>
            <p:nvPr/>
          </p:nvSpPr>
          <p:spPr>
            <a:xfrm>
              <a:off x="1593000" y="2322568"/>
              <a:ext cx="690000" cy="642300"/>
            </a:xfrm>
            <a:prstGeom prst="rect">
              <a:avLst/>
            </a:prstGeom>
            <a:solidFill>
              <a:srgbClr val="B02B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g2030b75b545_0_0"/>
            <p:cNvSpPr/>
            <p:nvPr/>
          </p:nvSpPr>
          <p:spPr>
            <a:xfrm>
              <a:off x="1593000" y="2322575"/>
              <a:ext cx="6900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2600">
                  <a:solidFill>
                    <a:srgbClr val="FFFFFF"/>
                  </a:solidFill>
                  <a:latin typeface="Roboto Thin"/>
                  <a:ea typeface="Roboto Thin"/>
                  <a:cs typeface="Roboto Thin"/>
                  <a:sym typeface="Roboto Thin"/>
                </a:rPr>
                <a:t>01</a:t>
              </a:r>
              <a:endParaRPr sz="2600">
                <a:solidFill>
                  <a:srgbClr val="FFFFFF"/>
                </a:solidFill>
                <a:latin typeface="Roboto Thin"/>
                <a:ea typeface="Roboto Thin"/>
                <a:cs typeface="Roboto Thin"/>
                <a:sym typeface="Roboto Thin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17900" y="185950"/>
            <a:ext cx="4159048" cy="4159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46350" y="2369875"/>
            <a:ext cx="108250" cy="5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6500" y="4467800"/>
            <a:ext cx="422725" cy="2091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6"/>
          <p:cNvSpPr txBox="1"/>
          <p:nvPr/>
        </p:nvSpPr>
        <p:spPr>
          <a:xfrm>
            <a:off x="2492400" y="96300"/>
            <a:ext cx="4159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b="1" lang="es" sz="2100">
                <a:solidFill>
                  <a:srgbClr val="80BC00"/>
                </a:solidFill>
              </a:rPr>
              <a:t>Solución Desde el Modelo Biopsicosocial y Cultural</a:t>
            </a:r>
            <a:endParaRPr b="1" i="0" sz="21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36500" y="259825"/>
            <a:ext cx="1758975" cy="3634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6"/>
          <p:cNvSpPr/>
          <p:nvPr/>
        </p:nvSpPr>
        <p:spPr>
          <a:xfrm>
            <a:off x="3708377" y="4188882"/>
            <a:ext cx="2111100" cy="1134900"/>
          </a:xfrm>
          <a:prstGeom prst="triangle">
            <a:avLst>
              <a:gd fmla="val 50000" name="adj"/>
            </a:avLst>
          </a:prstGeom>
          <a:solidFill>
            <a:srgbClr val="00837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6"/>
          <p:cNvSpPr/>
          <p:nvPr/>
        </p:nvSpPr>
        <p:spPr>
          <a:xfrm>
            <a:off x="5475300" y="3700175"/>
            <a:ext cx="3421500" cy="1623600"/>
          </a:xfrm>
          <a:prstGeom prst="triangle">
            <a:avLst>
              <a:gd fmla="val 50000" name="adj"/>
            </a:avLst>
          </a:prstGeom>
          <a:solidFill>
            <a:srgbClr val="00837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6"/>
          <p:cNvSpPr/>
          <p:nvPr/>
        </p:nvSpPr>
        <p:spPr>
          <a:xfrm>
            <a:off x="6754919" y="3232465"/>
            <a:ext cx="4071300" cy="2091300"/>
          </a:xfrm>
          <a:prstGeom prst="triangle">
            <a:avLst>
              <a:gd fmla="val 50000" name="adj"/>
            </a:avLst>
          </a:prstGeom>
          <a:solidFill>
            <a:srgbClr val="00837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0" name="Google Shape;250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462816">
            <a:off x="5406148" y="3133012"/>
            <a:ext cx="771285" cy="417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2942891">
            <a:off x="7676631" y="908443"/>
            <a:ext cx="625069" cy="338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381626" y="1150721"/>
            <a:ext cx="609600" cy="513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6"/>
          <p:cNvPicPr preferRelativeResize="0"/>
          <p:nvPr/>
        </p:nvPicPr>
        <p:blipFill rotWithShape="1">
          <a:blip r:embed="rId9">
            <a:alphaModFix/>
          </a:blip>
          <a:srcRect b="41968" l="20041" r="9563" t="0"/>
          <a:stretch/>
        </p:blipFill>
        <p:spPr>
          <a:xfrm>
            <a:off x="0" y="2030850"/>
            <a:ext cx="9143998" cy="3112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 flipH="1">
            <a:off x="7350762" y="2850075"/>
            <a:ext cx="665275" cy="56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73925" y="831550"/>
            <a:ext cx="4592624" cy="40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g1f5187d5aaf_1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g1f5187d5aaf_1_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4756128">
            <a:off x="8495376" y="865325"/>
            <a:ext cx="2132874" cy="6878922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1f5187d5aaf_1_7"/>
          <p:cNvSpPr txBox="1"/>
          <p:nvPr/>
        </p:nvSpPr>
        <p:spPr>
          <a:xfrm>
            <a:off x="892200" y="105375"/>
            <a:ext cx="6119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2600">
                <a:solidFill>
                  <a:srgbClr val="80BC00"/>
                </a:solidFill>
              </a:rPr>
              <a:t>Cronograma</a:t>
            </a:r>
            <a:endParaRPr b="1" i="0" sz="26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3" name="Google Shape;263;g1f5187d5aaf_1_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1975" y="742950"/>
            <a:ext cx="5864115" cy="4200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g1f5187d5aaf_1_7" title="Processing Gear GIF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90125" y="564275"/>
            <a:ext cx="1477700" cy="147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g202f0a5c559_0_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202f0a5c559_0_37"/>
          <p:cNvSpPr txBox="1"/>
          <p:nvPr/>
        </p:nvSpPr>
        <p:spPr>
          <a:xfrm>
            <a:off x="892200" y="105375"/>
            <a:ext cx="6119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2700">
                <a:solidFill>
                  <a:srgbClr val="80BC00"/>
                </a:solidFill>
              </a:rPr>
              <a:t>Selección</a:t>
            </a:r>
            <a:r>
              <a:rPr b="1" lang="es" sz="2700">
                <a:solidFill>
                  <a:srgbClr val="80BC00"/>
                </a:solidFill>
              </a:rPr>
              <a:t> </a:t>
            </a:r>
            <a:r>
              <a:rPr b="1" lang="es" sz="2700">
                <a:solidFill>
                  <a:srgbClr val="80BC00"/>
                </a:solidFill>
              </a:rPr>
              <a:t>tecnología</a:t>
            </a:r>
            <a:endParaRPr b="1" i="0" sz="27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1" name="Google Shape;271;g202f0a5c559_0_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4756128">
            <a:off x="7828801" y="961100"/>
            <a:ext cx="2132874" cy="6878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g202f0a5c559_0_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0063" y="742952"/>
            <a:ext cx="7423869" cy="38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g202f78e0848_0_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g202f78e0848_0_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4756128">
            <a:off x="7710001" y="1212100"/>
            <a:ext cx="2132874" cy="6878922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202f78e0848_0_27"/>
          <p:cNvSpPr txBox="1"/>
          <p:nvPr/>
        </p:nvSpPr>
        <p:spPr>
          <a:xfrm>
            <a:off x="892200" y="105375"/>
            <a:ext cx="61197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3500">
                <a:solidFill>
                  <a:srgbClr val="80BC00"/>
                </a:solidFill>
              </a:rPr>
              <a:t>Selección tecnología</a:t>
            </a:r>
            <a:endParaRPr b="1" i="0" sz="35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0" name="Google Shape;280;g202f78e0848_0_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05824" y="828675"/>
            <a:ext cx="6011550" cy="4260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g2030b75b545_0_21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g2030b75b545_0_2124"/>
          <p:cNvSpPr txBox="1"/>
          <p:nvPr/>
        </p:nvSpPr>
        <p:spPr>
          <a:xfrm>
            <a:off x="892200" y="105375"/>
            <a:ext cx="6119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2700">
                <a:solidFill>
                  <a:srgbClr val="80BC00"/>
                </a:solidFill>
              </a:rPr>
              <a:t>Selección tecnología</a:t>
            </a:r>
            <a:endParaRPr b="1" i="0" sz="27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7" name="Google Shape;287;g2030b75b545_0_21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4756128">
            <a:off x="4256576" y="1945200"/>
            <a:ext cx="2132874" cy="6878922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2030b75b545_0_2124"/>
          <p:cNvSpPr txBox="1"/>
          <p:nvPr/>
        </p:nvSpPr>
        <p:spPr>
          <a:xfrm>
            <a:off x="55000" y="1325575"/>
            <a:ext cx="940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900">
                <a:solidFill>
                  <a:schemeClr val="dk1"/>
                </a:solidFill>
              </a:rPr>
              <a:t>Arduino Uno</a:t>
            </a:r>
            <a:endParaRPr b="1" sz="1000">
              <a:solidFill>
                <a:srgbClr val="A7291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9" name="Google Shape;289;g2030b75b545_0_2124"/>
          <p:cNvSpPr/>
          <p:nvPr/>
        </p:nvSpPr>
        <p:spPr>
          <a:xfrm>
            <a:off x="3340563" y="1530329"/>
            <a:ext cx="353400" cy="369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g2030b75b545_0_2124"/>
          <p:cNvSpPr/>
          <p:nvPr/>
        </p:nvSpPr>
        <p:spPr>
          <a:xfrm>
            <a:off x="4723657" y="1530335"/>
            <a:ext cx="353400" cy="369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g2030b75b545_0_2124"/>
          <p:cNvSpPr/>
          <p:nvPr/>
        </p:nvSpPr>
        <p:spPr>
          <a:xfrm>
            <a:off x="6154070" y="1530335"/>
            <a:ext cx="353400" cy="369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2030b75b545_0_2124"/>
          <p:cNvSpPr/>
          <p:nvPr/>
        </p:nvSpPr>
        <p:spPr>
          <a:xfrm>
            <a:off x="7608957" y="1530335"/>
            <a:ext cx="353400" cy="369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g2030b75b545_0_2124"/>
          <p:cNvSpPr/>
          <p:nvPr/>
        </p:nvSpPr>
        <p:spPr>
          <a:xfrm>
            <a:off x="1055138" y="1299475"/>
            <a:ext cx="8508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900">
                <a:solidFill>
                  <a:schemeClr val="dk1"/>
                </a:solidFill>
              </a:rPr>
              <a:t>Facilidad de uso</a:t>
            </a:r>
            <a:endParaRPr b="1" sz="1300"/>
          </a:p>
        </p:txBody>
      </p:sp>
      <p:sp>
        <p:nvSpPr>
          <p:cNvPr id="294" name="Google Shape;294;g2030b75b545_0_2124"/>
          <p:cNvSpPr/>
          <p:nvPr/>
        </p:nvSpPr>
        <p:spPr>
          <a:xfrm>
            <a:off x="2433588" y="1299475"/>
            <a:ext cx="8508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</a:rPr>
              <a:t>Amplio Soporte Comunitario</a:t>
            </a:r>
            <a:endParaRPr sz="1200"/>
          </a:p>
        </p:txBody>
      </p:sp>
      <p:sp>
        <p:nvSpPr>
          <p:cNvPr id="295" name="Google Shape;295;g2030b75b545_0_2124"/>
          <p:cNvSpPr/>
          <p:nvPr/>
        </p:nvSpPr>
        <p:spPr>
          <a:xfrm>
            <a:off x="3750149" y="1299475"/>
            <a:ext cx="9402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</a:rPr>
              <a:t>Suficiente Capacidad para el proyecto</a:t>
            </a:r>
            <a:endParaRPr b="1" sz="800"/>
          </a:p>
        </p:txBody>
      </p:sp>
      <p:sp>
        <p:nvSpPr>
          <p:cNvPr id="296" name="Google Shape;296;g2030b75b545_0_2124"/>
          <p:cNvSpPr/>
          <p:nvPr/>
        </p:nvSpPr>
        <p:spPr>
          <a:xfrm>
            <a:off x="5110338" y="1299475"/>
            <a:ext cx="10011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</a:rPr>
              <a:t>Conectividad Sencilla</a:t>
            </a:r>
            <a:endParaRPr b="1" sz="600"/>
          </a:p>
        </p:txBody>
      </p:sp>
      <p:sp>
        <p:nvSpPr>
          <p:cNvPr id="297" name="Google Shape;297;g2030b75b545_0_2124"/>
          <p:cNvSpPr/>
          <p:nvPr/>
        </p:nvSpPr>
        <p:spPr>
          <a:xfrm>
            <a:off x="6550063" y="1299475"/>
            <a:ext cx="10011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</a:rPr>
              <a:t>Costo Efectivo</a:t>
            </a:r>
            <a:endParaRPr b="1" sz="600"/>
          </a:p>
        </p:txBody>
      </p:sp>
      <p:sp>
        <p:nvSpPr>
          <p:cNvPr id="298" name="Google Shape;298;g2030b75b545_0_2124"/>
          <p:cNvSpPr/>
          <p:nvPr/>
        </p:nvSpPr>
        <p:spPr>
          <a:xfrm>
            <a:off x="8020138" y="1299475"/>
            <a:ext cx="10011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</a:rPr>
              <a:t>Consumo </a:t>
            </a:r>
            <a:r>
              <a:rPr b="1" lang="es" sz="800">
                <a:solidFill>
                  <a:schemeClr val="dk1"/>
                </a:solidFill>
              </a:rPr>
              <a:t>energético</a:t>
            </a:r>
            <a:r>
              <a:rPr b="1" lang="es" sz="800">
                <a:solidFill>
                  <a:schemeClr val="dk1"/>
                </a:solidFill>
              </a:rPr>
              <a:t> razonable</a:t>
            </a:r>
            <a:endParaRPr b="1" sz="600"/>
          </a:p>
        </p:txBody>
      </p:sp>
      <p:pic>
        <p:nvPicPr>
          <p:cNvPr id="299" name="Google Shape;299;g2030b75b545_0_21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9463" y="3801776"/>
            <a:ext cx="7898820" cy="4986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g2030b75b545_0_2124"/>
          <p:cNvSpPr/>
          <p:nvPr/>
        </p:nvSpPr>
        <p:spPr>
          <a:xfrm>
            <a:off x="3562557" y="2967673"/>
            <a:ext cx="353400" cy="369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2030b75b545_0_2124"/>
          <p:cNvSpPr/>
          <p:nvPr/>
        </p:nvSpPr>
        <p:spPr>
          <a:xfrm>
            <a:off x="4949632" y="2967673"/>
            <a:ext cx="353400" cy="369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g2030b75b545_0_2124"/>
          <p:cNvSpPr/>
          <p:nvPr/>
        </p:nvSpPr>
        <p:spPr>
          <a:xfrm>
            <a:off x="6550070" y="2967673"/>
            <a:ext cx="353400" cy="369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g2030b75b545_0_2124"/>
          <p:cNvSpPr/>
          <p:nvPr/>
        </p:nvSpPr>
        <p:spPr>
          <a:xfrm>
            <a:off x="1281113" y="2736813"/>
            <a:ext cx="8508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chemeClr val="dk1"/>
                </a:solidFill>
              </a:rPr>
              <a:t>Costo Efectivo</a:t>
            </a:r>
            <a:endParaRPr b="1" sz="1300"/>
          </a:p>
        </p:txBody>
      </p:sp>
      <p:sp>
        <p:nvSpPr>
          <p:cNvPr id="304" name="Google Shape;304;g2030b75b545_0_2124"/>
          <p:cNvSpPr/>
          <p:nvPr/>
        </p:nvSpPr>
        <p:spPr>
          <a:xfrm>
            <a:off x="2651575" y="2736813"/>
            <a:ext cx="8508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/>
              <a:t>Facilidad de Integración</a:t>
            </a:r>
            <a:endParaRPr b="1" sz="800"/>
          </a:p>
        </p:txBody>
      </p:sp>
      <p:sp>
        <p:nvSpPr>
          <p:cNvPr id="305" name="Google Shape;305;g2030b75b545_0_2124"/>
          <p:cNvSpPr/>
          <p:nvPr/>
        </p:nvSpPr>
        <p:spPr>
          <a:xfrm>
            <a:off x="3976125" y="2736825"/>
            <a:ext cx="9402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</a:rPr>
              <a:t>Adecuado para el Alcance del proyecto</a:t>
            </a:r>
            <a:endParaRPr b="1" sz="800"/>
          </a:p>
        </p:txBody>
      </p:sp>
      <p:sp>
        <p:nvSpPr>
          <p:cNvPr id="306" name="Google Shape;306;g2030b75b545_0_2124"/>
          <p:cNvSpPr/>
          <p:nvPr/>
        </p:nvSpPr>
        <p:spPr>
          <a:xfrm>
            <a:off x="5388488" y="2736813"/>
            <a:ext cx="10761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</a:rPr>
              <a:t>Amplio soporte y documentación</a:t>
            </a:r>
            <a:endParaRPr b="1" sz="800"/>
          </a:p>
        </p:txBody>
      </p:sp>
      <p:sp>
        <p:nvSpPr>
          <p:cNvPr id="307" name="Google Shape;307;g2030b75b545_0_2124"/>
          <p:cNvSpPr/>
          <p:nvPr/>
        </p:nvSpPr>
        <p:spPr>
          <a:xfrm>
            <a:off x="6995588" y="2736813"/>
            <a:ext cx="1001100" cy="4986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7291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800">
                <a:solidFill>
                  <a:schemeClr val="dk1"/>
                </a:solidFill>
              </a:rPr>
              <a:t>Compatibilidad y Flexibilidad</a:t>
            </a:r>
            <a:endParaRPr b="1" sz="800"/>
          </a:p>
        </p:txBody>
      </p:sp>
      <p:sp>
        <p:nvSpPr>
          <p:cNvPr id="308" name="Google Shape;308;g2030b75b545_0_2124"/>
          <p:cNvSpPr txBox="1"/>
          <p:nvPr/>
        </p:nvSpPr>
        <p:spPr>
          <a:xfrm>
            <a:off x="214763" y="2762925"/>
            <a:ext cx="940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00">
                <a:solidFill>
                  <a:schemeClr val="dk1"/>
                </a:solidFill>
              </a:rPr>
              <a:t>RFID 522</a:t>
            </a:r>
            <a:endParaRPr b="1" sz="1000">
              <a:solidFill>
                <a:srgbClr val="A7291E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9" name="Google Shape;309;g2030b75b545_0_2124"/>
          <p:cNvSpPr/>
          <p:nvPr/>
        </p:nvSpPr>
        <p:spPr>
          <a:xfrm>
            <a:off x="1993063" y="1530329"/>
            <a:ext cx="353400" cy="369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2030b75b545_0_2124"/>
          <p:cNvSpPr/>
          <p:nvPr/>
        </p:nvSpPr>
        <p:spPr>
          <a:xfrm>
            <a:off x="2215057" y="2967673"/>
            <a:ext cx="353400" cy="36900"/>
          </a:xfrm>
          <a:prstGeom prst="roundRect">
            <a:avLst>
              <a:gd fmla="val 50000" name="adj"/>
            </a:avLst>
          </a:prstGeom>
          <a:solidFill>
            <a:srgbClr val="8585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g2c83d2e905e_1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g2c83d2e905e_1_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1475" y="4670175"/>
            <a:ext cx="422725" cy="209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g2c83d2e905e_1_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5399995">
            <a:off x="6109776" y="1561527"/>
            <a:ext cx="2132875" cy="687892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g2c83d2e905e_1_22"/>
          <p:cNvSpPr txBox="1"/>
          <p:nvPr/>
        </p:nvSpPr>
        <p:spPr>
          <a:xfrm>
            <a:off x="371475" y="1045738"/>
            <a:ext cx="8617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sz="1300">
              <a:solidFill>
                <a:srgbClr val="434343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t/>
            </a:r>
            <a:endParaRPr sz="1300">
              <a:solidFill>
                <a:srgbClr val="434343"/>
              </a:solidFill>
            </a:endParaRPr>
          </a:p>
        </p:txBody>
      </p:sp>
      <p:sp>
        <p:nvSpPr>
          <p:cNvPr id="319" name="Google Shape;319;g2c83d2e905e_1_22"/>
          <p:cNvSpPr txBox="1"/>
          <p:nvPr/>
        </p:nvSpPr>
        <p:spPr>
          <a:xfrm>
            <a:off x="1122750" y="3631738"/>
            <a:ext cx="174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0" name="Google Shape;320;g2c83d2e905e_1_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462819">
            <a:off x="8103130" y="357685"/>
            <a:ext cx="526008" cy="284799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g2c83d2e905e_1_22"/>
          <p:cNvSpPr txBox="1"/>
          <p:nvPr/>
        </p:nvSpPr>
        <p:spPr>
          <a:xfrm>
            <a:off x="2870950" y="122975"/>
            <a:ext cx="4794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s" sz="2700">
                <a:solidFill>
                  <a:srgbClr val="80BC00"/>
                </a:solidFill>
              </a:rPr>
              <a:t>Solución</a:t>
            </a:r>
            <a:endParaRPr b="1" i="0" sz="27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2" name="Google Shape;322;g2c83d2e905e_1_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4150" y="1786488"/>
            <a:ext cx="2771775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g2c83d2e905e_1_22"/>
          <p:cNvPicPr preferRelativeResize="0"/>
          <p:nvPr/>
        </p:nvPicPr>
        <p:blipFill rotWithShape="1">
          <a:blip r:embed="rId8">
            <a:alphaModFix/>
          </a:blip>
          <a:srcRect b="0" l="36808" r="0" t="0"/>
          <a:stretch/>
        </p:blipFill>
        <p:spPr>
          <a:xfrm>
            <a:off x="4309897" y="2903938"/>
            <a:ext cx="1649776" cy="97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g2c83d2e905e_1_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flipH="1">
            <a:off x="6593108" y="2912387"/>
            <a:ext cx="1166223" cy="754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g2c83d2e905e_1_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391825" y="1895877"/>
            <a:ext cx="1485900" cy="7429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6" name="Google Shape;326;g2c83d2e905e_1_22"/>
          <p:cNvCxnSpPr>
            <a:stCxn id="325" idx="2"/>
            <a:endCxn id="323" idx="0"/>
          </p:cNvCxnSpPr>
          <p:nvPr/>
        </p:nvCxnSpPr>
        <p:spPr>
          <a:xfrm>
            <a:off x="5134775" y="2638827"/>
            <a:ext cx="0" cy="26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7" name="Google Shape;327;g2c83d2e905e_1_22"/>
          <p:cNvSpPr txBox="1"/>
          <p:nvPr/>
        </p:nvSpPr>
        <p:spPr>
          <a:xfrm>
            <a:off x="6655475" y="3696025"/>
            <a:ext cx="2648400" cy="2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">
                <a:solidFill>
                  <a:schemeClr val="dk2"/>
                </a:solidFill>
              </a:rPr>
              <a:t>Etiqueta RFID [26]</a:t>
            </a:r>
            <a:endParaRPr sz="600">
              <a:solidFill>
                <a:schemeClr val="dk2"/>
              </a:solidFill>
            </a:endParaRPr>
          </a:p>
        </p:txBody>
      </p:sp>
      <p:pic>
        <p:nvPicPr>
          <p:cNvPr id="328" name="Google Shape;328;g2c83d2e905e_1_22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96975" y="1854012"/>
            <a:ext cx="2828926" cy="949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g2c83d2e905e_1_22"/>
          <p:cNvPicPr preferRelativeResize="0"/>
          <p:nvPr/>
        </p:nvPicPr>
        <p:blipFill rotWithShape="1">
          <a:blip r:embed="rId12">
            <a:alphaModFix/>
          </a:blip>
          <a:srcRect b="0" l="0" r="63013" t="3735"/>
          <a:stretch/>
        </p:blipFill>
        <p:spPr>
          <a:xfrm>
            <a:off x="2278300" y="3086762"/>
            <a:ext cx="1107003" cy="12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g2c83d2e905e_1_22"/>
          <p:cNvSpPr/>
          <p:nvPr/>
        </p:nvSpPr>
        <p:spPr>
          <a:xfrm>
            <a:off x="613600" y="1066650"/>
            <a:ext cx="2771700" cy="600300"/>
          </a:xfrm>
          <a:prstGeom prst="roundRect">
            <a:avLst>
              <a:gd fmla="val 16667" name="adj"/>
            </a:avLst>
          </a:prstGeom>
          <a:solidFill>
            <a:srgbClr val="80BC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Diagrama de </a:t>
            </a:r>
            <a:r>
              <a:rPr lang="es">
                <a:solidFill>
                  <a:schemeClr val="lt1"/>
                </a:solidFill>
              </a:rPr>
              <a:t>conexión</a:t>
            </a:r>
            <a:r>
              <a:rPr lang="es">
                <a:solidFill>
                  <a:schemeClr val="lt1"/>
                </a:solidFill>
              </a:rPr>
              <a:t> es Arduino y RFID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31" name="Google Shape;331;g2c83d2e905e_1_22"/>
          <p:cNvSpPr/>
          <p:nvPr/>
        </p:nvSpPr>
        <p:spPr>
          <a:xfrm>
            <a:off x="5069525" y="1076650"/>
            <a:ext cx="2408100" cy="554100"/>
          </a:xfrm>
          <a:prstGeom prst="roundRect">
            <a:avLst>
              <a:gd fmla="val 16667" name="adj"/>
            </a:avLst>
          </a:prstGeom>
          <a:solidFill>
            <a:srgbClr val="80BC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Componentes</a:t>
            </a:r>
            <a:r>
              <a:rPr lang="es">
                <a:solidFill>
                  <a:schemeClr val="lt1"/>
                </a:solidFill>
              </a:rPr>
              <a:t> RFID </a:t>
            </a:r>
            <a:endParaRPr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Tag/Tarjetas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32" name="Google Shape;332;g2c83d2e905e_1_22" title="Baggizmo Rfid GIF"/>
          <p:cNvPicPr preferRelativeResize="0"/>
          <p:nvPr/>
        </p:nvPicPr>
        <p:blipFill rotWithShape="1">
          <a:blip r:embed="rId13">
            <a:alphaModFix/>
          </a:blip>
          <a:srcRect b="0" l="35409" r="32041" t="0"/>
          <a:stretch/>
        </p:blipFill>
        <p:spPr>
          <a:xfrm>
            <a:off x="7759325" y="1052050"/>
            <a:ext cx="713554" cy="629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g2c83d2e905e_1_22"/>
          <p:cNvSpPr/>
          <p:nvPr/>
        </p:nvSpPr>
        <p:spPr>
          <a:xfrm>
            <a:off x="2546875" y="2796425"/>
            <a:ext cx="713700" cy="209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0B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5065976" y="0"/>
            <a:ext cx="4078024" cy="134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7675" y="0"/>
            <a:ext cx="446775" cy="6191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9"/>
          <p:cNvSpPr txBox="1"/>
          <p:nvPr/>
        </p:nvSpPr>
        <p:spPr>
          <a:xfrm>
            <a:off x="579525" y="3204775"/>
            <a:ext cx="27516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None/>
            </a:pPr>
            <a:r>
              <a:rPr lang="es" sz="1150">
                <a:solidFill>
                  <a:srgbClr val="3F4727"/>
                </a:solidFill>
                <a:latin typeface="Open Sans"/>
                <a:ea typeface="Open Sans"/>
                <a:cs typeface="Open Sans"/>
                <a:sym typeface="Open Sans"/>
              </a:rPr>
              <a:t>Integrantes</a:t>
            </a:r>
            <a:endParaRPr sz="1150">
              <a:solidFill>
                <a:srgbClr val="3F472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None/>
            </a:pPr>
            <a:r>
              <a:rPr lang="es" sz="1150">
                <a:solidFill>
                  <a:srgbClr val="3F4727"/>
                </a:solidFill>
                <a:latin typeface="Open Sans"/>
                <a:ea typeface="Open Sans"/>
                <a:cs typeface="Open Sans"/>
                <a:sym typeface="Open Sans"/>
              </a:rPr>
              <a:t>Kevin Mauricio Garcia Angulo</a:t>
            </a:r>
            <a:endParaRPr sz="1150">
              <a:solidFill>
                <a:srgbClr val="3F472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None/>
            </a:pPr>
            <a:r>
              <a:rPr lang="es" sz="1150">
                <a:solidFill>
                  <a:srgbClr val="3F4727"/>
                </a:solidFill>
                <a:latin typeface="Open Sans"/>
                <a:ea typeface="Open Sans"/>
                <a:cs typeface="Open Sans"/>
                <a:sym typeface="Open Sans"/>
              </a:rPr>
              <a:t>Camilo Andres Romero Posada</a:t>
            </a:r>
            <a:endParaRPr sz="1150">
              <a:solidFill>
                <a:srgbClr val="3F472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None/>
            </a:pPr>
            <a:r>
              <a:t/>
            </a:r>
            <a:endParaRPr sz="1150">
              <a:solidFill>
                <a:srgbClr val="3F472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None/>
            </a:pPr>
            <a:r>
              <a:rPr lang="es" sz="1150">
                <a:solidFill>
                  <a:srgbClr val="3F4727"/>
                </a:solidFill>
                <a:latin typeface="Open Sans"/>
                <a:ea typeface="Open Sans"/>
                <a:cs typeface="Open Sans"/>
                <a:sym typeface="Open Sans"/>
              </a:rPr>
              <a:t>Director</a:t>
            </a:r>
            <a:endParaRPr sz="1150">
              <a:solidFill>
                <a:srgbClr val="3F472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None/>
            </a:pPr>
            <a:r>
              <a:rPr lang="es" sz="1150">
                <a:solidFill>
                  <a:srgbClr val="3F4727"/>
                </a:solidFill>
                <a:latin typeface="Open Sans"/>
                <a:ea typeface="Open Sans"/>
                <a:cs typeface="Open Sans"/>
                <a:sym typeface="Open Sans"/>
              </a:rPr>
              <a:t>Ing. </a:t>
            </a:r>
            <a:r>
              <a:rPr lang="es" sz="1150">
                <a:solidFill>
                  <a:srgbClr val="3F4727"/>
                </a:solidFill>
                <a:latin typeface="Open Sans"/>
                <a:ea typeface="Open Sans"/>
                <a:cs typeface="Open Sans"/>
                <a:sym typeface="Open Sans"/>
              </a:rPr>
              <a:t>Germán</a:t>
            </a:r>
            <a:r>
              <a:rPr lang="es" sz="1150">
                <a:solidFill>
                  <a:srgbClr val="3F4727"/>
                </a:solidFill>
                <a:latin typeface="Open Sans"/>
                <a:ea typeface="Open Sans"/>
                <a:cs typeface="Open Sans"/>
                <a:sym typeface="Open Sans"/>
              </a:rPr>
              <a:t> Campos</a:t>
            </a:r>
            <a:endParaRPr sz="1150">
              <a:solidFill>
                <a:srgbClr val="3F472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None/>
            </a:pPr>
            <a:r>
              <a:t/>
            </a:r>
            <a:endParaRPr sz="1150">
              <a:solidFill>
                <a:srgbClr val="3F4727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"/>
              <a:buFont typeface="Arial"/>
              <a:buNone/>
            </a:pPr>
            <a:r>
              <a:t/>
            </a:r>
            <a:endParaRPr sz="1150">
              <a:solidFill>
                <a:srgbClr val="3F472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0" name="Google Shape;80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79083" y="2253625"/>
            <a:ext cx="142442" cy="75205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29"/>
          <p:cNvSpPr txBox="1"/>
          <p:nvPr/>
        </p:nvSpPr>
        <p:spPr>
          <a:xfrm>
            <a:off x="262200" y="1080775"/>
            <a:ext cx="59757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b="1" lang="es" sz="3000">
                <a:solidFill>
                  <a:schemeClr val="lt1"/>
                </a:solidFill>
              </a:rPr>
              <a:t>Universidad el Bosque</a:t>
            </a:r>
            <a:endParaRPr b="1" sz="30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b="1" lang="es" sz="2400">
                <a:solidFill>
                  <a:schemeClr val="lt1"/>
                </a:solidFill>
              </a:rPr>
              <a:t>Ingeniería</a:t>
            </a:r>
            <a:r>
              <a:rPr b="1" lang="es" sz="2400">
                <a:solidFill>
                  <a:schemeClr val="lt1"/>
                </a:solidFill>
              </a:rPr>
              <a:t> de sistemas</a:t>
            </a:r>
            <a:endParaRPr b="1" sz="24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b="1" lang="es" sz="2000">
                <a:solidFill>
                  <a:schemeClr val="lt1"/>
                </a:solidFill>
              </a:rPr>
              <a:t> 2024</a:t>
            </a:r>
            <a:endParaRPr b="1" sz="20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t/>
            </a:r>
            <a:endParaRPr b="1" i="0" sz="5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2571750"/>
            <a:ext cx="2447975" cy="244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8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0138" y="35221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25"/>
          <p:cNvSpPr txBox="1"/>
          <p:nvPr/>
        </p:nvSpPr>
        <p:spPr>
          <a:xfrm>
            <a:off x="808825" y="55050"/>
            <a:ext cx="7041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700">
                <a:solidFill>
                  <a:srgbClr val="80BC00"/>
                </a:solidFill>
              </a:rPr>
              <a:t>Resultado objetivo 1</a:t>
            </a:r>
            <a:endParaRPr b="1" sz="2700">
              <a:solidFill>
                <a:srgbClr val="80BC00"/>
              </a:solidFill>
            </a:endParaRPr>
          </a:p>
        </p:txBody>
      </p:sp>
      <p:pic>
        <p:nvPicPr>
          <p:cNvPr id="342" name="Google Shape;342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5300" y="624914"/>
            <a:ext cx="2721074" cy="4196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835725" y="689332"/>
            <a:ext cx="2721075" cy="3960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56800" y="772587"/>
            <a:ext cx="2645275" cy="3901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Google Shape;349;g2c83d2e905e_1_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g2c83d2e905e_1_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0138" y="35221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g2c83d2e905e_1_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g2c83d2e905e_1_2"/>
          <p:cNvSpPr txBox="1"/>
          <p:nvPr/>
        </p:nvSpPr>
        <p:spPr>
          <a:xfrm>
            <a:off x="924125" y="130575"/>
            <a:ext cx="7041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700">
                <a:solidFill>
                  <a:srgbClr val="80BC00"/>
                </a:solidFill>
              </a:rPr>
              <a:t>Resultado objetivo 2</a:t>
            </a:r>
            <a:endParaRPr b="1" sz="2700">
              <a:solidFill>
                <a:srgbClr val="80BC00"/>
              </a:solidFill>
            </a:endParaRPr>
          </a:p>
        </p:txBody>
      </p:sp>
      <p:pic>
        <p:nvPicPr>
          <p:cNvPr id="353" name="Google Shape;353;g2c83d2e905e_1_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8900" y="1447800"/>
            <a:ext cx="3752850" cy="224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g2c83d2e905e_1_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04450" y="1635000"/>
            <a:ext cx="2103747" cy="2263525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g2c83d2e905e_1_2"/>
          <p:cNvSpPr txBox="1"/>
          <p:nvPr/>
        </p:nvSpPr>
        <p:spPr>
          <a:xfrm>
            <a:off x="4572000" y="11855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800"/>
              </a:spcAft>
              <a:buNone/>
            </a:pPr>
            <a:r>
              <a:rPr b="1" lang="es" sz="1200">
                <a:solidFill>
                  <a:srgbClr val="0D0D0D"/>
                </a:solidFill>
                <a:highlight>
                  <a:srgbClr val="FFFFFF"/>
                </a:highlight>
              </a:rPr>
              <a:t>Diagrama Arquitectura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56" name="Google Shape;356;g2c83d2e905e_1_2"/>
          <p:cNvSpPr txBox="1"/>
          <p:nvPr/>
        </p:nvSpPr>
        <p:spPr>
          <a:xfrm>
            <a:off x="708900" y="10785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800"/>
              </a:spcAft>
              <a:buNone/>
            </a:pPr>
            <a:r>
              <a:rPr b="1" lang="es" sz="1200">
                <a:solidFill>
                  <a:srgbClr val="0D0D0D"/>
                </a:solidFill>
                <a:highlight>
                  <a:srgbClr val="FFFFFF"/>
                </a:highlight>
              </a:rPr>
              <a:t>Seleccion </a:t>
            </a:r>
            <a:r>
              <a:rPr b="1" lang="es" sz="1200">
                <a:solidFill>
                  <a:srgbClr val="0D0D0D"/>
                </a:solidFill>
                <a:highlight>
                  <a:srgbClr val="FFFFFF"/>
                </a:highlight>
              </a:rPr>
              <a:t>tecnologías</a:t>
            </a:r>
            <a:r>
              <a:rPr b="1" lang="es" sz="1200">
                <a:solidFill>
                  <a:srgbClr val="0D0D0D"/>
                </a:solidFill>
                <a:highlight>
                  <a:srgbClr val="FFFFFF"/>
                </a:highlight>
              </a:rPr>
              <a:t>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" name="Google Shape;361;g2c83d2e905e_1_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g2c83d2e905e_1_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45338" y="3442100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g2c83d2e905e_1_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g2c83d2e905e_1_9"/>
          <p:cNvSpPr txBox="1"/>
          <p:nvPr/>
        </p:nvSpPr>
        <p:spPr>
          <a:xfrm>
            <a:off x="1051200" y="325250"/>
            <a:ext cx="704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800">
                <a:solidFill>
                  <a:srgbClr val="80BC00"/>
                </a:solidFill>
              </a:rPr>
              <a:t>Resultado objetivo 3</a:t>
            </a:r>
            <a:endParaRPr b="1" sz="2800">
              <a:solidFill>
                <a:srgbClr val="80BC00"/>
              </a:solidFill>
            </a:endParaRPr>
          </a:p>
        </p:txBody>
      </p:sp>
      <p:pic>
        <p:nvPicPr>
          <p:cNvPr id="365" name="Google Shape;365;g2c83d2e905e_1_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2900" y="1246475"/>
            <a:ext cx="4401000" cy="214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g2c83d2e905e_1_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57958" y="1396037"/>
            <a:ext cx="2168709" cy="169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g2c83d2e905e_1_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790725" y="1402400"/>
            <a:ext cx="2168724" cy="1686887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g2c83d2e905e_1_9"/>
          <p:cNvSpPr/>
          <p:nvPr/>
        </p:nvSpPr>
        <p:spPr>
          <a:xfrm>
            <a:off x="808825" y="4103775"/>
            <a:ext cx="1913400" cy="685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80BC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lt1"/>
                </a:solidFill>
              </a:rPr>
              <a:t>62 Est x 1 hra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g202f0a5c559_0_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g202f0a5c559_0_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0138" y="35221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g202f0a5c559_0_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g202f0a5c559_0_25"/>
          <p:cNvSpPr txBox="1"/>
          <p:nvPr/>
        </p:nvSpPr>
        <p:spPr>
          <a:xfrm>
            <a:off x="1051200" y="0"/>
            <a:ext cx="7041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600">
                <a:solidFill>
                  <a:srgbClr val="80BC00"/>
                </a:solidFill>
              </a:rPr>
              <a:t>Resultado dispositivo</a:t>
            </a:r>
            <a:endParaRPr b="1" sz="2600">
              <a:solidFill>
                <a:srgbClr val="80BC00"/>
              </a:solidFill>
            </a:endParaRPr>
          </a:p>
        </p:txBody>
      </p:sp>
      <p:pic>
        <p:nvPicPr>
          <p:cNvPr id="377" name="Google Shape;377;g202f0a5c559_0_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6200" y="1005525"/>
            <a:ext cx="3101352" cy="27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g202f0a5c559_0_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07425" y="1005525"/>
            <a:ext cx="4907948" cy="23627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Google Shape;383;g202f78e0848_1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g202f78e0848_1_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0138" y="35221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g202f78e0848_1_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g202f78e0848_1_20"/>
          <p:cNvSpPr txBox="1"/>
          <p:nvPr/>
        </p:nvSpPr>
        <p:spPr>
          <a:xfrm>
            <a:off x="1051200" y="0"/>
            <a:ext cx="704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800">
                <a:solidFill>
                  <a:srgbClr val="80BC00"/>
                </a:solidFill>
              </a:rPr>
              <a:t>Resultado dispositivo</a:t>
            </a:r>
            <a:endParaRPr b="1" sz="2800">
              <a:solidFill>
                <a:srgbClr val="80BC00"/>
              </a:solidFill>
            </a:endParaRPr>
          </a:p>
        </p:txBody>
      </p:sp>
      <p:pic>
        <p:nvPicPr>
          <p:cNvPr id="387" name="Google Shape;387;g202f78e0848_1_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7700" y="1187325"/>
            <a:ext cx="4547277" cy="2049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g202f78e0848_1_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62650" y="985300"/>
            <a:ext cx="3322051" cy="2167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g202f78e0848_1_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g202f78e0848_1_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0138" y="35221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g202f78e0848_1_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g202f78e0848_1_31"/>
          <p:cNvSpPr txBox="1"/>
          <p:nvPr/>
        </p:nvSpPr>
        <p:spPr>
          <a:xfrm>
            <a:off x="1051200" y="0"/>
            <a:ext cx="704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800">
                <a:solidFill>
                  <a:srgbClr val="80BC00"/>
                </a:solidFill>
              </a:rPr>
              <a:t>Resultado dispositivo</a:t>
            </a:r>
            <a:endParaRPr b="1" sz="2800">
              <a:solidFill>
                <a:srgbClr val="80BC00"/>
              </a:solidFill>
            </a:endParaRPr>
          </a:p>
        </p:txBody>
      </p:sp>
      <p:pic>
        <p:nvPicPr>
          <p:cNvPr id="397" name="Google Shape;397;g202f78e0848_1_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04075" y="742200"/>
            <a:ext cx="4133852" cy="20951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8" name="Google Shape;398;g202f78e0848_1_3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04075" y="3051225"/>
            <a:ext cx="4133852" cy="13705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02f78e0848_1_42"/>
          <p:cNvSpPr/>
          <p:nvPr/>
        </p:nvSpPr>
        <p:spPr>
          <a:xfrm>
            <a:off x="5360000" y="-3789725"/>
            <a:ext cx="7298100" cy="7635900"/>
          </a:xfrm>
          <a:prstGeom prst="ellipse">
            <a:avLst/>
          </a:prstGeom>
          <a:solidFill>
            <a:srgbClr val="80B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4" name="Google Shape;404;g202f78e0848_1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g202f78e0848_1_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-1256236" y="25433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g202f78e0848_1_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g202f78e0848_1_4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48525" y="751725"/>
            <a:ext cx="5833160" cy="1820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g202f78e0848_1_4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90550" y="1856850"/>
            <a:ext cx="2369449" cy="2815749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g202f78e0848_1_42"/>
          <p:cNvSpPr txBox="1"/>
          <p:nvPr/>
        </p:nvSpPr>
        <p:spPr>
          <a:xfrm>
            <a:off x="1051200" y="0"/>
            <a:ext cx="704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800">
                <a:solidFill>
                  <a:srgbClr val="80BC00"/>
                </a:solidFill>
              </a:rPr>
              <a:t>Resultado dispositivo</a:t>
            </a:r>
            <a:endParaRPr b="1" sz="2800">
              <a:solidFill>
                <a:srgbClr val="80BC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02f78e0848_1_51"/>
          <p:cNvSpPr/>
          <p:nvPr/>
        </p:nvSpPr>
        <p:spPr>
          <a:xfrm>
            <a:off x="-3201387" y="1393825"/>
            <a:ext cx="7298100" cy="7635900"/>
          </a:xfrm>
          <a:prstGeom prst="ellipse">
            <a:avLst/>
          </a:prstGeom>
          <a:solidFill>
            <a:srgbClr val="80B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5" name="Google Shape;415;g202f78e0848_1_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6" name="Google Shape;416;g202f78e0848_1_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0138" y="35221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g202f78e0848_1_5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g202f78e0848_1_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39225" y="781751"/>
            <a:ext cx="5388576" cy="3543625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g202f78e0848_1_51"/>
          <p:cNvSpPr txBox="1"/>
          <p:nvPr/>
        </p:nvSpPr>
        <p:spPr>
          <a:xfrm>
            <a:off x="1051200" y="0"/>
            <a:ext cx="704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800">
                <a:solidFill>
                  <a:srgbClr val="80BC00"/>
                </a:solidFill>
              </a:rPr>
              <a:t>Resultado dispositivo</a:t>
            </a:r>
            <a:endParaRPr b="1" sz="2800">
              <a:solidFill>
                <a:srgbClr val="80BC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4" name="Google Shape;424;g20314629f31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g20314629f31_0_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-1256236" y="25433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6" name="Google Shape;426;g20314629f31_0_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g20314629f31_0_10"/>
          <p:cNvSpPr txBox="1"/>
          <p:nvPr/>
        </p:nvSpPr>
        <p:spPr>
          <a:xfrm>
            <a:off x="1051200" y="0"/>
            <a:ext cx="704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800">
                <a:solidFill>
                  <a:srgbClr val="80BC00"/>
                </a:solidFill>
              </a:rPr>
              <a:t>Costos</a:t>
            </a:r>
            <a:endParaRPr b="1" sz="2800">
              <a:solidFill>
                <a:srgbClr val="80BC00"/>
              </a:solidFill>
            </a:endParaRPr>
          </a:p>
        </p:txBody>
      </p:sp>
      <p:pic>
        <p:nvPicPr>
          <p:cNvPr id="428" name="Google Shape;428;g20314629f31_0_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5400000">
            <a:off x="6266389" y="1254313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g20314629f31_0_1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6600" y="674300"/>
            <a:ext cx="2994602" cy="17981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30" name="Google Shape;430;g20314629f31_0_10"/>
          <p:cNvGraphicFramePr/>
          <p:nvPr/>
        </p:nvGraphicFramePr>
        <p:xfrm>
          <a:off x="4152075" y="674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{82562899-2C2F-4D39-AFE8-610AD677E750}</a:tableStyleId>
              </a:tblPr>
              <a:tblGrid>
                <a:gridCol w="1622700"/>
                <a:gridCol w="1622700"/>
              </a:tblGrid>
              <a:tr h="479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Cantidad</a:t>
                      </a:r>
                      <a:r>
                        <a:rPr lang="es"/>
                        <a:t> de usuarios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Precio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0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50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110.000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0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100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220</a:t>
                      </a:r>
                      <a:r>
                        <a:rPr lang="es"/>
                        <a:t>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0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150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330.000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431" name="Google Shape;431;g20314629f31_0_10"/>
          <p:cNvPicPr preferRelativeResize="0"/>
          <p:nvPr/>
        </p:nvPicPr>
        <p:blipFill rotWithShape="1">
          <a:blip r:embed="rId7">
            <a:alphaModFix/>
          </a:blip>
          <a:srcRect b="0" l="3697" r="0" t="8583"/>
          <a:stretch/>
        </p:blipFill>
        <p:spPr>
          <a:xfrm>
            <a:off x="2285125" y="2571750"/>
            <a:ext cx="4226850" cy="2279525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g20314629f31_0_10"/>
          <p:cNvSpPr/>
          <p:nvPr/>
        </p:nvSpPr>
        <p:spPr>
          <a:xfrm>
            <a:off x="3509200" y="4463075"/>
            <a:ext cx="846000" cy="19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8.036.028</a:t>
            </a:r>
            <a:endParaRPr sz="1000"/>
          </a:p>
        </p:txBody>
      </p:sp>
      <p:sp>
        <p:nvSpPr>
          <p:cNvPr id="433" name="Google Shape;433;g20314629f31_0_10"/>
          <p:cNvSpPr/>
          <p:nvPr/>
        </p:nvSpPr>
        <p:spPr>
          <a:xfrm>
            <a:off x="4607825" y="4463075"/>
            <a:ext cx="846000" cy="19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9.184.032</a:t>
            </a:r>
            <a:endParaRPr sz="1000"/>
          </a:p>
        </p:txBody>
      </p:sp>
      <p:sp>
        <p:nvSpPr>
          <p:cNvPr id="434" name="Google Shape;434;g20314629f31_0_10"/>
          <p:cNvSpPr/>
          <p:nvPr/>
        </p:nvSpPr>
        <p:spPr>
          <a:xfrm>
            <a:off x="5581125" y="4463075"/>
            <a:ext cx="846000" cy="19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/>
              <a:t>8.801.364</a:t>
            </a:r>
            <a:endParaRPr sz="1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7"/>
          <p:cNvSpPr/>
          <p:nvPr/>
        </p:nvSpPr>
        <p:spPr>
          <a:xfrm>
            <a:off x="-1603850" y="-1319450"/>
            <a:ext cx="7298100" cy="7635900"/>
          </a:xfrm>
          <a:prstGeom prst="ellipse">
            <a:avLst/>
          </a:prstGeom>
          <a:solidFill>
            <a:srgbClr val="80B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7"/>
          <p:cNvSpPr/>
          <p:nvPr/>
        </p:nvSpPr>
        <p:spPr>
          <a:xfrm>
            <a:off x="3577575" y="-398325"/>
            <a:ext cx="4968900" cy="5571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58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chemeClr val="dk1"/>
                </a:solidFill>
              </a:rPr>
              <a:t>La interpretación de los datos permitió identificar los tiempos de ingreso antes y después de la aplicación del prototipo y también la cantidad de usuarios dentro de segmentos de tiempo.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1" name="Google Shape;44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-4"/>
            <a:ext cx="645761" cy="7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7"/>
          <p:cNvSpPr txBox="1"/>
          <p:nvPr/>
        </p:nvSpPr>
        <p:spPr>
          <a:xfrm>
            <a:off x="54825" y="1108375"/>
            <a:ext cx="3797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lang="es" sz="4000">
                <a:solidFill>
                  <a:schemeClr val="lt1"/>
                </a:solidFill>
              </a:rPr>
              <a:t>Conclusiones</a:t>
            </a:r>
            <a:endParaRPr b="1" i="0" sz="4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3" name="Google Shape;443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399995">
            <a:off x="5167501" y="1571102"/>
            <a:ext cx="2132875" cy="687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5419" y="3194275"/>
            <a:ext cx="1375263" cy="37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73375" y="931590"/>
            <a:ext cx="631601" cy="51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10800000">
            <a:off x="7744125" y="3275240"/>
            <a:ext cx="631601" cy="512421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7"/>
          <p:cNvSpPr txBox="1"/>
          <p:nvPr/>
        </p:nvSpPr>
        <p:spPr>
          <a:xfrm>
            <a:off x="4647975" y="3387459"/>
            <a:ext cx="97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48" name="Google Shape;448;p7"/>
          <p:cNvCxnSpPr/>
          <p:nvPr/>
        </p:nvCxnSpPr>
        <p:spPr>
          <a:xfrm>
            <a:off x="4379925" y="3787650"/>
            <a:ext cx="3364200" cy="0"/>
          </a:xfrm>
          <a:prstGeom prst="straightConnector1">
            <a:avLst/>
          </a:prstGeom>
          <a:noFill/>
          <a:ln cap="flat" cmpd="sng" w="9525">
            <a:solidFill>
              <a:srgbClr val="80BC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030b75b545_0_556"/>
          <p:cNvSpPr txBox="1"/>
          <p:nvPr>
            <p:ph type="title"/>
          </p:nvPr>
        </p:nvSpPr>
        <p:spPr>
          <a:xfrm>
            <a:off x="808825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80BC00"/>
                </a:solidFill>
              </a:rPr>
              <a:t>Tabla de contenido</a:t>
            </a:r>
            <a:endParaRPr b="1">
              <a:solidFill>
                <a:srgbClr val="80BC00"/>
              </a:solidFill>
            </a:endParaRPr>
          </a:p>
        </p:txBody>
      </p:sp>
      <p:sp>
        <p:nvSpPr>
          <p:cNvPr id="88" name="Google Shape;88;g2030b75b545_0_556"/>
          <p:cNvSpPr txBox="1"/>
          <p:nvPr>
            <p:ph idx="1" type="body"/>
          </p:nvPr>
        </p:nvSpPr>
        <p:spPr>
          <a:xfrm>
            <a:off x="727575" y="1286650"/>
            <a:ext cx="6306600" cy="34164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Contexto</a:t>
            </a:r>
            <a:r>
              <a:rPr lang="es"/>
              <a:t> y problema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Objetivos </a:t>
            </a:r>
            <a:r>
              <a:rPr lang="es"/>
              <a:t>general</a:t>
            </a:r>
            <a:r>
              <a:rPr lang="es"/>
              <a:t> y </a:t>
            </a:r>
            <a:r>
              <a:rPr lang="es"/>
              <a:t>específicos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Diseño metodológico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Solución</a:t>
            </a:r>
            <a:r>
              <a:rPr lang="es"/>
              <a:t> desde el modelo biopsicosocial y cultural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Cronograma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Selección</a:t>
            </a:r>
            <a:r>
              <a:rPr lang="es"/>
              <a:t> </a:t>
            </a:r>
            <a:r>
              <a:rPr lang="es"/>
              <a:t>tecnológica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Solución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Resultados de objetivos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Resultado dispositivo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Conclusiones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Trabajo futuro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Recomendaciones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s"/>
              <a:t>Referencias</a:t>
            </a:r>
            <a:endParaRPr/>
          </a:p>
        </p:txBody>
      </p:sp>
      <p:pic>
        <p:nvPicPr>
          <p:cNvPr id="89" name="Google Shape;89;g2030b75b545_0_5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20314629f31_0_33"/>
          <p:cNvSpPr/>
          <p:nvPr/>
        </p:nvSpPr>
        <p:spPr>
          <a:xfrm>
            <a:off x="1681275" y="-1925"/>
            <a:ext cx="4968900" cy="5571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958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chemeClr val="dk1"/>
                </a:solidFill>
              </a:rPr>
              <a:t>Después de analizar los procesos de ingreso, registro y gestión de acceso de vehículos de movilidad individual en la organización, se ha llegado a la conclusión de que la implementación de un sistema de información integral es crucial para mejorar la eficiencia y la seguridad de dichos procesos.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4" name="Google Shape;454;g20314629f31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g20314629f31_0_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-1256236" y="25433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6" name="Google Shape;456;g20314629f31_0_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g20314629f31_0_33"/>
          <p:cNvSpPr txBox="1"/>
          <p:nvPr/>
        </p:nvSpPr>
        <p:spPr>
          <a:xfrm>
            <a:off x="1051200" y="0"/>
            <a:ext cx="704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800">
                <a:solidFill>
                  <a:srgbClr val="80BC00"/>
                </a:solidFill>
              </a:rPr>
              <a:t>Conclusión</a:t>
            </a:r>
            <a:endParaRPr b="1" sz="2800">
              <a:solidFill>
                <a:srgbClr val="80BC00"/>
              </a:solidFill>
            </a:endParaRPr>
          </a:p>
        </p:txBody>
      </p:sp>
      <p:pic>
        <p:nvPicPr>
          <p:cNvPr id="458" name="Google Shape;458;g20314629f31_0_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3049656">
            <a:off x="6664638" y="1270502"/>
            <a:ext cx="2132874" cy="6878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59" name="Google Shape;459;g20314629f31_0_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681275" y="1906940"/>
            <a:ext cx="631601" cy="51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g20314629f31_0_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10800000">
            <a:off x="6132200" y="3354015"/>
            <a:ext cx="631601" cy="5124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1" name="Google Shape;461;g20314629f31_0_33"/>
          <p:cNvCxnSpPr/>
          <p:nvPr/>
        </p:nvCxnSpPr>
        <p:spPr>
          <a:xfrm>
            <a:off x="2483625" y="3610213"/>
            <a:ext cx="3364200" cy="0"/>
          </a:xfrm>
          <a:prstGeom prst="straightConnector1">
            <a:avLst/>
          </a:prstGeom>
          <a:noFill/>
          <a:ln cap="flat" cmpd="sng" w="9525">
            <a:solidFill>
              <a:srgbClr val="80BC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6" name="Google Shape;466;g2031892c628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g2031892c628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-1256236" y="25433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g2031892c628_1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469" name="Google Shape;469;g2031892c628_1_0"/>
          <p:cNvSpPr txBox="1"/>
          <p:nvPr/>
        </p:nvSpPr>
        <p:spPr>
          <a:xfrm>
            <a:off x="1051200" y="0"/>
            <a:ext cx="704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800">
                <a:solidFill>
                  <a:srgbClr val="80BC00"/>
                </a:solidFill>
              </a:rPr>
              <a:t>Costos</a:t>
            </a:r>
            <a:endParaRPr b="1" sz="2800">
              <a:solidFill>
                <a:srgbClr val="80BC00"/>
              </a:solidFill>
            </a:endParaRPr>
          </a:p>
        </p:txBody>
      </p:sp>
      <p:pic>
        <p:nvPicPr>
          <p:cNvPr id="470" name="Google Shape;470;g2031892c628_1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5400000">
            <a:off x="6266389" y="1254313"/>
            <a:ext cx="4133851" cy="1621375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g2031892c628_1_0"/>
          <p:cNvSpPr txBox="1"/>
          <p:nvPr/>
        </p:nvSpPr>
        <p:spPr>
          <a:xfrm>
            <a:off x="2516225" y="2184050"/>
            <a:ext cx="40683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958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dk1"/>
                </a:solidFill>
              </a:rPr>
              <a:t>Los resultados revelan una mejora significativa en los tiempos de acceso, con reducciones sustanciales en los períodos de espera y procesamiento. </a:t>
            </a:r>
            <a:endParaRPr/>
          </a:p>
        </p:txBody>
      </p:sp>
      <p:pic>
        <p:nvPicPr>
          <p:cNvPr id="472" name="Google Shape;472;g2031892c628_1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81275" y="1906940"/>
            <a:ext cx="631601" cy="51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g2031892c628_1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10800000">
            <a:off x="6535175" y="2899840"/>
            <a:ext cx="631601" cy="512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202f78e0848_1_63"/>
          <p:cNvSpPr/>
          <p:nvPr/>
        </p:nvSpPr>
        <p:spPr>
          <a:xfrm>
            <a:off x="-1603850" y="-1319450"/>
            <a:ext cx="7298100" cy="7635900"/>
          </a:xfrm>
          <a:prstGeom prst="ellipse">
            <a:avLst/>
          </a:prstGeom>
          <a:solidFill>
            <a:srgbClr val="80B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202f78e0848_1_63"/>
          <p:cNvSpPr/>
          <p:nvPr/>
        </p:nvSpPr>
        <p:spPr>
          <a:xfrm>
            <a:off x="3577575" y="-398325"/>
            <a:ext cx="4968900" cy="5571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00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200">
                <a:solidFill>
                  <a:schemeClr val="dk1"/>
                </a:solidFill>
              </a:rPr>
              <a:t>Compromiso con la mejora continua : El análisis de los resultados del piloto resalta la importancia de mantener un compromiso con la mejora continua. Si bien la implementación del MVP condujo a mejoras significativas en los tiempos de acceso, se reconoce que existe espacio para seguir refinando y optimizando el sistema. Esta lección enfatiza la necesidad de mantener un enfoque proactivo hacia la innovación y la adaptación, utilizando la retroalimentación del usuario y los datos obtenidos para guiar futuras iteraciones del producto y maximizar su efectividad a largo plazo.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0" name="Google Shape;480;g202f78e0848_1_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-4"/>
            <a:ext cx="645761" cy="7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g202f78e0848_1_63"/>
          <p:cNvSpPr txBox="1"/>
          <p:nvPr/>
        </p:nvSpPr>
        <p:spPr>
          <a:xfrm>
            <a:off x="54825" y="1108375"/>
            <a:ext cx="37974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lang="es" sz="4000">
                <a:solidFill>
                  <a:schemeClr val="lt1"/>
                </a:solidFill>
              </a:rPr>
              <a:t>Trabajo</a:t>
            </a:r>
            <a:endParaRPr b="1" sz="40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lang="es" sz="4000">
                <a:solidFill>
                  <a:schemeClr val="lt1"/>
                </a:solidFill>
              </a:rPr>
              <a:t> Futuro</a:t>
            </a:r>
            <a:endParaRPr b="1" sz="4000">
              <a:solidFill>
                <a:schemeClr val="lt1"/>
              </a:solidFill>
            </a:endParaRPr>
          </a:p>
        </p:txBody>
      </p:sp>
      <p:pic>
        <p:nvPicPr>
          <p:cNvPr id="482" name="Google Shape;482;g202f78e0848_1_6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399995">
            <a:off x="5167501" y="1571102"/>
            <a:ext cx="2132875" cy="687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g202f78e0848_1_6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5419" y="3194275"/>
            <a:ext cx="1375263" cy="37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g202f78e0848_1_6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73375" y="931590"/>
            <a:ext cx="631601" cy="51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g202f78e0848_1_6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10800000">
            <a:off x="7744125" y="3275240"/>
            <a:ext cx="631601" cy="512421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g202f78e0848_1_63"/>
          <p:cNvSpPr txBox="1"/>
          <p:nvPr/>
        </p:nvSpPr>
        <p:spPr>
          <a:xfrm>
            <a:off x="4647975" y="3387459"/>
            <a:ext cx="97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7" name="Google Shape;487;g202f78e0848_1_63"/>
          <p:cNvCxnSpPr/>
          <p:nvPr/>
        </p:nvCxnSpPr>
        <p:spPr>
          <a:xfrm>
            <a:off x="4379925" y="3787650"/>
            <a:ext cx="3364200" cy="0"/>
          </a:xfrm>
          <a:prstGeom prst="straightConnector1">
            <a:avLst/>
          </a:prstGeom>
          <a:noFill/>
          <a:ln cap="flat" cmpd="sng" w="9525">
            <a:solidFill>
              <a:srgbClr val="80BC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202f78e0848_1_77"/>
          <p:cNvSpPr/>
          <p:nvPr/>
        </p:nvSpPr>
        <p:spPr>
          <a:xfrm>
            <a:off x="-1345550" y="-1246200"/>
            <a:ext cx="7298100" cy="7635900"/>
          </a:xfrm>
          <a:prstGeom prst="ellipse">
            <a:avLst/>
          </a:prstGeom>
          <a:solidFill>
            <a:srgbClr val="80B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g202f78e0848_1_77"/>
          <p:cNvSpPr/>
          <p:nvPr/>
        </p:nvSpPr>
        <p:spPr>
          <a:xfrm>
            <a:off x="4055325" y="-398325"/>
            <a:ext cx="5088600" cy="5571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200">
                <a:solidFill>
                  <a:srgbClr val="0D0D0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Investigar una variedad de tecnologías fomenta la innovación y la creatividad. Al conocer diferentes enfoques y soluciones, puedes combinar elementos de varias tecnologías para crear algo nuevo y único. Esto puede resultar en un sistema más robusto, eficiente y capaz de superar las limitaciones de las tecnologías individuales.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4" name="Google Shape;494;g202f78e0848_1_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-4"/>
            <a:ext cx="645761" cy="7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g202f78e0848_1_77"/>
          <p:cNvSpPr txBox="1"/>
          <p:nvPr/>
        </p:nvSpPr>
        <p:spPr>
          <a:xfrm>
            <a:off x="-22575" y="1604938"/>
            <a:ext cx="44025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lang="es" sz="3500">
                <a:solidFill>
                  <a:schemeClr val="lt1"/>
                </a:solidFill>
              </a:rPr>
              <a:t>Recomendaciones</a:t>
            </a:r>
            <a:endParaRPr b="1" sz="3500">
              <a:solidFill>
                <a:schemeClr val="lt1"/>
              </a:solidFill>
            </a:endParaRPr>
          </a:p>
        </p:txBody>
      </p:sp>
      <p:pic>
        <p:nvPicPr>
          <p:cNvPr id="496" name="Google Shape;496;g202f78e0848_1_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399995">
            <a:off x="5167501" y="1571102"/>
            <a:ext cx="2132875" cy="687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g202f78e0848_1_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5419" y="3194275"/>
            <a:ext cx="1375263" cy="37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g202f78e0848_1_7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73375" y="931590"/>
            <a:ext cx="631601" cy="51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9" name="Google Shape;499;g202f78e0848_1_7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10800000">
            <a:off x="7744125" y="3275240"/>
            <a:ext cx="631601" cy="512421"/>
          </a:xfrm>
          <a:prstGeom prst="rect">
            <a:avLst/>
          </a:prstGeom>
          <a:noFill/>
          <a:ln>
            <a:noFill/>
          </a:ln>
        </p:spPr>
      </p:pic>
      <p:sp>
        <p:nvSpPr>
          <p:cNvPr id="500" name="Google Shape;500;g202f78e0848_1_77"/>
          <p:cNvSpPr txBox="1"/>
          <p:nvPr/>
        </p:nvSpPr>
        <p:spPr>
          <a:xfrm>
            <a:off x="4647975" y="3387459"/>
            <a:ext cx="97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1" name="Google Shape;501;g202f78e0848_1_77"/>
          <p:cNvCxnSpPr/>
          <p:nvPr/>
        </p:nvCxnSpPr>
        <p:spPr>
          <a:xfrm>
            <a:off x="4379925" y="3787650"/>
            <a:ext cx="3364200" cy="0"/>
          </a:xfrm>
          <a:prstGeom prst="straightConnector1">
            <a:avLst/>
          </a:prstGeom>
          <a:noFill/>
          <a:ln cap="flat" cmpd="sng" w="9525">
            <a:solidFill>
              <a:srgbClr val="80BC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202f16c9f11_0_0"/>
          <p:cNvSpPr/>
          <p:nvPr/>
        </p:nvSpPr>
        <p:spPr>
          <a:xfrm>
            <a:off x="-1529650" y="-1246200"/>
            <a:ext cx="7298100" cy="7635900"/>
          </a:xfrm>
          <a:prstGeom prst="ellipse">
            <a:avLst/>
          </a:prstGeom>
          <a:solidFill>
            <a:srgbClr val="80B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7" name="Google Shape;507;g202f16c9f1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9300" y="418146"/>
            <a:ext cx="645761" cy="7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g202f16c9f11_0_0"/>
          <p:cNvSpPr/>
          <p:nvPr/>
        </p:nvSpPr>
        <p:spPr>
          <a:xfrm>
            <a:off x="1455575" y="-213900"/>
            <a:ext cx="7816200" cy="5571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600">
                <a:solidFill>
                  <a:schemeClr val="dk1"/>
                </a:solidFill>
              </a:rPr>
              <a:t>[</a:t>
            </a:r>
            <a:r>
              <a:rPr lang="es" sz="800">
                <a:solidFill>
                  <a:schemeClr val="dk1"/>
                </a:solidFill>
              </a:rPr>
              <a:t>1] </a:t>
            </a:r>
            <a:r>
              <a:rPr lang="es" sz="8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https://www.larepublica.co/empresas/la-venta-de-patinetas-electricas-registro-un-incremento-de-148-en-el-ultimo-ano-3535354#:~:text=La%20inclusi%C3%B3n%20de%20este%20elemento,148%25%20con%20respecto%20a%202022</a:t>
            </a:r>
            <a:r>
              <a:rPr lang="es" sz="800">
                <a:solidFill>
                  <a:schemeClr val="dk1"/>
                </a:solidFill>
              </a:rPr>
              <a:t>.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[2]  </a:t>
            </a:r>
            <a:r>
              <a:rPr lang="es" sz="800" u="sng">
                <a:solidFill>
                  <a:schemeClr val="dk1"/>
                </a:solidFill>
                <a:highlight>
                  <a:schemeClr val="lt1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http://www.repositorio.usac.edu.gt/id/eprint/13731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[3]</a:t>
            </a:r>
            <a:r>
              <a:rPr lang="es" sz="800">
                <a:solidFill>
                  <a:schemeClr val="dk1"/>
                </a:solidFill>
                <a:highlight>
                  <a:schemeClr val="lt1"/>
                </a:highlight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https://hdl.handle.net/20.500.12494/13707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[4]</a:t>
            </a:r>
            <a:r>
              <a:rPr lang="es" sz="800" u="sng">
                <a:solidFill>
                  <a:schemeClr val="dk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https://repository.universidadean.edu.co/handle/10882/13551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[5]</a:t>
            </a:r>
            <a:r>
              <a:rPr lang="es" sz="800" u="sng">
                <a:solidFill>
                  <a:schemeClr val="dk1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https://www.semana.com/economia/empresas/articulo/la-bici-metodo-de-transporte-economico-y-saludable-como-aumentar-el-uso-en-las-empresas/202316/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[6]</a:t>
            </a:r>
            <a:r>
              <a:rPr lang="es" sz="800" u="sng">
                <a:solidFill>
                  <a:schemeClr val="dk1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https://www.movilidadbogota.gov.co/web/noticia/la_ciudad_se_consolida_como_un_referente_mundial_en_el_uso_y_promocion_de_la_bicicleta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[7]</a:t>
            </a:r>
            <a:r>
              <a:rPr lang="es" sz="800" u="sng">
                <a:solidFill>
                  <a:schemeClr val="dk1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https://www.unilibre.edu.co/bogota/ul/noticias/noticias-universitarias/3651-estudio-de-la-universidad-libre-revela-completa-radiografia-del-uso-de-la-bicicleta-en-bogota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  <a:highlight>
                  <a:srgbClr val="FFFFFF"/>
                </a:highlight>
              </a:rPr>
              <a:t>[8] Universidad El Bosque. "En El Bosque se incentivó el uso de las bicicletas como medio de transporte sostenible y alternativo creando un espacio cómodo, seguro y eficiente para ubicarlas rápidamente. Conoce el proyecto, su desarrollo e impacto". </a:t>
            </a:r>
            <a:r>
              <a:rPr lang="es" sz="800" u="sng">
                <a:solidFill>
                  <a:schemeClr val="dk1"/>
                </a:solidFill>
                <a:highlight>
                  <a:srgbClr val="FFFFFF"/>
                </a:highlight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https://www.unbosque.edu.co/responsabilidad-social/proyecto/biciparqueaderos-ueb</a:t>
            </a:r>
            <a:r>
              <a:rPr lang="es" sz="800">
                <a:solidFill>
                  <a:schemeClr val="dk1"/>
                </a:solidFill>
                <a:highlight>
                  <a:srgbClr val="FFFFFF"/>
                </a:highlight>
              </a:rPr>
              <a:t>.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  <a:highlight>
                  <a:srgbClr val="FFFFFF"/>
                </a:highlight>
              </a:rPr>
              <a:t>[9]  “Lean | Qué es Lean | Metodología Lean | Implementación Lean”. Lean Institute Chile. [En línea]. Disponible: </a:t>
            </a:r>
            <a:r>
              <a:rPr lang="es" sz="800" u="sng">
                <a:solidFill>
                  <a:schemeClr val="dk1"/>
                </a:solidFill>
                <a:highlight>
                  <a:srgbClr val="FFFFFF"/>
                </a:highlight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https://institutolean.cl/lean/</a:t>
            </a:r>
            <a:endParaRPr sz="8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[10]Arduino vs ESP8266 vs ESP32 Microcontroller Comparison​ </a:t>
            </a:r>
            <a:r>
              <a:rPr lang="es" sz="800" u="sng">
                <a:solidFill>
                  <a:schemeClr val="dk1"/>
                </a:solid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https://diyi0t.com/technical-datasheet-microcontroller-comparison/#google_vignette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[11]ESP32 vs Arduino Speed Comparison​ (MakerGuides)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</a:rPr>
              <a:t>https://www.makerguides.com/esp32-vs-arduino-speed-comparison/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[12]Raspberry Pi vs Arduino: Which Board is Best?​ (Tom's Hardware)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</a:rPr>
              <a:t>https://www.tomshardware.com/features/raspberry-pi-vs-arduino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[13]ESP32 vs Arduino Speed Comparison​ (MakerGuides)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</a:rPr>
              <a:t>https://www.makerguides.com/esp32-vs-arduino-speed-comparison/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</p:txBody>
      </p:sp>
      <p:pic>
        <p:nvPicPr>
          <p:cNvPr id="509" name="Google Shape;509;g202f16c9f11_0_0"/>
          <p:cNvPicPr preferRelativeResize="0"/>
          <p:nvPr/>
        </p:nvPicPr>
        <p:blipFill rotWithShape="1">
          <a:blip r:embed="rId14">
            <a:alphaModFix/>
          </a:blip>
          <a:srcRect b="2530" l="-50540" r="50539" t="-2530"/>
          <a:stretch/>
        </p:blipFill>
        <p:spPr>
          <a:xfrm rot="4849180">
            <a:off x="5248776" y="839076"/>
            <a:ext cx="2132875" cy="6878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g202f16c9f11_0_0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405419" y="3194275"/>
            <a:ext cx="1375263" cy="37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g202f16c9f11_0_0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2548275" y="55840"/>
            <a:ext cx="631601" cy="51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Google Shape;512;g202f16c9f11_0_0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 rot="10800000">
            <a:off x="8311525" y="3531440"/>
            <a:ext cx="631601" cy="5124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3" name="Google Shape;513;g202f16c9f11_0_0"/>
          <p:cNvCxnSpPr/>
          <p:nvPr/>
        </p:nvCxnSpPr>
        <p:spPr>
          <a:xfrm>
            <a:off x="-277650" y="5357400"/>
            <a:ext cx="3364200" cy="0"/>
          </a:xfrm>
          <a:prstGeom prst="straightConnector1">
            <a:avLst/>
          </a:prstGeom>
          <a:noFill/>
          <a:ln cap="flat" cmpd="sng" w="9525">
            <a:solidFill>
              <a:srgbClr val="80BC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4" name="Google Shape;514;g202f16c9f11_0_0"/>
          <p:cNvSpPr txBox="1"/>
          <p:nvPr/>
        </p:nvSpPr>
        <p:spPr>
          <a:xfrm>
            <a:off x="4508575" y="3643659"/>
            <a:ext cx="97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g202f16c9f11_0_0"/>
          <p:cNvSpPr txBox="1"/>
          <p:nvPr/>
        </p:nvSpPr>
        <p:spPr>
          <a:xfrm>
            <a:off x="3681750" y="11772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2800">
                <a:solidFill>
                  <a:srgbClr val="80BC00"/>
                </a:solidFill>
              </a:rPr>
              <a:t>Referencias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2030b75b545_0_1429"/>
          <p:cNvSpPr/>
          <p:nvPr/>
        </p:nvSpPr>
        <p:spPr>
          <a:xfrm>
            <a:off x="-1529650" y="-1246200"/>
            <a:ext cx="7298100" cy="7635900"/>
          </a:xfrm>
          <a:prstGeom prst="ellipse">
            <a:avLst/>
          </a:prstGeom>
          <a:solidFill>
            <a:srgbClr val="80BC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&lt;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1" name="Google Shape;521;g2030b75b545_0_14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9300" y="418146"/>
            <a:ext cx="645761" cy="7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g2030b75b545_0_1429"/>
          <p:cNvSpPr/>
          <p:nvPr/>
        </p:nvSpPr>
        <p:spPr>
          <a:xfrm>
            <a:off x="1455575" y="-213900"/>
            <a:ext cx="7816200" cy="55713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[[14]Arduino vs ESP8266 vs ESP32 Microcontroller Comparison​ (DIYI0T)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800">
                <a:solidFill>
                  <a:schemeClr val="dk1"/>
                </a:solidFill>
              </a:rPr>
              <a:t>https://diyi0t.com/technical-datasheet-microcontroller-comparison/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[15]</a:t>
            </a:r>
            <a:r>
              <a:rPr lang="es" sz="8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https://www.mactronica.com.co/search?q=arduino+pro+mini&amp;fields=name</a:t>
            </a:r>
            <a:br>
              <a:rPr lang="es" sz="800" u="sng">
                <a:solidFill>
                  <a:schemeClr val="dk1"/>
                </a:solidFill>
              </a:rPr>
            </a:br>
            <a:r>
              <a:rPr lang="es" sz="800">
                <a:solidFill>
                  <a:schemeClr val="dk1"/>
                </a:solidFill>
              </a:rPr>
              <a:t>[16] “GitHub - miguelbalboa/rfid: Arduino RFID Library for MFRC522”. GitHub. [En línea]. Disponible: https://github.com/miguelbalboa/rfid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[17] “Documentación oficial del módulo RFID PM532”. Manual.pl. [En línea]. Disponible: </a:t>
            </a:r>
            <a:r>
              <a:rPr lang="es" sz="800" u="sng">
                <a:solidFill>
                  <a:schemeClr val="dk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https://manuals.plus/es/elechouse/pn532-nfc-rfid-module-manual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[18] “NXP® Semiconductors Official Site”. Automotive, IoT &amp; Industrial Solutions | NXP Semiconductors. [En línea]. Disponible: https://www.nxp.com/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[19] “SparkFun ”. Sitio web de SparkFun (vendedor de componentes electrónicos, con documentación y tutoriales) [En línea]. Disponible: </a:t>
            </a:r>
            <a:r>
              <a:rPr lang="es" sz="800" u="sng">
                <a:solidFill>
                  <a:schemeClr val="dk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https://www.sparkfun.com/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[20] Sitio web de Adafruit (otro vendedor de componentes electrónicos, con documentación y tutoriales) https://www.adafruit.com/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[21] How To Electronics. PN532 NFC RFID Module Tutorial | Interfacing PN532 with Arduino in UART, I2C &amp; SPI Mode. [Video en línea]. Disponible: https://www.youtube.com/watch?v=PXE8nsXh4eg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[22] How To Electronics. PN532 NFC RFID Module Tutorial | Interfacing PN532 with Arduino in UART, I2C &amp; SPI Mode). [Video en línea]. Disponible: https://www.youtube.com/watch?v=PXE8nsXh4eg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[23] Artículos sobre RFID y NFC. SparkFun. Disponible: </a:t>
            </a:r>
            <a:r>
              <a:rPr lang="es" sz="800" u="sng">
                <a:solidFill>
                  <a:schemeClr val="dk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https://www.sparkfun.com/news/tags/rfid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[24]  Radio Frequency Identification (RFID) in Libraries . Research Gate. Disponible:</a:t>
            </a:r>
            <a:r>
              <a:rPr lang="es" sz="800" u="sng">
                <a:solidFill>
                  <a:schemeClr val="dk1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https://www.researchgate.net/publication/379506995_Radio_Frequency_Identification_RFID_in_Libraries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[25] Sunil and N. Ojha, "Radio frequency identification (RFID) technology in library: Advantages and issues," 2018 2nd International Conference on Inventive Systems and Control (ICISC), Coimbatore, India, 2018, pp. 1206-1213, doi: 10.1109/ICISC.2018.8398996.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chemeClr val="dk1"/>
                </a:solidFill>
              </a:rPr>
              <a:t>[26] https://www.asiarfid.com/es/components-of-an-rfid-tag.html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</p:txBody>
      </p:sp>
      <p:sp>
        <p:nvSpPr>
          <p:cNvPr id="523" name="Google Shape;523;g2030b75b545_0_1429"/>
          <p:cNvSpPr txBox="1"/>
          <p:nvPr/>
        </p:nvSpPr>
        <p:spPr>
          <a:xfrm>
            <a:off x="3336825" y="148763"/>
            <a:ext cx="3797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800">
                <a:solidFill>
                  <a:srgbClr val="80BC00"/>
                </a:solidFill>
              </a:rPr>
              <a:t>Referencias</a:t>
            </a:r>
            <a:endParaRPr b="1" i="0" sz="4000" u="none" cap="none" strike="noStrike">
              <a:solidFill>
                <a:srgbClr val="80BC00"/>
              </a:solidFill>
            </a:endParaRPr>
          </a:p>
        </p:txBody>
      </p:sp>
      <p:pic>
        <p:nvPicPr>
          <p:cNvPr id="524" name="Google Shape;524;g2030b75b545_0_1429"/>
          <p:cNvPicPr preferRelativeResize="0"/>
          <p:nvPr/>
        </p:nvPicPr>
        <p:blipFill rotWithShape="1">
          <a:blip r:embed="rId9">
            <a:alphaModFix/>
          </a:blip>
          <a:srcRect b="2530" l="-50540" r="50539" t="-2530"/>
          <a:stretch/>
        </p:blipFill>
        <p:spPr>
          <a:xfrm rot="4849180">
            <a:off x="5248776" y="839076"/>
            <a:ext cx="2132875" cy="6878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g2030b75b545_0_1429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05419" y="3194275"/>
            <a:ext cx="1375263" cy="37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g2030b75b545_0_1429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2548275" y="55840"/>
            <a:ext cx="631601" cy="51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g2030b75b545_0_1429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 rot="10800000">
            <a:off x="8311525" y="3531440"/>
            <a:ext cx="631601" cy="5124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8" name="Google Shape;528;g2030b75b545_0_1429"/>
          <p:cNvCxnSpPr/>
          <p:nvPr/>
        </p:nvCxnSpPr>
        <p:spPr>
          <a:xfrm>
            <a:off x="-277650" y="5357400"/>
            <a:ext cx="3364200" cy="0"/>
          </a:xfrm>
          <a:prstGeom prst="straightConnector1">
            <a:avLst/>
          </a:prstGeom>
          <a:noFill/>
          <a:ln cap="flat" cmpd="sng" w="9525">
            <a:solidFill>
              <a:srgbClr val="80BC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29" name="Google Shape;529;g2030b75b545_0_1429"/>
          <p:cNvSpPr txBox="1"/>
          <p:nvPr/>
        </p:nvSpPr>
        <p:spPr>
          <a:xfrm>
            <a:off x="4508575" y="3643659"/>
            <a:ext cx="97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8375"/>
        </a:solidFill>
      </p:bgPr>
    </p:bg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4" name="Google Shape;53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Google Shape;535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4800" y="-4"/>
            <a:ext cx="645761" cy="7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536" name="Google Shape;536;p18"/>
          <p:cNvSpPr/>
          <p:nvPr/>
        </p:nvSpPr>
        <p:spPr>
          <a:xfrm>
            <a:off x="3010275" y="1021514"/>
            <a:ext cx="3356700" cy="33567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18"/>
          <p:cNvSpPr txBox="1"/>
          <p:nvPr/>
        </p:nvSpPr>
        <p:spPr>
          <a:xfrm>
            <a:off x="3672200" y="412925"/>
            <a:ext cx="22302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0"/>
              <a:buFont typeface="Arial"/>
              <a:buNone/>
            </a:pPr>
            <a:r>
              <a:rPr b="1" i="0" lang="es" sz="30000" u="none" cap="none" strike="noStrike">
                <a:solidFill>
                  <a:srgbClr val="3F4727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30000" u="none" cap="none" strike="noStrike">
              <a:solidFill>
                <a:srgbClr val="3F472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8" name="Google Shape;538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5400000">
            <a:off x="6476863" y="4161112"/>
            <a:ext cx="282575" cy="1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57993" y="3954005"/>
            <a:ext cx="565325" cy="557300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18"/>
          <p:cNvSpPr txBox="1"/>
          <p:nvPr/>
        </p:nvSpPr>
        <p:spPr>
          <a:xfrm>
            <a:off x="7422200" y="3954000"/>
            <a:ext cx="14223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50"/>
              <a:buFont typeface="Arial"/>
              <a:buNone/>
            </a:pPr>
            <a:r>
              <a:rPr b="1" i="0" lang="es" sz="14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Dudas e</a:t>
            </a:r>
            <a:endParaRPr b="1" i="0" sz="14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50"/>
              <a:buFont typeface="Arial"/>
              <a:buNone/>
            </a:pPr>
            <a:r>
              <a:rPr b="1" i="0" lang="es" sz="14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Inquietudes</a:t>
            </a:r>
            <a:endParaRPr b="1" i="0" sz="14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18"/>
          <p:cNvSpPr txBox="1"/>
          <p:nvPr/>
        </p:nvSpPr>
        <p:spPr>
          <a:xfrm>
            <a:off x="245475" y="1071575"/>
            <a:ext cx="30630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i="0" lang="es" sz="4600" u="none" cap="none" strike="noStrike">
                <a:solidFill>
                  <a:srgbClr val="3F4727"/>
                </a:solidFill>
                <a:latin typeface="Arial"/>
                <a:ea typeface="Arial"/>
                <a:cs typeface="Arial"/>
                <a:sym typeface="Arial"/>
              </a:rPr>
              <a:t>Preguntas</a:t>
            </a:r>
            <a:endParaRPr b="1" i="0" sz="4600" u="none" cap="none" strike="noStrike">
              <a:solidFill>
                <a:srgbClr val="3F472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2" name="Google Shape;542;p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168323" y="684500"/>
            <a:ext cx="3318467" cy="89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8375"/>
        </a:solidFill>
      </p:bgPr>
    </p:bg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" name="Google Shape;54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77850" y="4480475"/>
            <a:ext cx="422725" cy="209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9" name="Google Shape;549;p20"/>
          <p:cNvGrpSpPr/>
          <p:nvPr/>
        </p:nvGrpSpPr>
        <p:grpSpPr>
          <a:xfrm>
            <a:off x="1868100" y="963575"/>
            <a:ext cx="5428200" cy="1723800"/>
            <a:chOff x="1674375" y="995775"/>
            <a:chExt cx="5428200" cy="1723800"/>
          </a:xfrm>
        </p:grpSpPr>
        <p:pic>
          <p:nvPicPr>
            <p:cNvPr id="550" name="Google Shape;550;p2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-2364840">
              <a:off x="1842317" y="1312965"/>
              <a:ext cx="445295" cy="2410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1" name="Google Shape;551;p2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 rot="2924987">
              <a:off x="6563011" y="2059833"/>
              <a:ext cx="393751" cy="21318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2" name="Google Shape;552;p20"/>
            <p:cNvSpPr txBox="1"/>
            <p:nvPr/>
          </p:nvSpPr>
          <p:spPr>
            <a:xfrm>
              <a:off x="1674375" y="995775"/>
              <a:ext cx="5428200" cy="172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0"/>
                <a:buFont typeface="Arial"/>
                <a:buNone/>
              </a:pPr>
              <a:r>
                <a:rPr b="1" i="0" lang="es" sz="10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Gracias</a:t>
              </a:r>
              <a:endParaRPr b="1" i="0" sz="10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53" name="Google Shape;553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flipH="1" rot="10414794">
            <a:off x="3976053" y="763174"/>
            <a:ext cx="1597345" cy="429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g20302c060dd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g20302c060dd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60088" y="3525400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20302c060dd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20302c060dd_0_0"/>
          <p:cNvSpPr txBox="1"/>
          <p:nvPr/>
        </p:nvSpPr>
        <p:spPr>
          <a:xfrm>
            <a:off x="954125" y="485250"/>
            <a:ext cx="4320900" cy="569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b="1" lang="es" sz="2500">
                <a:solidFill>
                  <a:srgbClr val="80BC00"/>
                </a:solidFill>
              </a:rPr>
              <a:t>Contexto y problema</a:t>
            </a:r>
            <a:endParaRPr b="1" sz="2500">
              <a:solidFill>
                <a:srgbClr val="80BC00"/>
              </a:solidFill>
            </a:endParaRPr>
          </a:p>
        </p:txBody>
      </p:sp>
      <p:sp>
        <p:nvSpPr>
          <p:cNvPr id="98" name="Google Shape;98;g20302c060dd_0_0"/>
          <p:cNvSpPr txBox="1"/>
          <p:nvPr/>
        </p:nvSpPr>
        <p:spPr>
          <a:xfrm>
            <a:off x="808825" y="4685075"/>
            <a:ext cx="7695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99" name="Google Shape;99;g20302c060dd_0_0"/>
          <p:cNvSpPr txBox="1"/>
          <p:nvPr/>
        </p:nvSpPr>
        <p:spPr>
          <a:xfrm>
            <a:off x="647850" y="1616150"/>
            <a:ext cx="7848300" cy="38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" sz="2000">
                <a:solidFill>
                  <a:schemeClr val="dk1"/>
                </a:solidFill>
              </a:rPr>
              <a:t>Contexto del problema.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" sz="2000">
                <a:solidFill>
                  <a:schemeClr val="dk1"/>
                </a:solidFill>
              </a:rPr>
              <a:t>Problema identificado.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" sz="2000">
                <a:solidFill>
                  <a:schemeClr val="dk1"/>
                </a:solidFill>
              </a:rPr>
              <a:t>Métodos utilizados para sustentar el problema.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s" sz="2000">
                <a:solidFill>
                  <a:schemeClr val="dk1"/>
                </a:solidFill>
              </a:rPr>
              <a:t>Modelo Biopsicosocial y cultural para el problema identificado.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100" name="Google Shape;100;g20302c060dd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5650" y="3339075"/>
            <a:ext cx="2524025" cy="252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2" presetSubtype="2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g202e2bff84a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202e2bff84a_0_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0138" y="3522125"/>
            <a:ext cx="4133851" cy="162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g202e2bff84a_0_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01953" y="1710649"/>
            <a:ext cx="157497" cy="70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202e2bff84a_0_5"/>
          <p:cNvSpPr txBox="1"/>
          <p:nvPr/>
        </p:nvSpPr>
        <p:spPr>
          <a:xfrm>
            <a:off x="995200" y="319350"/>
            <a:ext cx="4320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b="1" lang="es" sz="2500">
                <a:solidFill>
                  <a:srgbClr val="80BC00"/>
                </a:solidFill>
              </a:rPr>
              <a:t>Contexto y problema</a:t>
            </a:r>
            <a:endParaRPr b="1" sz="2500">
              <a:solidFill>
                <a:srgbClr val="80BC00"/>
              </a:solidFill>
            </a:endParaRPr>
          </a:p>
        </p:txBody>
      </p:sp>
      <p:sp>
        <p:nvSpPr>
          <p:cNvPr id="109" name="Google Shape;109;g202e2bff84a_0_5"/>
          <p:cNvSpPr txBox="1"/>
          <p:nvPr/>
        </p:nvSpPr>
        <p:spPr>
          <a:xfrm>
            <a:off x="808825" y="4685075"/>
            <a:ext cx="7695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10" name="Google Shape;110;g202e2bff84a_0_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0901" y="888750"/>
            <a:ext cx="4320900" cy="3211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202e2bff84a_0_5" title="Bicycle Market GIF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16100" y="1000871"/>
            <a:ext cx="3366200" cy="252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030b75b545_0_540"/>
          <p:cNvSpPr txBox="1"/>
          <p:nvPr>
            <p:ph type="title"/>
          </p:nvPr>
        </p:nvSpPr>
        <p:spPr>
          <a:xfrm>
            <a:off x="311700" y="1156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008375"/>
                </a:solidFill>
              </a:rPr>
              <a:t>Ventas de patinetas               Ejemplo Problema</a:t>
            </a:r>
            <a:endParaRPr b="1">
              <a:solidFill>
                <a:srgbClr val="008375"/>
              </a:solidFill>
            </a:endParaRPr>
          </a:p>
        </p:txBody>
      </p:sp>
      <p:pic>
        <p:nvPicPr>
          <p:cNvPr id="117" name="Google Shape;117;g2030b75b545_0_5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259984"/>
            <a:ext cx="3730275" cy="197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2030b75b545_0_5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259975"/>
            <a:ext cx="3492800" cy="208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g2030b75b545_0_540"/>
          <p:cNvSpPr txBox="1"/>
          <p:nvPr/>
        </p:nvSpPr>
        <p:spPr>
          <a:xfrm>
            <a:off x="995200" y="319350"/>
            <a:ext cx="4320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b="1" lang="es" sz="2500">
                <a:solidFill>
                  <a:srgbClr val="80BC00"/>
                </a:solidFill>
              </a:rPr>
              <a:t>Contexto y problema</a:t>
            </a:r>
            <a:endParaRPr b="1" sz="2500">
              <a:solidFill>
                <a:srgbClr val="80BC00"/>
              </a:solidFill>
            </a:endParaRPr>
          </a:p>
        </p:txBody>
      </p:sp>
      <p:pic>
        <p:nvPicPr>
          <p:cNvPr id="120" name="Google Shape;120;g2030b75b545_0_5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030b75b545_0_547"/>
          <p:cNvSpPr txBox="1"/>
          <p:nvPr>
            <p:ph type="title"/>
          </p:nvPr>
        </p:nvSpPr>
        <p:spPr>
          <a:xfrm>
            <a:off x="311700" y="849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s" sz="2220">
                <a:solidFill>
                  <a:srgbClr val="008375"/>
                </a:solidFill>
              </a:rPr>
              <a:t>Ejemplo UCC</a:t>
            </a:r>
            <a:endParaRPr b="1" sz="2220">
              <a:solidFill>
                <a:srgbClr val="008375"/>
              </a:solidFill>
            </a:endParaRPr>
          </a:p>
        </p:txBody>
      </p:sp>
      <p:sp>
        <p:nvSpPr>
          <p:cNvPr id="126" name="Google Shape;126;g2030b75b545_0_547"/>
          <p:cNvSpPr/>
          <p:nvPr/>
        </p:nvSpPr>
        <p:spPr>
          <a:xfrm>
            <a:off x="431975" y="1491275"/>
            <a:ext cx="3874200" cy="1804200"/>
          </a:xfrm>
          <a:prstGeom prst="roundRect">
            <a:avLst>
              <a:gd fmla="val 16667" name="adj"/>
            </a:avLst>
          </a:prstGeom>
          <a:solidFill>
            <a:srgbClr val="80BC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7" name="Google Shape;127;g2030b75b545_0_547"/>
          <p:cNvPicPr preferRelativeResize="0"/>
          <p:nvPr/>
        </p:nvPicPr>
        <p:blipFill rotWithShape="1">
          <a:blip r:embed="rId3">
            <a:alphaModFix/>
          </a:blip>
          <a:srcRect b="66689" l="0" r="4988" t="3022"/>
          <a:stretch/>
        </p:blipFill>
        <p:spPr>
          <a:xfrm>
            <a:off x="545650" y="1647425"/>
            <a:ext cx="3646860" cy="70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g2030b75b545_0_547"/>
          <p:cNvPicPr preferRelativeResize="0"/>
          <p:nvPr/>
        </p:nvPicPr>
        <p:blipFill rotWithShape="1">
          <a:blip r:embed="rId3">
            <a:alphaModFix/>
          </a:blip>
          <a:srcRect b="0" l="0" r="17409" t="54479"/>
          <a:stretch/>
        </p:blipFill>
        <p:spPr>
          <a:xfrm>
            <a:off x="4720450" y="1865900"/>
            <a:ext cx="3874201" cy="1296557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2030b75b545_0_547"/>
          <p:cNvSpPr txBox="1"/>
          <p:nvPr/>
        </p:nvSpPr>
        <p:spPr>
          <a:xfrm>
            <a:off x="552200" y="2427025"/>
            <a:ext cx="3753900" cy="86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>
                <a:solidFill>
                  <a:schemeClr val="lt1"/>
                </a:solidFill>
              </a:rPr>
              <a:t>Se evidencian los datos que deben registrar los estudiantes al momento de ingresar a la universidad con bicicleta.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30" name="Google Shape;130;g2030b75b545_0_547"/>
          <p:cNvSpPr/>
          <p:nvPr/>
        </p:nvSpPr>
        <p:spPr>
          <a:xfrm>
            <a:off x="4485250" y="2182250"/>
            <a:ext cx="764700" cy="57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837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2030b75b545_0_547"/>
          <p:cNvSpPr txBox="1"/>
          <p:nvPr/>
        </p:nvSpPr>
        <p:spPr>
          <a:xfrm>
            <a:off x="995200" y="319350"/>
            <a:ext cx="4320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</a:pPr>
            <a:r>
              <a:rPr b="1" lang="es" sz="2500">
                <a:solidFill>
                  <a:srgbClr val="80BC00"/>
                </a:solidFill>
              </a:rPr>
              <a:t>Contexto y problema</a:t>
            </a:r>
            <a:endParaRPr b="1" sz="2500">
              <a:solidFill>
                <a:srgbClr val="80BC00"/>
              </a:solidFill>
            </a:endParaRPr>
          </a:p>
        </p:txBody>
      </p:sp>
      <p:pic>
        <p:nvPicPr>
          <p:cNvPr id="132" name="Google Shape;132;g2030b75b545_0_5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7850" y="0"/>
            <a:ext cx="450975" cy="6249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"/>
          <p:cNvSpPr txBox="1"/>
          <p:nvPr/>
        </p:nvSpPr>
        <p:spPr>
          <a:xfrm>
            <a:off x="861625" y="63675"/>
            <a:ext cx="4449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s" sz="2800">
                <a:solidFill>
                  <a:srgbClr val="80BC00"/>
                </a:solidFill>
              </a:rPr>
              <a:t>Contexto y problema</a:t>
            </a:r>
            <a:endParaRPr b="1" i="0" sz="28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Google Shape;13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4596324">
            <a:off x="6635005" y="1021446"/>
            <a:ext cx="2220289" cy="716088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"/>
          <p:cNvSpPr txBox="1"/>
          <p:nvPr/>
        </p:nvSpPr>
        <p:spPr>
          <a:xfrm>
            <a:off x="5099300" y="1453425"/>
            <a:ext cx="358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15794" y="4773500"/>
            <a:ext cx="1375263" cy="370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69138" y="742951"/>
            <a:ext cx="3453229" cy="409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030b75b545_0_872"/>
          <p:cNvSpPr/>
          <p:nvPr/>
        </p:nvSpPr>
        <p:spPr>
          <a:xfrm>
            <a:off x="311700" y="845225"/>
            <a:ext cx="2872800" cy="2084100"/>
          </a:xfrm>
          <a:prstGeom prst="foldedCorner">
            <a:avLst>
              <a:gd fmla="val 16667" name="adj"/>
            </a:avLst>
          </a:prstGeom>
          <a:solidFill>
            <a:srgbClr val="80BC00"/>
          </a:solidFill>
          <a:ln cap="flat" cmpd="sng" w="9525">
            <a:solidFill>
              <a:srgbClr val="80BC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" sz="1200">
                <a:solidFill>
                  <a:schemeClr val="lt1"/>
                </a:solidFill>
              </a:rPr>
              <a:t> “</a:t>
            </a:r>
            <a:r>
              <a:rPr i="1" lang="es" sz="1200">
                <a:solidFill>
                  <a:schemeClr val="lt1"/>
                </a:solidFill>
              </a:rPr>
              <a:t>el uso de la bicicleta se ha incrementado como medio de transporte en más de un 100%” y además “antes la población de biciusuarios en la Universidad era de 70 aproximadamente, ahora se estima que más de 300 personas están usando la bicicleta como medio de transporte.</a:t>
            </a:r>
            <a:r>
              <a:rPr lang="es" sz="1200">
                <a:solidFill>
                  <a:schemeClr val="lt1"/>
                </a:solidFill>
              </a:rPr>
              <a:t>”</a:t>
            </a:r>
            <a:r>
              <a:rPr lang="es">
                <a:solidFill>
                  <a:schemeClr val="lt1"/>
                </a:solidFill>
              </a:rPr>
              <a:t>. [8]</a:t>
            </a:r>
            <a:endParaRPr/>
          </a:p>
        </p:txBody>
      </p:sp>
      <p:sp>
        <p:nvSpPr>
          <p:cNvPr id="148" name="Google Shape;148;g2030b75b545_0_872"/>
          <p:cNvSpPr/>
          <p:nvPr/>
        </p:nvSpPr>
        <p:spPr>
          <a:xfrm>
            <a:off x="3261300" y="0"/>
            <a:ext cx="7312800" cy="6272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rgbClr val="D9EA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9" name="Google Shape;149;g2030b75b545_0_8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06050" y="1095450"/>
            <a:ext cx="1340100" cy="2366100"/>
          </a:xfrm>
          <a:prstGeom prst="roundRect">
            <a:avLst>
              <a:gd fmla="val 16667" name="adj"/>
            </a:avLst>
          </a:prstGeom>
          <a:solidFill>
            <a:srgbClr val="008375"/>
          </a:solidFill>
          <a:ln>
            <a:noFill/>
          </a:ln>
        </p:spPr>
      </p:pic>
      <p:pic>
        <p:nvPicPr>
          <p:cNvPr id="150" name="Google Shape;150;g2030b75b545_0_8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46851" y="614751"/>
            <a:ext cx="1516800" cy="2022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51" name="Google Shape;151;g2030b75b545_0_8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64350" y="1239275"/>
            <a:ext cx="1628100" cy="1940400"/>
          </a:xfrm>
          <a:prstGeom prst="roundRect">
            <a:avLst>
              <a:gd fmla="val 16667" name="adj"/>
            </a:avLst>
          </a:prstGeom>
          <a:solidFill>
            <a:srgbClr val="008375"/>
          </a:solidFill>
          <a:ln>
            <a:noFill/>
          </a:ln>
        </p:spPr>
      </p:pic>
      <p:pic>
        <p:nvPicPr>
          <p:cNvPr id="152" name="Google Shape;152;g2030b75b545_0_87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47200" y="3041000"/>
            <a:ext cx="1516801" cy="1585627"/>
          </a:xfrm>
          <a:prstGeom prst="rect">
            <a:avLst/>
          </a:prstGeom>
          <a:solidFill>
            <a:srgbClr val="008375"/>
          </a:solidFill>
          <a:ln>
            <a:noFill/>
          </a:ln>
        </p:spPr>
      </p:pic>
      <p:pic>
        <p:nvPicPr>
          <p:cNvPr id="153" name="Google Shape;153;g2030b75b545_0_87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01901" y="3031600"/>
            <a:ext cx="3447499" cy="194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2030b75b545_0_872"/>
          <p:cNvSpPr txBox="1"/>
          <p:nvPr/>
        </p:nvSpPr>
        <p:spPr>
          <a:xfrm>
            <a:off x="861625" y="63675"/>
            <a:ext cx="4449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es" sz="2800">
                <a:solidFill>
                  <a:srgbClr val="80BC00"/>
                </a:solidFill>
              </a:rPr>
              <a:t>Contexto y problema</a:t>
            </a:r>
            <a:endParaRPr b="1" i="0" sz="2800" u="none" cap="none" strike="noStrike">
              <a:solidFill>
                <a:srgbClr val="80B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5" name="Google Shape;155;g2030b75b545_0_87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71475" y="0"/>
            <a:ext cx="448325" cy="74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HANNIA LEAL ACOSTA</dc:creator>
</cp:coreProperties>
</file>